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sldIdLst>
    <p:sldId id="256" r:id="rId2"/>
    <p:sldId id="269" r:id="rId3"/>
    <p:sldId id="2147473646" r:id="rId4"/>
    <p:sldId id="2147473643" r:id="rId5"/>
    <p:sldId id="437" r:id="rId6"/>
    <p:sldId id="460" r:id="rId7"/>
    <p:sldId id="445" r:id="rId8"/>
    <p:sldId id="439" r:id="rId9"/>
    <p:sldId id="2147473645" r:id="rId10"/>
    <p:sldId id="450" r:id="rId11"/>
    <p:sldId id="453" r:id="rId12"/>
    <p:sldId id="452" r:id="rId13"/>
    <p:sldId id="451" r:id="rId14"/>
    <p:sldId id="454" r:id="rId15"/>
    <p:sldId id="455" r:id="rId16"/>
    <p:sldId id="2147473644" r:id="rId17"/>
    <p:sldId id="446" r:id="rId18"/>
    <p:sldId id="457" r:id="rId19"/>
    <p:sldId id="458" r:id="rId20"/>
    <p:sldId id="459" r:id="rId21"/>
    <p:sldId id="456" r:id="rId22"/>
    <p:sldId id="273" r:id="rId23"/>
  </p:sldIdLst>
  <p:sldSz cx="9144000" cy="6858000" type="screen4x3"/>
  <p:notesSz cx="6794500" cy="9931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Výchozí oddíl" id="{E58DADE8-EFD0-4CCF-830F-B9EE80690544}">
          <p14:sldIdLst>
            <p14:sldId id="256"/>
            <p14:sldId id="269"/>
            <p14:sldId id="2147473646"/>
            <p14:sldId id="2147473643"/>
          </p14:sldIdLst>
        </p14:section>
        <p14:section name="Oddíl bez názvu" id="{0DD63392-BB8C-491B-BAF5-AE269A00D3A9}">
          <p14:sldIdLst>
            <p14:sldId id="437"/>
            <p14:sldId id="460"/>
            <p14:sldId id="445"/>
            <p14:sldId id="439"/>
            <p14:sldId id="2147473645"/>
            <p14:sldId id="450"/>
            <p14:sldId id="453"/>
            <p14:sldId id="452"/>
            <p14:sldId id="451"/>
            <p14:sldId id="454"/>
            <p14:sldId id="455"/>
            <p14:sldId id="2147473644"/>
            <p14:sldId id="446"/>
            <p14:sldId id="457"/>
            <p14:sldId id="458"/>
            <p14:sldId id="459"/>
            <p14:sldId id="456"/>
            <p14:sldId id="2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7" d="100"/>
          <a:sy n="77" d="100"/>
        </p:scale>
        <p:origin x="1037"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a Marková" userId="8ac8855c-4e0e-44ec-b242-4f56ba3c791e" providerId="ADAL" clId="{4BA052FC-D1D3-4664-B23C-E9D7CBCDD6C3}"/>
    <pc:docChg chg="undo custSel addSld modSld sldOrd modSection">
      <pc:chgData name="Helena Marková" userId="8ac8855c-4e0e-44ec-b242-4f56ba3c791e" providerId="ADAL" clId="{4BA052FC-D1D3-4664-B23C-E9D7CBCDD6C3}" dt="2024-04-29T12:51:43.344" v="519" actId="1076"/>
      <pc:docMkLst>
        <pc:docMk/>
      </pc:docMkLst>
      <pc:sldChg chg="modSp modAnim">
        <pc:chgData name="Helena Marková" userId="8ac8855c-4e0e-44ec-b242-4f56ba3c791e" providerId="ADAL" clId="{4BA052FC-D1D3-4664-B23C-E9D7CBCDD6C3}" dt="2024-04-29T12:45:28.803" v="501" actId="20577"/>
        <pc:sldMkLst>
          <pc:docMk/>
          <pc:sldMk cId="0" sldId="269"/>
        </pc:sldMkLst>
        <pc:spChg chg="mod">
          <ac:chgData name="Helena Marková" userId="8ac8855c-4e0e-44ec-b242-4f56ba3c791e" providerId="ADAL" clId="{4BA052FC-D1D3-4664-B23C-E9D7CBCDD6C3}" dt="2024-04-29T12:44:02.227" v="385" actId="20577"/>
          <ac:spMkLst>
            <pc:docMk/>
            <pc:sldMk cId="0" sldId="269"/>
            <ac:spMk id="44034" creationId="{00000000-0000-0000-0000-000000000000}"/>
          </ac:spMkLst>
        </pc:spChg>
        <pc:spChg chg="mod">
          <ac:chgData name="Helena Marková" userId="8ac8855c-4e0e-44ec-b242-4f56ba3c791e" providerId="ADAL" clId="{4BA052FC-D1D3-4664-B23C-E9D7CBCDD6C3}" dt="2024-04-29T12:45:28.803" v="501" actId="20577"/>
          <ac:spMkLst>
            <pc:docMk/>
            <pc:sldMk cId="0" sldId="269"/>
            <ac:spMk id="44035" creationId="{00000000-0000-0000-0000-000000000000}"/>
          </ac:spMkLst>
        </pc:spChg>
      </pc:sldChg>
      <pc:sldChg chg="modSp mod">
        <pc:chgData name="Helena Marková" userId="8ac8855c-4e0e-44ec-b242-4f56ba3c791e" providerId="ADAL" clId="{4BA052FC-D1D3-4664-B23C-E9D7CBCDD6C3}" dt="2024-04-29T12:06:30.480" v="4" actId="21"/>
        <pc:sldMkLst>
          <pc:docMk/>
          <pc:sldMk cId="14830967" sldId="439"/>
        </pc:sldMkLst>
        <pc:spChg chg="mod">
          <ac:chgData name="Helena Marková" userId="8ac8855c-4e0e-44ec-b242-4f56ba3c791e" providerId="ADAL" clId="{4BA052FC-D1D3-4664-B23C-E9D7CBCDD6C3}" dt="2024-04-29T12:06:30.480" v="4" actId="21"/>
          <ac:spMkLst>
            <pc:docMk/>
            <pc:sldMk cId="14830967" sldId="439"/>
            <ac:spMk id="44035" creationId="{00000000-0000-0000-0000-000000000000}"/>
          </ac:spMkLst>
        </pc:spChg>
      </pc:sldChg>
      <pc:sldChg chg="addSp modSp mod ord">
        <pc:chgData name="Helena Marková" userId="8ac8855c-4e0e-44ec-b242-4f56ba3c791e" providerId="ADAL" clId="{4BA052FC-D1D3-4664-B23C-E9D7CBCDD6C3}" dt="2024-04-29T12:51:43.344" v="519" actId="1076"/>
        <pc:sldMkLst>
          <pc:docMk/>
          <pc:sldMk cId="2631115525" sldId="446"/>
        </pc:sldMkLst>
        <pc:spChg chg="mod">
          <ac:chgData name="Helena Marková" userId="8ac8855c-4e0e-44ec-b242-4f56ba3c791e" providerId="ADAL" clId="{4BA052FC-D1D3-4664-B23C-E9D7CBCDD6C3}" dt="2024-04-29T12:50:34.042" v="516" actId="20577"/>
          <ac:spMkLst>
            <pc:docMk/>
            <pc:sldMk cId="2631115525" sldId="446"/>
            <ac:spMk id="44035" creationId="{00000000-0000-0000-0000-000000000000}"/>
          </ac:spMkLst>
        </pc:spChg>
        <pc:picChg chg="add mod">
          <ac:chgData name="Helena Marková" userId="8ac8855c-4e0e-44ec-b242-4f56ba3c791e" providerId="ADAL" clId="{4BA052FC-D1D3-4664-B23C-E9D7CBCDD6C3}" dt="2024-04-29T12:51:43.344" v="519" actId="1076"/>
          <ac:picMkLst>
            <pc:docMk/>
            <pc:sldMk cId="2631115525" sldId="446"/>
            <ac:picMk id="3" creationId="{9A64ECFA-DBA6-44E2-9A54-94E5E61BF0F0}"/>
          </ac:picMkLst>
        </pc:picChg>
      </pc:sldChg>
      <pc:sldChg chg="modSp mod">
        <pc:chgData name="Helena Marková" userId="8ac8855c-4e0e-44ec-b242-4f56ba3c791e" providerId="ADAL" clId="{4BA052FC-D1D3-4664-B23C-E9D7CBCDD6C3}" dt="2024-04-29T12:10:10.662" v="54" actId="20577"/>
        <pc:sldMkLst>
          <pc:docMk/>
          <pc:sldMk cId="384757459" sldId="453"/>
        </pc:sldMkLst>
        <pc:spChg chg="mod">
          <ac:chgData name="Helena Marková" userId="8ac8855c-4e0e-44ec-b242-4f56ba3c791e" providerId="ADAL" clId="{4BA052FC-D1D3-4664-B23C-E9D7CBCDD6C3}" dt="2024-04-29T12:10:10.662" v="54" actId="20577"/>
          <ac:spMkLst>
            <pc:docMk/>
            <pc:sldMk cId="384757459" sldId="453"/>
            <ac:spMk id="44035" creationId="{00000000-0000-0000-0000-000000000000}"/>
          </ac:spMkLst>
        </pc:spChg>
      </pc:sldChg>
      <pc:sldChg chg="modSp">
        <pc:chgData name="Helena Marková" userId="8ac8855c-4e0e-44ec-b242-4f56ba3c791e" providerId="ADAL" clId="{4BA052FC-D1D3-4664-B23C-E9D7CBCDD6C3}" dt="2024-04-29T12:41:37.145" v="364" actId="20577"/>
        <pc:sldMkLst>
          <pc:docMk/>
          <pc:sldMk cId="2824562409" sldId="456"/>
        </pc:sldMkLst>
        <pc:spChg chg="mod">
          <ac:chgData name="Helena Marková" userId="8ac8855c-4e0e-44ec-b242-4f56ba3c791e" providerId="ADAL" clId="{4BA052FC-D1D3-4664-B23C-E9D7CBCDD6C3}" dt="2024-04-29T12:41:37.145" v="364" actId="20577"/>
          <ac:spMkLst>
            <pc:docMk/>
            <pc:sldMk cId="2824562409" sldId="456"/>
            <ac:spMk id="44034" creationId="{00000000-0000-0000-0000-000000000000}"/>
          </ac:spMkLst>
        </pc:spChg>
      </pc:sldChg>
      <pc:sldChg chg="addSp modSp add mod">
        <pc:chgData name="Helena Marková" userId="8ac8855c-4e0e-44ec-b242-4f56ba3c791e" providerId="ADAL" clId="{4BA052FC-D1D3-4664-B23C-E9D7CBCDD6C3}" dt="2024-04-29T12:47:14.749" v="504" actId="1076"/>
        <pc:sldMkLst>
          <pc:docMk/>
          <pc:sldMk cId="3390097848" sldId="2147473645"/>
        </pc:sldMkLst>
        <pc:spChg chg="mod">
          <ac:chgData name="Helena Marková" userId="8ac8855c-4e0e-44ec-b242-4f56ba3c791e" providerId="ADAL" clId="{4BA052FC-D1D3-4664-B23C-E9D7CBCDD6C3}" dt="2024-04-29T12:07:12.760" v="12" actId="20577"/>
          <ac:spMkLst>
            <pc:docMk/>
            <pc:sldMk cId="3390097848" sldId="2147473645"/>
            <ac:spMk id="44034" creationId="{00000000-0000-0000-0000-000000000000}"/>
          </ac:spMkLst>
        </pc:spChg>
        <pc:spChg chg="mod">
          <ac:chgData name="Helena Marková" userId="8ac8855c-4e0e-44ec-b242-4f56ba3c791e" providerId="ADAL" clId="{4BA052FC-D1D3-4664-B23C-E9D7CBCDD6C3}" dt="2024-04-29T12:32:17.711" v="323" actId="6549"/>
          <ac:spMkLst>
            <pc:docMk/>
            <pc:sldMk cId="3390097848" sldId="2147473645"/>
            <ac:spMk id="44035" creationId="{00000000-0000-0000-0000-000000000000}"/>
          </ac:spMkLst>
        </pc:spChg>
        <pc:picChg chg="add mod">
          <ac:chgData name="Helena Marková" userId="8ac8855c-4e0e-44ec-b242-4f56ba3c791e" providerId="ADAL" clId="{4BA052FC-D1D3-4664-B23C-E9D7CBCDD6C3}" dt="2024-04-29T12:47:14.749" v="504" actId="1076"/>
          <ac:picMkLst>
            <pc:docMk/>
            <pc:sldMk cId="3390097848" sldId="2147473645"/>
            <ac:picMk id="3" creationId="{721448BE-0C14-49A5-8C82-F14E750C4888}"/>
          </ac:picMkLst>
        </pc:picChg>
      </pc:sldChg>
      <pc:sldChg chg="add">
        <pc:chgData name="Helena Marková" userId="8ac8855c-4e0e-44ec-b242-4f56ba3c791e" providerId="ADAL" clId="{4BA052FC-D1D3-4664-B23C-E9D7CBCDD6C3}" dt="2024-04-29T12:43:48.771" v="365" actId="2890"/>
        <pc:sldMkLst>
          <pc:docMk/>
          <pc:sldMk cId="2606155717" sldId="214747364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D7571A94-FE0F-4BE3-9501-E23B4914FAB6}" type="datetimeFigureOut">
              <a:rPr lang="cs-CZ" smtClean="0"/>
              <a:t>28.04.2024</a:t>
            </a:fld>
            <a:endParaRPr lang="cs-CZ"/>
          </a:p>
        </p:txBody>
      </p:sp>
      <p:sp>
        <p:nvSpPr>
          <p:cNvPr id="4" name="Zástupný symbol pro obrázek snímku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13B94D97-5373-4298-8B4E-E1196774D879}" type="slidenum">
              <a:rPr lang="cs-CZ" smtClean="0"/>
              <a:t>‹#›</a:t>
            </a:fld>
            <a:endParaRPr lang="cs-CZ"/>
          </a:p>
        </p:txBody>
      </p:sp>
    </p:spTree>
    <p:extLst>
      <p:ext uri="{BB962C8B-B14F-4D97-AF65-F5344CB8AC3E}">
        <p14:creationId xmlns:p14="http://schemas.microsoft.com/office/powerpoint/2010/main" val="1180236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3B94D97-5373-4298-8B4E-E1196774D879}" type="slidenum">
              <a:rPr lang="cs-CZ" smtClean="0"/>
              <a:t>1</a:t>
            </a:fld>
            <a:endParaRPr lang="cs-CZ"/>
          </a:p>
        </p:txBody>
      </p:sp>
    </p:spTree>
    <p:extLst>
      <p:ext uri="{BB962C8B-B14F-4D97-AF65-F5344CB8AC3E}">
        <p14:creationId xmlns:p14="http://schemas.microsoft.com/office/powerpoint/2010/main" val="3050735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3039A6FC-E627-4A9D-8B8B-1C62E384257C}" type="slidenum">
              <a:rPr lang="de-DE" smtClean="0"/>
              <a:pPr/>
              <a:t>4</a:t>
            </a:fld>
            <a:endParaRPr lang="de-DE"/>
          </a:p>
        </p:txBody>
      </p:sp>
    </p:spTree>
    <p:extLst>
      <p:ext uri="{BB962C8B-B14F-4D97-AF65-F5344CB8AC3E}">
        <p14:creationId xmlns:p14="http://schemas.microsoft.com/office/powerpoint/2010/main" val="1574325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6" name="Arc 4"/>
            <p:cNvSpPr>
              <a:spLocks/>
            </p:cNvSpPr>
            <p:nvPr/>
          </p:nvSpPr>
          <p:spPr bwMode="auto">
            <a:xfrm>
              <a:off x="-652" y="978"/>
              <a:ext cx="4237" cy="3342"/>
            </a:xfrm>
            <a:custGeom>
              <a:avLst/>
              <a:gdLst>
                <a:gd name="T0" fmla="*/ 6 w 21600"/>
                <a:gd name="T1" fmla="*/ 0 h 21231"/>
                <a:gd name="T2" fmla="*/ 32 w 21600"/>
                <a:gd name="T3" fmla="*/ 13 h 21231"/>
                <a:gd name="T4" fmla="*/ 0 w 21600"/>
                <a:gd name="T5" fmla="*/ 13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cs-CZ"/>
              <a:t>Klepnutím lze upravit styl předlohy nadpisů.</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cs-CZ"/>
              <a:t>Klepnutím lze upravit styl předlohy podnadpisů.</a:t>
            </a:r>
          </a:p>
        </p:txBody>
      </p:sp>
      <p:sp>
        <p:nvSpPr>
          <p:cNvPr id="7" name="Rectangle 7"/>
          <p:cNvSpPr>
            <a:spLocks noGrp="1" noChangeArrowheads="1"/>
          </p:cNvSpPr>
          <p:nvPr>
            <p:ph type="dt" sz="quarter"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CD2FD21F-7B72-4377-9B6B-E8C859DC2599}"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22818F26-F1E9-4590-B6EC-E9E6238C03B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15100" y="609600"/>
            <a:ext cx="1943100" cy="54864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685800" y="609600"/>
            <a:ext cx="5676900" cy="54864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ECA64DF8-5DE6-45A3-A84D-185E2F5D8F3E}"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685800" y="609600"/>
            <a:ext cx="77724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85800" y="1981200"/>
            <a:ext cx="3810000" cy="4114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klipart 3"/>
          <p:cNvSpPr>
            <a:spLocks noGrp="1"/>
          </p:cNvSpPr>
          <p:nvPr>
            <p:ph type="clipArt" sz="half" idx="2"/>
          </p:nvPr>
        </p:nvSpPr>
        <p:spPr>
          <a:xfrm>
            <a:off x="4648200" y="1981200"/>
            <a:ext cx="3810000" cy="4114800"/>
          </a:xfrm>
        </p:spPr>
        <p:txBody>
          <a:bodyPr/>
          <a:lstStyle/>
          <a:p>
            <a:pPr lvl="0"/>
            <a:endParaRPr lang="cs-CZ" noProof="0"/>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B1E6C3E8-819E-4156-9800-AC3EAADBB9F4}"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nly title + subhea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347164398"/>
              </p:ext>
            </p:extLst>
          </p:nvPr>
        </p:nvGraphicFramePr>
        <p:xfrm>
          <a:off x="1589" y="2116"/>
          <a:ext cx="1587" cy="2114"/>
        </p:xfrm>
        <a:graphic>
          <a:graphicData uri="http://schemas.openxmlformats.org/presentationml/2006/ole">
            <mc:AlternateContent xmlns:mc="http://schemas.openxmlformats.org/markup-compatibility/2006">
              <mc:Choice xmlns:v="urn:schemas-microsoft-com:vml" Requires="v">
                <p:oleObj name="think-cell Slide" r:id="rId3" imgW="409" imgH="414" progId="TCLayout.ActiveDocument.1">
                  <p:embed/>
                </p:oleObj>
              </mc:Choice>
              <mc:Fallback>
                <p:oleObj name="think-cell Slide" r:id="rId3" imgW="409" imgH="414" progId="TCLayout.ActiveDocument.1">
                  <p:embed/>
                  <p:pic>
                    <p:nvPicPr>
                      <p:cNvPr id="2" name="Object 1" hidden="1"/>
                      <p:cNvPicPr/>
                      <p:nvPr/>
                    </p:nvPicPr>
                    <p:blipFill>
                      <a:blip r:embed="rId4"/>
                      <a:stretch>
                        <a:fillRect/>
                      </a:stretch>
                    </p:blipFill>
                    <p:spPr>
                      <a:xfrm>
                        <a:off x="1589" y="2116"/>
                        <a:ext cx="1587" cy="2114"/>
                      </a:xfrm>
                      <a:prstGeom prst="rect">
                        <a:avLst/>
                      </a:prstGeom>
                    </p:spPr>
                  </p:pic>
                </p:oleObj>
              </mc:Fallback>
            </mc:AlternateContent>
          </a:graphicData>
        </a:graphic>
      </p:graphicFrame>
      <p:sp>
        <p:nvSpPr>
          <p:cNvPr id="11" name="Textplatzhalter 3"/>
          <p:cNvSpPr>
            <a:spLocks noGrp="1"/>
          </p:cNvSpPr>
          <p:nvPr>
            <p:ph type="body" sz="quarter" idx="14" hasCustomPrompt="1"/>
          </p:nvPr>
        </p:nvSpPr>
        <p:spPr bwMode="gray">
          <a:xfrm>
            <a:off x="360000" y="891974"/>
            <a:ext cx="6840000" cy="335689"/>
          </a:xfrm>
          <a:prstGeom prst="rect">
            <a:avLst/>
          </a:prstGeom>
        </p:spPr>
        <p:txBody>
          <a:bodyPr anchor="ctr">
            <a:noAutofit/>
          </a:bodyPr>
          <a:lstStyle>
            <a:lvl1pPr marL="0" indent="0">
              <a:lnSpc>
                <a:spcPct val="100000"/>
              </a:lnSpc>
              <a:spcAft>
                <a:spcPts val="0"/>
              </a:spcAft>
              <a:buFontTx/>
              <a:buNone/>
              <a:defRPr sz="1600" b="1">
                <a:solidFill>
                  <a:schemeClr val="tx1"/>
                </a:solidFill>
              </a:defRPr>
            </a:lvl1pPr>
            <a:lvl2pPr>
              <a:buFontTx/>
              <a:buNone/>
              <a:defRPr sz="1600" b="0"/>
            </a:lvl2pPr>
            <a:lvl3pPr marL="0" indent="0">
              <a:buFontTx/>
              <a:buNone/>
              <a:defRPr sz="1600" b="0"/>
            </a:lvl3pPr>
            <a:lvl4pPr marL="0" indent="0">
              <a:buFontTx/>
              <a:buNone/>
              <a:defRPr sz="1600" b="0"/>
            </a:lvl4pPr>
            <a:lvl5pPr marL="252001" indent="0">
              <a:buFontTx/>
              <a:buNone/>
              <a:defRPr sz="1600" b="0"/>
            </a:lvl5pPr>
          </a:lstStyle>
          <a:p>
            <a:pPr lvl="0"/>
            <a:r>
              <a:rPr lang="en-US" noProof="0"/>
              <a:t>Subline</a:t>
            </a:r>
          </a:p>
        </p:txBody>
      </p:sp>
      <p:sp>
        <p:nvSpPr>
          <p:cNvPr id="7" name="Titel 1"/>
          <p:cNvSpPr>
            <a:spLocks noGrp="1"/>
          </p:cNvSpPr>
          <p:nvPr>
            <p:ph type="title" hasCustomPrompt="1"/>
          </p:nvPr>
        </p:nvSpPr>
        <p:spPr bwMode="gray">
          <a:xfrm>
            <a:off x="360000" y="541898"/>
            <a:ext cx="6840000" cy="335689"/>
          </a:xfrm>
        </p:spPr>
        <p:txBody>
          <a:bodyPr anchor="b" anchorCtr="0"/>
          <a:lstStyle>
            <a:lvl1pPr algn="l">
              <a:lnSpc>
                <a:spcPts val="2000"/>
              </a:lnSpc>
              <a:defRPr sz="1600" b="1" cap="none">
                <a:solidFill>
                  <a:schemeClr val="tx2"/>
                </a:solidFill>
              </a:defRPr>
            </a:lvl1pPr>
          </a:lstStyle>
          <a:p>
            <a:r>
              <a:rPr lang="en-US" noProof="0"/>
              <a:t>Heading</a:t>
            </a:r>
          </a:p>
        </p:txBody>
      </p:sp>
      <p:sp>
        <p:nvSpPr>
          <p:cNvPr id="3" name="Fußzeilenplatzhalter 2">
            <a:extLst>
              <a:ext uri="{FF2B5EF4-FFF2-40B4-BE49-F238E27FC236}">
                <a16:creationId xmlns:a16="http://schemas.microsoft.com/office/drawing/2014/main" id="{7B16DA8C-696E-4143-881A-477ED6059A1F}"/>
              </a:ext>
            </a:extLst>
          </p:cNvPr>
          <p:cNvSpPr>
            <a:spLocks noGrp="1"/>
          </p:cNvSpPr>
          <p:nvPr>
            <p:ph type="ftr" sz="quarter" idx="15"/>
          </p:nvPr>
        </p:nvSpPr>
        <p:spPr bwMode="gray"/>
        <p:txBody>
          <a:bodyPr/>
          <a:lstStyle/>
          <a:p>
            <a:r>
              <a:rPr lang="en-US" noProof="0"/>
              <a:t>Compliance training for RG1 employees | KION Corporate Compliance | 2023 | Classification: Internal</a:t>
            </a:r>
          </a:p>
        </p:txBody>
      </p:sp>
      <p:sp>
        <p:nvSpPr>
          <p:cNvPr id="4" name="Foliennummernplatzhalter 3">
            <a:extLst>
              <a:ext uri="{FF2B5EF4-FFF2-40B4-BE49-F238E27FC236}">
                <a16:creationId xmlns:a16="http://schemas.microsoft.com/office/drawing/2014/main" id="{F3943156-798D-49DD-A3CD-5A7370B484BB}"/>
              </a:ext>
            </a:extLst>
          </p:cNvPr>
          <p:cNvSpPr>
            <a:spLocks noGrp="1"/>
          </p:cNvSpPr>
          <p:nvPr>
            <p:ph type="sldNum" sz="quarter" idx="16"/>
          </p:nvPr>
        </p:nvSpPr>
        <p:spPr bwMode="gray"/>
        <p:txBody>
          <a:bodyPr/>
          <a:lstStyle/>
          <a:p>
            <a:fld id="{99CC5461-F7F8-834A-A33C-7913089D93E6}" type="slidenum">
              <a:rPr lang="en-US" noProof="0" smtClean="0"/>
              <a:pPr/>
              <a:t>‹#›</a:t>
            </a:fld>
            <a:endParaRPr lang="en-US" noProof="0"/>
          </a:p>
        </p:txBody>
      </p:sp>
    </p:spTree>
    <p:extLst>
      <p:ext uri="{BB962C8B-B14F-4D97-AF65-F5344CB8AC3E}">
        <p14:creationId xmlns:p14="http://schemas.microsoft.com/office/powerpoint/2010/main" val="1287052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6FB4AF0-E47D-4C47-987B-6A94EAAE91EC}"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D6569EB-4052-4500-9DB1-B81EC4C0F436}"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F1CC6111-84F6-4D9F-A650-6DF77B8EB669}"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7"/>
          <p:cNvSpPr>
            <a:spLocks noGrp="1" noChangeArrowheads="1"/>
          </p:cNvSpPr>
          <p:nvPr>
            <p:ph type="dt" sz="half"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1C4B3542-ADA3-4CA9-A07E-88D3B768A7FB}"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7"/>
          <p:cNvSpPr>
            <a:spLocks noGrp="1" noChangeArrowheads="1"/>
          </p:cNvSpPr>
          <p:nvPr>
            <p:ph type="dt" sz="half" idx="10"/>
          </p:nvPr>
        </p:nvSpPr>
        <p:spPr/>
        <p:txBody>
          <a:bodyPr/>
          <a:lstStyle>
            <a:lvl1pPr>
              <a:defRPr/>
            </a:lvl1pPr>
          </a:lstStyle>
          <a:p>
            <a:pPr>
              <a:defRPr/>
            </a:pPr>
            <a:endParaRPr lang="cs-CZ"/>
          </a:p>
        </p:txBody>
      </p:sp>
      <p:sp>
        <p:nvSpPr>
          <p:cNvPr id="4" name="Rectangle 8"/>
          <p:cNvSpPr>
            <a:spLocks noGrp="1" noChangeArrowheads="1"/>
          </p:cNvSpPr>
          <p:nvPr>
            <p:ph type="ftr" sz="quarter" idx="11"/>
          </p:nvPr>
        </p:nvSpPr>
        <p:spPr/>
        <p:txBody>
          <a:bodyPr/>
          <a:lstStyle>
            <a:lvl1pPr>
              <a:defRPr/>
            </a:lvl1pPr>
          </a:lstStyle>
          <a:p>
            <a:pPr>
              <a:defRPr/>
            </a:pPr>
            <a:endParaRPr lang="cs-CZ"/>
          </a:p>
        </p:txBody>
      </p:sp>
      <p:sp>
        <p:nvSpPr>
          <p:cNvPr id="5" name="Rectangle 9"/>
          <p:cNvSpPr>
            <a:spLocks noGrp="1" noChangeArrowheads="1"/>
          </p:cNvSpPr>
          <p:nvPr>
            <p:ph type="sldNum" sz="quarter" idx="12"/>
          </p:nvPr>
        </p:nvSpPr>
        <p:spPr/>
        <p:txBody>
          <a:bodyPr/>
          <a:lstStyle>
            <a:lvl1pPr>
              <a:defRPr/>
            </a:lvl1pPr>
          </a:lstStyle>
          <a:p>
            <a:pPr>
              <a:defRPr/>
            </a:pPr>
            <a:fld id="{1816AE1F-3DC3-4E0F-87A4-B26FD0376A35}"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a:defRPr/>
            </a:lvl1pPr>
          </a:lstStyle>
          <a:p>
            <a:pPr>
              <a:defRPr/>
            </a:pPr>
            <a:endParaRPr lang="cs-CZ"/>
          </a:p>
        </p:txBody>
      </p:sp>
      <p:sp>
        <p:nvSpPr>
          <p:cNvPr id="3" name="Rectangle 8"/>
          <p:cNvSpPr>
            <a:spLocks noGrp="1" noChangeArrowheads="1"/>
          </p:cNvSpPr>
          <p:nvPr>
            <p:ph type="ftr" sz="quarter" idx="11"/>
          </p:nvPr>
        </p:nvSpPr>
        <p:spPr/>
        <p:txBody>
          <a:bodyPr/>
          <a:lstStyle>
            <a:lvl1pPr>
              <a:defRPr/>
            </a:lvl1pPr>
          </a:lstStyle>
          <a:p>
            <a:pPr>
              <a:defRPr/>
            </a:pPr>
            <a:endParaRPr lang="cs-CZ"/>
          </a:p>
        </p:txBody>
      </p:sp>
      <p:sp>
        <p:nvSpPr>
          <p:cNvPr id="4" name="Rectangle 9"/>
          <p:cNvSpPr>
            <a:spLocks noGrp="1" noChangeArrowheads="1"/>
          </p:cNvSpPr>
          <p:nvPr>
            <p:ph type="sldNum" sz="quarter" idx="12"/>
          </p:nvPr>
        </p:nvSpPr>
        <p:spPr/>
        <p:txBody>
          <a:bodyPr/>
          <a:lstStyle>
            <a:lvl1pPr>
              <a:defRPr/>
            </a:lvl1pPr>
          </a:lstStyle>
          <a:p>
            <a:pPr>
              <a:defRPr/>
            </a:pPr>
            <a:fld id="{8110E9C1-8D4F-49E0-8561-2FCF7F82006F}"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7183DDA5-73ED-41CA-B7B9-FA45EFCAC741}"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E1E8EF4E-FB7C-4C4A-B9E7-5B20452941D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1033" name="Arc 4"/>
            <p:cNvSpPr>
              <a:spLocks/>
            </p:cNvSpPr>
            <p:nvPr/>
          </p:nvSpPr>
          <p:spPr bwMode="auto">
            <a:xfrm>
              <a:off x="0" y="1"/>
              <a:ext cx="5298" cy="4312"/>
            </a:xfrm>
            <a:custGeom>
              <a:avLst/>
              <a:gdLst>
                <a:gd name="T0" fmla="*/ 0 w 21600"/>
                <a:gd name="T1" fmla="*/ 0 h 21600"/>
                <a:gd name="T2" fmla="*/ 78 w 21600"/>
                <a:gd name="T3" fmla="*/ 34 h 21600"/>
                <a:gd name="T4" fmla="*/ 0 w 21600"/>
                <a:gd name="T5" fmla="*/ 3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cs-CZ"/>
              <a:t>Klepnutím lze upravit styl předlohy nadpisů.</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pPr>
              <a:defRPr/>
            </a:pPr>
            <a:endParaRPr lang="cs-CZ"/>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pPr>
              <a:defRPr/>
            </a:pPr>
            <a:endParaRPr lang="cs-CZ"/>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pPr>
              <a:defRPr/>
            </a:pPr>
            <a:fld id="{0DA583FF-9F5D-469C-B3BB-B1E3900B7B18}" type="slidenum">
              <a:rPr lang="cs-CZ"/>
              <a:pPr>
                <a:defRPr/>
              </a:pPr>
              <a:t>‹#›</a:t>
            </a:fld>
            <a:endParaRPr lang="cs-CZ"/>
          </a:p>
        </p:txBody>
      </p:sp>
      <p:sp>
        <p:nvSpPr>
          <p:cNvPr id="1031"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 bg1="dk2" tx1="lt1" bg2="dk1" tx2="lt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 id="2147484071" r:id="rId12"/>
    <p:sldLayoutId id="2147484072"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85800" y="4221089"/>
            <a:ext cx="7772400" cy="1368151"/>
          </a:xfrm>
        </p:spPr>
        <p:txBody>
          <a:bodyPr/>
          <a:lstStyle/>
          <a:p>
            <a:pPr algn="ctr" eaLnBrk="1" hangingPunct="1">
              <a:lnSpc>
                <a:spcPct val="90000"/>
              </a:lnSpc>
              <a:buFont typeface="Wingdings" pitchFamily="2" charset="2"/>
              <a:buNone/>
            </a:pPr>
            <a:r>
              <a:rPr lang="cs-CZ" sz="1500" b="1" i="1" dirty="0">
                <a:solidFill>
                  <a:schemeClr val="bg2"/>
                </a:solidFill>
              </a:rPr>
              <a:t>	</a:t>
            </a:r>
          </a:p>
          <a:p>
            <a:pPr algn="ctr" eaLnBrk="1" hangingPunct="1">
              <a:lnSpc>
                <a:spcPct val="90000"/>
              </a:lnSpc>
              <a:buNone/>
            </a:pPr>
            <a:r>
              <a:rPr lang="cs-CZ" sz="4000" b="1" dirty="0" err="1">
                <a:solidFill>
                  <a:schemeClr val="bg2"/>
                </a:solidFill>
              </a:rPr>
              <a:t>Rewarding</a:t>
            </a:r>
            <a:r>
              <a:rPr lang="cs-CZ" sz="4000" b="1" dirty="0">
                <a:solidFill>
                  <a:schemeClr val="bg2"/>
                </a:solidFill>
              </a:rPr>
              <a:t> </a:t>
            </a:r>
            <a:r>
              <a:rPr lang="cs-CZ" sz="4000" b="1" dirty="0" err="1">
                <a:solidFill>
                  <a:schemeClr val="bg2"/>
                </a:solidFill>
              </a:rPr>
              <a:t>system</a:t>
            </a:r>
            <a:r>
              <a:rPr lang="cs-CZ" sz="4000" b="1" dirty="0">
                <a:solidFill>
                  <a:schemeClr val="bg2"/>
                </a:solidFill>
              </a:rPr>
              <a:t>. Performance management and </a:t>
            </a:r>
            <a:r>
              <a:rPr lang="cs-CZ" sz="4000" b="1" dirty="0" err="1">
                <a:solidFill>
                  <a:schemeClr val="bg2"/>
                </a:solidFill>
              </a:rPr>
              <a:t>motivation</a:t>
            </a:r>
            <a:r>
              <a:rPr lang="cs-CZ" sz="4000" b="1" dirty="0">
                <a:solidFill>
                  <a:schemeClr val="bg2"/>
                </a:solidFill>
              </a:rPr>
              <a:t> </a:t>
            </a:r>
          </a:p>
          <a:p>
            <a:pPr algn="ctr" eaLnBrk="1" hangingPunct="1">
              <a:lnSpc>
                <a:spcPct val="90000"/>
              </a:lnSpc>
              <a:buNone/>
            </a:pPr>
            <a:endParaRPr lang="cs-CZ" sz="4000" b="1" dirty="0">
              <a:solidFill>
                <a:schemeClr val="bg2"/>
              </a:solidFill>
            </a:endParaRPr>
          </a:p>
        </p:txBody>
      </p:sp>
      <p:sp>
        <p:nvSpPr>
          <p:cNvPr id="4" name="Obdélník 3"/>
          <p:cNvSpPr/>
          <p:nvPr/>
        </p:nvSpPr>
        <p:spPr>
          <a:xfrm>
            <a:off x="0" y="2205038"/>
            <a:ext cx="9144000" cy="1944687"/>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a:latin typeface="Arial" pitchFamily="34" charset="0"/>
                <a:cs typeface="Arial" pitchFamily="34" charset="0"/>
              </a:rPr>
              <a:t>HUMAN RESOURCE MANAGEMENT</a:t>
            </a:r>
            <a:endParaRPr lang="pt-BR" sz="3600" b="1" dirty="0">
              <a:latin typeface="Arial" pitchFamily="34" charset="0"/>
              <a:cs typeface="Arial" pitchFamily="34" charset="0"/>
            </a:endParaRPr>
          </a:p>
          <a:p>
            <a:pPr algn="ctr" fontAlgn="auto">
              <a:spcBef>
                <a:spcPts val="0"/>
              </a:spcBef>
              <a:spcAft>
                <a:spcPts val="0"/>
              </a:spcAft>
              <a:defRPr/>
            </a:pPr>
            <a:endParaRPr lang="cs-CZ" sz="1000" b="1" dirty="0">
              <a:latin typeface="Arial" pitchFamily="34" charset="0"/>
              <a:cs typeface="Arial" pitchFamily="34" charset="0"/>
            </a:endParaRPr>
          </a:p>
          <a:p>
            <a:pPr algn="ctr" fontAlgn="auto">
              <a:spcBef>
                <a:spcPts val="0"/>
              </a:spcBef>
              <a:spcAft>
                <a:spcPts val="0"/>
              </a:spcAft>
              <a:defRPr/>
            </a:pPr>
            <a:r>
              <a:rPr lang="cs-CZ" b="1" dirty="0" err="1">
                <a:latin typeface="Arial" pitchFamily="34" charset="0"/>
                <a:cs typeface="Arial" pitchFamily="34" charset="0"/>
              </a:rPr>
              <a:t>Lesson</a:t>
            </a:r>
            <a:r>
              <a:rPr lang="cs-CZ" b="1" dirty="0">
                <a:latin typeface="Arial" pitchFamily="34" charset="0"/>
                <a:cs typeface="Arial" pitchFamily="34" charset="0"/>
              </a:rPr>
              <a:t> 10</a:t>
            </a:r>
          </a:p>
        </p:txBody>
      </p:sp>
      <p:sp>
        <p:nvSpPr>
          <p:cNvPr id="2" name="TextovéPole 1"/>
          <p:cNvSpPr txBox="1"/>
          <p:nvPr/>
        </p:nvSpPr>
        <p:spPr>
          <a:xfrm>
            <a:off x="1619672" y="5850088"/>
            <a:ext cx="6192688" cy="461665"/>
          </a:xfrm>
          <a:prstGeom prst="rect">
            <a:avLst/>
          </a:prstGeom>
          <a:noFill/>
        </p:spPr>
        <p:txBody>
          <a:bodyPr wrap="square" rtlCol="0">
            <a:spAutoFit/>
          </a:bodyPr>
          <a:lstStyle/>
          <a:p>
            <a:pPr algn="ctr"/>
            <a:r>
              <a:rPr lang="cs-CZ" dirty="0">
                <a:solidFill>
                  <a:schemeClr val="bg2"/>
                </a:solidFill>
              </a:rPr>
              <a:t>Ing. Helena Marková, Ph.D.</a:t>
            </a:r>
          </a:p>
        </p:txBody>
      </p:sp>
      <p:sp>
        <p:nvSpPr>
          <p:cNvPr id="8" name="Rectangle 2"/>
          <p:cNvSpPr>
            <a:spLocks noChangeArrowheads="1"/>
          </p:cNvSpPr>
          <p:nvPr/>
        </p:nvSpPr>
        <p:spPr bwMode="auto">
          <a:xfrm>
            <a:off x="758812" y="235496"/>
            <a:ext cx="11733052" cy="707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pic>
        <p:nvPicPr>
          <p:cNvPr id="1025" name="obrázek 2" descr="SLU-znacka-OPF-horizo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547262"/>
            <a:ext cx="3937883" cy="12241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3000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30500"/>
                            </p:stCondLst>
                            <p:childTnLst>
                              <p:par>
                                <p:cTn id="10" presetID="2" presetClass="entr" presetSubtype="1" fill="hold" grpId="0" nodeType="afterEffect">
                                  <p:stCondLst>
                                    <p:cond delay="60000"/>
                                  </p:stCondLst>
                                  <p:childTnLst>
                                    <p:set>
                                      <p:cBhvr>
                                        <p:cTn id="11" dur="1" fill="hold">
                                          <p:stCondLst>
                                            <p:cond delay="0"/>
                                          </p:stCondLst>
                                        </p:cTn>
                                        <p:tgtEl>
                                          <p:spTgt spid="28675">
                                            <p:txEl>
                                              <p:pRg st="1" end="1"/>
                                            </p:txEl>
                                          </p:spTgt>
                                        </p:tgtEl>
                                        <p:attrNameLst>
                                          <p:attrName>style.visibility</p:attrName>
                                        </p:attrNameLst>
                                      </p:cBhvr>
                                      <p:to>
                                        <p:strVal val="visible"/>
                                      </p:to>
                                    </p:set>
                                    <p:anim calcmode="lin" valueType="num">
                                      <p:cBhvr additive="base">
                                        <p:cTn id="12"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8675">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advAuto="30000"/>
    </p:bld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Performance management</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400" dirty="0">
                <a:solidFill>
                  <a:schemeClr val="bg2"/>
                </a:solidFill>
              </a:rPr>
              <a:t>Performance management </a:t>
            </a:r>
            <a:r>
              <a:rPr lang="cs-CZ" sz="2400" dirty="0" err="1">
                <a:solidFill>
                  <a:schemeClr val="bg2"/>
                </a:solidFill>
              </a:rPr>
              <a:t>is</a:t>
            </a:r>
            <a:r>
              <a:rPr lang="cs-CZ" sz="2400" dirty="0">
                <a:solidFill>
                  <a:schemeClr val="bg2"/>
                </a:solidFill>
              </a:rPr>
              <a:t> a </a:t>
            </a:r>
            <a:r>
              <a:rPr lang="cs-CZ" sz="2400" dirty="0" err="1">
                <a:solidFill>
                  <a:schemeClr val="bg2"/>
                </a:solidFill>
              </a:rPr>
              <a:t>process</a:t>
            </a:r>
            <a:r>
              <a:rPr lang="cs-CZ" sz="2400" dirty="0">
                <a:solidFill>
                  <a:schemeClr val="bg2"/>
                </a:solidFill>
              </a:rPr>
              <a:t> </a:t>
            </a:r>
            <a:r>
              <a:rPr lang="cs-CZ" sz="2400" dirty="0" err="1">
                <a:solidFill>
                  <a:schemeClr val="bg2"/>
                </a:solidFill>
              </a:rPr>
              <a:t>through</a:t>
            </a:r>
            <a:r>
              <a:rPr lang="cs-CZ" sz="2400" dirty="0">
                <a:solidFill>
                  <a:schemeClr val="bg2"/>
                </a:solidFill>
              </a:rPr>
              <a:t> </a:t>
            </a:r>
            <a:r>
              <a:rPr lang="cs-CZ" sz="2400" dirty="0" err="1">
                <a:solidFill>
                  <a:schemeClr val="bg2"/>
                </a:solidFill>
              </a:rPr>
              <a:t>which</a:t>
            </a:r>
            <a:r>
              <a:rPr lang="cs-CZ" sz="2400" dirty="0">
                <a:solidFill>
                  <a:schemeClr val="bg2"/>
                </a:solidFill>
              </a:rPr>
              <a:t> </a:t>
            </a:r>
            <a:r>
              <a:rPr lang="cs-CZ" sz="2400" dirty="0" err="1">
                <a:solidFill>
                  <a:schemeClr val="bg2"/>
                </a:solidFill>
              </a:rPr>
              <a:t>organisations</a:t>
            </a:r>
            <a:r>
              <a:rPr lang="cs-CZ" sz="2400" dirty="0">
                <a:solidFill>
                  <a:schemeClr val="bg2"/>
                </a:solidFill>
              </a:rPr>
              <a:t> </a:t>
            </a:r>
            <a:r>
              <a:rPr lang="cs-CZ" sz="2400" dirty="0" err="1">
                <a:solidFill>
                  <a:schemeClr val="bg2"/>
                </a:solidFill>
              </a:rPr>
              <a:t>can</a:t>
            </a:r>
            <a:r>
              <a:rPr lang="cs-CZ" sz="2400" dirty="0">
                <a:solidFill>
                  <a:schemeClr val="bg2"/>
                </a:solidFill>
              </a:rPr>
              <a:t> </a:t>
            </a:r>
            <a:r>
              <a:rPr lang="cs-CZ" sz="2400" dirty="0" err="1">
                <a:solidFill>
                  <a:schemeClr val="bg2"/>
                </a:solidFill>
              </a:rPr>
              <a:t>ensure</a:t>
            </a:r>
            <a:r>
              <a:rPr lang="cs-CZ" sz="2400" dirty="0">
                <a:solidFill>
                  <a:schemeClr val="bg2"/>
                </a:solidFill>
              </a:rPr>
              <a:t> </a:t>
            </a:r>
            <a:r>
              <a:rPr lang="cs-CZ" sz="2400" dirty="0" err="1">
                <a:solidFill>
                  <a:schemeClr val="bg2"/>
                </a:solidFill>
              </a:rPr>
              <a:t>that</a:t>
            </a:r>
            <a:r>
              <a:rPr lang="cs-CZ" sz="2400" dirty="0">
                <a:solidFill>
                  <a:schemeClr val="bg2"/>
                </a:solidFill>
              </a:rPr>
              <a:t> </a:t>
            </a:r>
            <a:r>
              <a:rPr lang="cs-CZ" sz="2400" dirty="0" err="1">
                <a:solidFill>
                  <a:schemeClr val="bg2"/>
                </a:solidFill>
              </a:rPr>
              <a:t>individual</a:t>
            </a:r>
            <a:r>
              <a:rPr lang="cs-CZ" sz="2400" dirty="0">
                <a:solidFill>
                  <a:schemeClr val="bg2"/>
                </a:solidFill>
              </a:rPr>
              <a:t> </a:t>
            </a:r>
            <a:r>
              <a:rPr lang="cs-CZ" sz="2400" dirty="0" err="1">
                <a:solidFill>
                  <a:schemeClr val="bg2"/>
                </a:solidFill>
              </a:rPr>
              <a:t>employees</a:t>
            </a:r>
            <a:r>
              <a:rPr lang="cs-CZ" sz="2400" dirty="0">
                <a:solidFill>
                  <a:schemeClr val="bg2"/>
                </a:solidFill>
              </a:rPr>
              <a:t> are </a:t>
            </a:r>
            <a:r>
              <a:rPr lang="cs-CZ" sz="2400" dirty="0" err="1">
                <a:solidFill>
                  <a:schemeClr val="bg2"/>
                </a:solidFill>
              </a:rPr>
              <a:t>working</a:t>
            </a:r>
            <a:r>
              <a:rPr lang="cs-CZ" sz="2400" dirty="0">
                <a:solidFill>
                  <a:schemeClr val="bg2"/>
                </a:solidFill>
              </a:rPr>
              <a:t> </a:t>
            </a:r>
            <a:r>
              <a:rPr lang="cs-CZ" sz="2400" dirty="0" err="1">
                <a:solidFill>
                  <a:schemeClr val="bg2"/>
                </a:solidFill>
              </a:rPr>
              <a:t>towards</a:t>
            </a:r>
            <a:r>
              <a:rPr lang="cs-CZ" sz="2400" dirty="0">
                <a:solidFill>
                  <a:schemeClr val="bg2"/>
                </a:solidFill>
              </a:rPr>
              <a:t> </a:t>
            </a:r>
            <a:r>
              <a:rPr lang="cs-CZ" sz="2400" dirty="0" err="1">
                <a:solidFill>
                  <a:schemeClr val="bg2"/>
                </a:solidFill>
              </a:rPr>
              <a:t>organisational</a:t>
            </a:r>
            <a:r>
              <a:rPr lang="cs-CZ" sz="2400" dirty="0">
                <a:solidFill>
                  <a:schemeClr val="bg2"/>
                </a:solidFill>
              </a:rPr>
              <a:t> </a:t>
            </a:r>
            <a:r>
              <a:rPr lang="cs-CZ" sz="2400" dirty="0" err="1">
                <a:solidFill>
                  <a:schemeClr val="bg2"/>
                </a:solidFill>
              </a:rPr>
              <a:t>goals</a:t>
            </a:r>
            <a:r>
              <a:rPr lang="cs-CZ" sz="2400" dirty="0">
                <a:solidFill>
                  <a:schemeClr val="bg2"/>
                </a:solidFill>
              </a:rPr>
              <a:t>, by monitoring and </a:t>
            </a:r>
            <a:r>
              <a:rPr lang="cs-CZ" sz="2400" dirty="0" err="1">
                <a:solidFill>
                  <a:schemeClr val="bg2"/>
                </a:solidFill>
              </a:rPr>
              <a:t>guiding</a:t>
            </a:r>
            <a:r>
              <a:rPr lang="cs-CZ" sz="2400" dirty="0">
                <a:solidFill>
                  <a:schemeClr val="bg2"/>
                </a:solidFill>
              </a:rPr>
              <a:t> </a:t>
            </a:r>
            <a:r>
              <a:rPr lang="cs-CZ" sz="2400" dirty="0" err="1">
                <a:solidFill>
                  <a:schemeClr val="bg2"/>
                </a:solidFill>
              </a:rPr>
              <a:t>their</a:t>
            </a:r>
            <a:r>
              <a:rPr lang="cs-CZ" sz="2400" dirty="0">
                <a:solidFill>
                  <a:schemeClr val="bg2"/>
                </a:solidFill>
              </a:rPr>
              <a:t> performance.</a:t>
            </a:r>
          </a:p>
          <a:p>
            <a:pPr marL="0" indent="0" algn="just">
              <a:buNone/>
            </a:pPr>
            <a:r>
              <a:rPr lang="cs-CZ" sz="2400" u="sng" dirty="0" err="1">
                <a:solidFill>
                  <a:schemeClr val="bg2"/>
                </a:solidFill>
              </a:rPr>
              <a:t>Critical</a:t>
            </a:r>
            <a:r>
              <a:rPr lang="cs-CZ" sz="2400" u="sng" dirty="0">
                <a:solidFill>
                  <a:schemeClr val="bg2"/>
                </a:solidFill>
              </a:rPr>
              <a:t> </a:t>
            </a:r>
            <a:r>
              <a:rPr lang="cs-CZ" sz="2400" u="sng" dirty="0" err="1">
                <a:solidFill>
                  <a:schemeClr val="bg2"/>
                </a:solidFill>
              </a:rPr>
              <a:t>components</a:t>
            </a:r>
            <a:r>
              <a:rPr lang="cs-CZ" sz="2400" dirty="0">
                <a:solidFill>
                  <a:schemeClr val="bg2"/>
                </a:solidFill>
              </a:rPr>
              <a:t>:</a:t>
            </a:r>
          </a:p>
          <a:p>
            <a:pPr marL="457200" indent="-457200" algn="just">
              <a:buFont typeface="+mj-lt"/>
              <a:buAutoNum type="arabicPeriod"/>
            </a:pPr>
            <a:r>
              <a:rPr lang="cs-CZ" sz="2400" dirty="0" err="1">
                <a:solidFill>
                  <a:schemeClr val="bg2"/>
                </a:solidFill>
              </a:rPr>
              <a:t>job</a:t>
            </a:r>
            <a:r>
              <a:rPr lang="cs-CZ" sz="2400" dirty="0">
                <a:solidFill>
                  <a:schemeClr val="bg2"/>
                </a:solidFill>
              </a:rPr>
              <a:t> </a:t>
            </a:r>
            <a:r>
              <a:rPr lang="cs-CZ" sz="2400" dirty="0" err="1">
                <a:solidFill>
                  <a:schemeClr val="bg2"/>
                </a:solidFill>
              </a:rPr>
              <a:t>assignment</a:t>
            </a:r>
            <a:endParaRPr lang="cs-CZ" sz="2400" dirty="0">
              <a:solidFill>
                <a:schemeClr val="bg2"/>
              </a:solidFill>
            </a:endParaRPr>
          </a:p>
          <a:p>
            <a:pPr marL="457200" indent="-457200" algn="just">
              <a:buFont typeface="+mj-lt"/>
              <a:buAutoNum type="arabicPeriod"/>
            </a:pPr>
            <a:r>
              <a:rPr lang="cs-CZ" sz="2400" dirty="0" err="1">
                <a:solidFill>
                  <a:schemeClr val="bg2"/>
                </a:solidFill>
              </a:rPr>
              <a:t>goal</a:t>
            </a:r>
            <a:r>
              <a:rPr lang="cs-CZ" sz="2400" dirty="0">
                <a:solidFill>
                  <a:schemeClr val="bg2"/>
                </a:solidFill>
              </a:rPr>
              <a:t> </a:t>
            </a:r>
            <a:r>
              <a:rPr lang="cs-CZ" sz="2400" dirty="0" err="1">
                <a:solidFill>
                  <a:schemeClr val="bg2"/>
                </a:solidFill>
              </a:rPr>
              <a:t>setting</a:t>
            </a:r>
            <a:endParaRPr lang="cs-CZ" sz="2400" dirty="0">
              <a:solidFill>
                <a:schemeClr val="bg2"/>
              </a:solidFill>
            </a:endParaRPr>
          </a:p>
          <a:p>
            <a:pPr marL="457200" indent="-457200" algn="just">
              <a:buFont typeface="+mj-lt"/>
              <a:buAutoNum type="arabicPeriod"/>
            </a:pPr>
            <a:r>
              <a:rPr lang="cs-CZ" sz="2400" dirty="0" err="1">
                <a:solidFill>
                  <a:schemeClr val="bg2"/>
                </a:solidFill>
              </a:rPr>
              <a:t>establishing</a:t>
            </a:r>
            <a:r>
              <a:rPr lang="cs-CZ" sz="2400" dirty="0">
                <a:solidFill>
                  <a:schemeClr val="bg2"/>
                </a:solidFill>
              </a:rPr>
              <a:t> performance </a:t>
            </a:r>
            <a:r>
              <a:rPr lang="cs-CZ" sz="2400" dirty="0" err="1">
                <a:solidFill>
                  <a:schemeClr val="bg2"/>
                </a:solidFill>
              </a:rPr>
              <a:t>standards</a:t>
            </a:r>
            <a:endParaRPr lang="cs-CZ" sz="2400" dirty="0">
              <a:solidFill>
                <a:schemeClr val="bg2"/>
              </a:solidFill>
            </a:endParaRPr>
          </a:p>
          <a:p>
            <a:pPr marL="457200" indent="-457200" algn="just">
              <a:buFont typeface="+mj-lt"/>
              <a:buAutoNum type="arabicPeriod"/>
            </a:pPr>
            <a:r>
              <a:rPr lang="cs-CZ" sz="2400" dirty="0" err="1">
                <a:solidFill>
                  <a:schemeClr val="bg2"/>
                </a:solidFill>
              </a:rPr>
              <a:t>providing</a:t>
            </a:r>
            <a:r>
              <a:rPr lang="cs-CZ" sz="2400" dirty="0">
                <a:solidFill>
                  <a:schemeClr val="bg2"/>
                </a:solidFill>
              </a:rPr>
              <a:t> feedback</a:t>
            </a:r>
          </a:p>
          <a:p>
            <a:pPr marL="457200" indent="-457200" algn="just">
              <a:buFont typeface="+mj-lt"/>
              <a:buAutoNum type="arabicPeriod"/>
            </a:pPr>
            <a:r>
              <a:rPr lang="cs-CZ" sz="2400" dirty="0">
                <a:solidFill>
                  <a:schemeClr val="bg2"/>
                </a:solidFill>
              </a:rPr>
              <a:t>performance </a:t>
            </a:r>
            <a:r>
              <a:rPr lang="cs-CZ" sz="2400" dirty="0" err="1">
                <a:solidFill>
                  <a:schemeClr val="bg2"/>
                </a:solidFill>
              </a:rPr>
              <a:t>appraisal</a:t>
            </a:r>
            <a:r>
              <a:rPr lang="cs-CZ" sz="2400" dirty="0">
                <a:solidFill>
                  <a:schemeClr val="bg2"/>
                </a:solidFill>
              </a:rPr>
              <a:t> (</a:t>
            </a:r>
            <a:r>
              <a:rPr lang="cs-CZ" sz="2400" dirty="0" err="1">
                <a:solidFill>
                  <a:schemeClr val="bg2"/>
                </a:solidFill>
              </a:rPr>
              <a:t>including</a:t>
            </a:r>
            <a:r>
              <a:rPr lang="cs-CZ" sz="2400" dirty="0">
                <a:solidFill>
                  <a:schemeClr val="bg2"/>
                </a:solidFill>
              </a:rPr>
              <a:t> </a:t>
            </a:r>
            <a:r>
              <a:rPr lang="cs-CZ" sz="2400" dirty="0" err="1">
                <a:solidFill>
                  <a:schemeClr val="bg2"/>
                </a:solidFill>
              </a:rPr>
              <a:t>documentation</a:t>
            </a:r>
            <a:r>
              <a:rPr lang="cs-CZ" sz="2400" dirty="0">
                <a:solidFill>
                  <a:schemeClr val="bg2"/>
                </a:solidFill>
              </a:rPr>
              <a:t>)</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1113130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Job </a:t>
            </a:r>
            <a:r>
              <a:rPr lang="cs-CZ" sz="3300" b="1" dirty="0" err="1">
                <a:solidFill>
                  <a:schemeClr val="bg2"/>
                </a:solidFill>
                <a:effectLst/>
                <a:latin typeface="+mn-lt"/>
              </a:rPr>
              <a:t>assignment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400" dirty="0" err="1">
                <a:solidFill>
                  <a:schemeClr val="bg2"/>
                </a:solidFill>
              </a:rPr>
              <a:t>The</a:t>
            </a:r>
            <a:r>
              <a:rPr lang="cs-CZ" sz="2400" dirty="0">
                <a:solidFill>
                  <a:schemeClr val="bg2"/>
                </a:solidFill>
              </a:rPr>
              <a:t> </a:t>
            </a:r>
            <a:r>
              <a:rPr lang="cs-CZ" sz="2400" dirty="0" err="1">
                <a:solidFill>
                  <a:schemeClr val="bg2"/>
                </a:solidFill>
              </a:rPr>
              <a:t>process</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mathing</a:t>
            </a:r>
            <a:r>
              <a:rPr lang="cs-CZ" sz="2400" dirty="0">
                <a:solidFill>
                  <a:schemeClr val="bg2"/>
                </a:solidFill>
              </a:rPr>
              <a:t> </a:t>
            </a:r>
            <a:r>
              <a:rPr lang="cs-CZ" sz="2400" dirty="0" err="1">
                <a:solidFill>
                  <a:schemeClr val="bg2"/>
                </a:solidFill>
              </a:rPr>
              <a:t>individual</a:t>
            </a:r>
            <a:r>
              <a:rPr lang="cs-CZ" sz="2400" dirty="0">
                <a:solidFill>
                  <a:schemeClr val="bg2"/>
                </a:solidFill>
              </a:rPr>
              <a:t> </a:t>
            </a:r>
            <a:r>
              <a:rPr lang="cs-CZ" sz="2400" dirty="0" err="1">
                <a:solidFill>
                  <a:schemeClr val="bg2"/>
                </a:solidFill>
              </a:rPr>
              <a:t>competencies</a:t>
            </a:r>
            <a:r>
              <a:rPr lang="cs-CZ" sz="2400" dirty="0">
                <a:solidFill>
                  <a:schemeClr val="bg2"/>
                </a:solidFill>
              </a:rPr>
              <a:t> </a:t>
            </a:r>
            <a:r>
              <a:rPr lang="cs-CZ" sz="2400" dirty="0" err="1">
                <a:solidFill>
                  <a:schemeClr val="bg2"/>
                </a:solidFill>
              </a:rPr>
              <a:t>with</a:t>
            </a:r>
            <a:r>
              <a:rPr lang="cs-CZ" sz="2400" dirty="0">
                <a:solidFill>
                  <a:schemeClr val="bg2"/>
                </a:solidFill>
              </a:rPr>
              <a:t> </a:t>
            </a:r>
            <a:r>
              <a:rPr lang="cs-CZ" sz="2400" dirty="0" err="1">
                <a:solidFill>
                  <a:schemeClr val="bg2"/>
                </a:solidFill>
              </a:rPr>
              <a:t>job</a:t>
            </a:r>
            <a:r>
              <a:rPr lang="cs-CZ" sz="2400" dirty="0">
                <a:solidFill>
                  <a:schemeClr val="bg2"/>
                </a:solidFill>
              </a:rPr>
              <a:t> </a:t>
            </a:r>
            <a:r>
              <a:rPr lang="cs-CZ" sz="2400" dirty="0" err="1">
                <a:solidFill>
                  <a:schemeClr val="bg2"/>
                </a:solidFill>
              </a:rPr>
              <a:t>requirements</a:t>
            </a:r>
            <a:r>
              <a:rPr lang="cs-CZ" sz="2400" dirty="0">
                <a:solidFill>
                  <a:schemeClr val="bg2"/>
                </a:solidFill>
              </a:rPr>
              <a:t>, so as to </a:t>
            </a:r>
            <a:r>
              <a:rPr lang="cs-CZ" sz="2400" dirty="0" err="1">
                <a:solidFill>
                  <a:schemeClr val="bg2"/>
                </a:solidFill>
              </a:rPr>
              <a:t>achieve</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best</a:t>
            </a:r>
            <a:r>
              <a:rPr lang="cs-CZ" sz="2400" dirty="0">
                <a:solidFill>
                  <a:schemeClr val="bg2"/>
                </a:solidFill>
              </a:rPr>
              <a:t> fit.</a:t>
            </a:r>
          </a:p>
          <a:p>
            <a:pPr marL="0" indent="0" algn="just">
              <a:buNone/>
            </a:pPr>
            <a:r>
              <a:rPr lang="cs-CZ" sz="2400" dirty="0">
                <a:solidFill>
                  <a:schemeClr val="bg2"/>
                </a:solidFill>
              </a:rPr>
              <a:t>Testing and </a:t>
            </a:r>
            <a:r>
              <a:rPr lang="cs-CZ" sz="2400" dirty="0" err="1">
                <a:solidFill>
                  <a:schemeClr val="bg2"/>
                </a:solidFill>
              </a:rPr>
              <a:t>identifing</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best</a:t>
            </a:r>
            <a:r>
              <a:rPr lang="cs-CZ" sz="2400" dirty="0">
                <a:solidFill>
                  <a:schemeClr val="bg2"/>
                </a:solidFill>
              </a:rPr>
              <a:t> fit </a:t>
            </a:r>
            <a:r>
              <a:rPr lang="cs-CZ" sz="2400" dirty="0" err="1">
                <a:solidFill>
                  <a:schemeClr val="bg2"/>
                </a:solidFill>
              </a:rPr>
              <a:t>of</a:t>
            </a:r>
            <a:r>
              <a:rPr lang="cs-CZ" sz="2400" dirty="0">
                <a:solidFill>
                  <a:schemeClr val="bg2"/>
                </a:solidFill>
              </a:rPr>
              <a:t> </a:t>
            </a:r>
            <a:r>
              <a:rPr lang="cs-CZ" sz="2400" dirty="0" err="1">
                <a:solidFill>
                  <a:schemeClr val="bg2"/>
                </a:solidFill>
              </a:rPr>
              <a:t>employee</a:t>
            </a:r>
            <a:r>
              <a:rPr lang="cs-CZ" sz="2400" dirty="0">
                <a:solidFill>
                  <a:schemeClr val="bg2"/>
                </a:solidFill>
              </a:rPr>
              <a:t>, </a:t>
            </a:r>
            <a:r>
              <a:rPr lang="cs-CZ" sz="2400" dirty="0" err="1">
                <a:solidFill>
                  <a:schemeClr val="bg2"/>
                </a:solidFill>
              </a:rPr>
              <a:t>starting</a:t>
            </a:r>
            <a:r>
              <a:rPr lang="cs-CZ" sz="2400" dirty="0">
                <a:solidFill>
                  <a:schemeClr val="bg2"/>
                </a:solidFill>
              </a:rPr>
              <a:t> in </a:t>
            </a:r>
            <a:r>
              <a:rPr lang="cs-CZ" sz="2400" dirty="0" err="1">
                <a:solidFill>
                  <a:schemeClr val="bg2"/>
                </a:solidFill>
              </a:rPr>
              <a:t>the</a:t>
            </a:r>
            <a:r>
              <a:rPr lang="cs-CZ" sz="2400" dirty="0">
                <a:solidFill>
                  <a:schemeClr val="bg2"/>
                </a:solidFill>
              </a:rPr>
              <a:t> </a:t>
            </a:r>
            <a:r>
              <a:rPr lang="cs-CZ" sz="2400" dirty="0" err="1">
                <a:solidFill>
                  <a:schemeClr val="bg2"/>
                </a:solidFill>
              </a:rPr>
              <a:t>process</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recruitment</a:t>
            </a:r>
            <a:r>
              <a:rPr lang="cs-CZ" sz="2400" dirty="0">
                <a:solidFill>
                  <a:schemeClr val="bg2"/>
                </a:solidFill>
              </a:rPr>
              <a:t> and </a:t>
            </a:r>
            <a:r>
              <a:rPr lang="cs-CZ" sz="2400" dirty="0" err="1">
                <a:solidFill>
                  <a:schemeClr val="bg2"/>
                </a:solidFill>
              </a:rPr>
              <a:t>hiring</a:t>
            </a:r>
            <a:r>
              <a:rPr lang="cs-CZ" sz="2400" dirty="0">
                <a:solidFill>
                  <a:schemeClr val="bg2"/>
                </a:solidFill>
              </a:rPr>
              <a:t>.</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847574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Goal</a:t>
            </a:r>
            <a:r>
              <a:rPr lang="cs-CZ" sz="3300" b="1" dirty="0">
                <a:solidFill>
                  <a:schemeClr val="bg2"/>
                </a:solidFill>
                <a:effectLst/>
                <a:latin typeface="+mn-lt"/>
              </a:rPr>
              <a:t> </a:t>
            </a:r>
            <a:r>
              <a:rPr lang="cs-CZ" sz="3300" b="1" dirty="0" err="1">
                <a:solidFill>
                  <a:schemeClr val="bg2"/>
                </a:solidFill>
                <a:effectLst/>
                <a:latin typeface="+mn-lt"/>
              </a:rPr>
              <a:t>setting</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400" dirty="0" err="1">
                <a:solidFill>
                  <a:schemeClr val="bg2"/>
                </a:solidFill>
              </a:rPr>
              <a:t>The</a:t>
            </a:r>
            <a:r>
              <a:rPr lang="cs-CZ" sz="2400" dirty="0">
                <a:solidFill>
                  <a:schemeClr val="bg2"/>
                </a:solidFill>
              </a:rPr>
              <a:t> </a:t>
            </a:r>
            <a:r>
              <a:rPr lang="cs-CZ" sz="2400" dirty="0" err="1">
                <a:solidFill>
                  <a:schemeClr val="bg2"/>
                </a:solidFill>
              </a:rPr>
              <a:t>process</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asingning</a:t>
            </a:r>
            <a:r>
              <a:rPr lang="cs-CZ" sz="2400" dirty="0">
                <a:solidFill>
                  <a:schemeClr val="bg2"/>
                </a:solidFill>
              </a:rPr>
              <a:t> </a:t>
            </a:r>
            <a:r>
              <a:rPr lang="cs-CZ" sz="2400" dirty="0" err="1">
                <a:solidFill>
                  <a:schemeClr val="bg2"/>
                </a:solidFill>
              </a:rPr>
              <a:t>work</a:t>
            </a:r>
            <a:r>
              <a:rPr lang="cs-CZ" sz="2400" dirty="0">
                <a:solidFill>
                  <a:schemeClr val="bg2"/>
                </a:solidFill>
              </a:rPr>
              <a:t> </a:t>
            </a:r>
            <a:r>
              <a:rPr lang="cs-CZ" sz="2400" dirty="0" err="1">
                <a:solidFill>
                  <a:schemeClr val="bg2"/>
                </a:solidFill>
              </a:rPr>
              <a:t>tasks</a:t>
            </a:r>
            <a:r>
              <a:rPr lang="cs-CZ" sz="2400" dirty="0">
                <a:solidFill>
                  <a:schemeClr val="bg2"/>
                </a:solidFill>
              </a:rPr>
              <a:t> to </a:t>
            </a:r>
            <a:r>
              <a:rPr lang="cs-CZ" sz="2400" dirty="0" err="1">
                <a:solidFill>
                  <a:schemeClr val="bg2"/>
                </a:solidFill>
              </a:rPr>
              <a:t>individuals</a:t>
            </a:r>
            <a:r>
              <a:rPr lang="cs-CZ" sz="2400" dirty="0">
                <a:solidFill>
                  <a:schemeClr val="bg2"/>
                </a:solidFill>
              </a:rPr>
              <a:t> so </a:t>
            </a:r>
            <a:r>
              <a:rPr lang="cs-CZ" sz="2400" dirty="0" err="1">
                <a:solidFill>
                  <a:schemeClr val="bg2"/>
                </a:solidFill>
              </a:rPr>
              <a:t>that</a:t>
            </a:r>
            <a:r>
              <a:rPr lang="cs-CZ" sz="2400" dirty="0">
                <a:solidFill>
                  <a:schemeClr val="bg2"/>
                </a:solidFill>
              </a:rPr>
              <a:t> </a:t>
            </a:r>
            <a:r>
              <a:rPr lang="cs-CZ" sz="2400" dirty="0" err="1">
                <a:solidFill>
                  <a:schemeClr val="bg2"/>
                </a:solidFill>
              </a:rPr>
              <a:t>they</a:t>
            </a:r>
            <a:r>
              <a:rPr lang="cs-CZ" sz="2400" dirty="0">
                <a:solidFill>
                  <a:schemeClr val="bg2"/>
                </a:solidFill>
              </a:rPr>
              <a:t> are </a:t>
            </a:r>
            <a:r>
              <a:rPr lang="cs-CZ" sz="2400" dirty="0" err="1">
                <a:solidFill>
                  <a:schemeClr val="bg2"/>
                </a:solidFill>
              </a:rPr>
              <a:t>clear</a:t>
            </a:r>
            <a:r>
              <a:rPr lang="cs-CZ" sz="2400" dirty="0">
                <a:solidFill>
                  <a:schemeClr val="bg2"/>
                </a:solidFill>
              </a:rPr>
              <a:t> on </a:t>
            </a:r>
            <a:r>
              <a:rPr lang="cs-CZ" sz="2400" dirty="0" err="1">
                <a:solidFill>
                  <a:schemeClr val="bg2"/>
                </a:solidFill>
              </a:rPr>
              <a:t>what</a:t>
            </a:r>
            <a:r>
              <a:rPr lang="cs-CZ" sz="2400" dirty="0">
                <a:solidFill>
                  <a:schemeClr val="bg2"/>
                </a:solidFill>
              </a:rPr>
              <a:t> </a:t>
            </a:r>
            <a:r>
              <a:rPr lang="cs-CZ" sz="2400" dirty="0" err="1">
                <a:solidFill>
                  <a:schemeClr val="bg2"/>
                </a:solidFill>
              </a:rPr>
              <a:t>is</a:t>
            </a:r>
            <a:r>
              <a:rPr lang="cs-CZ" sz="2400" dirty="0">
                <a:solidFill>
                  <a:schemeClr val="bg2"/>
                </a:solidFill>
              </a:rPr>
              <a:t> </a:t>
            </a:r>
            <a:r>
              <a:rPr lang="cs-CZ" sz="2400" dirty="0" err="1">
                <a:solidFill>
                  <a:schemeClr val="bg2"/>
                </a:solidFill>
              </a:rPr>
              <a:t>expected</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them</a:t>
            </a:r>
            <a:r>
              <a:rPr lang="cs-CZ" sz="2400" dirty="0">
                <a:solidFill>
                  <a:schemeClr val="bg2"/>
                </a:solidFill>
              </a:rPr>
              <a:t>.</a:t>
            </a:r>
          </a:p>
          <a:p>
            <a:pPr marL="0" indent="0" algn="just">
              <a:buNone/>
            </a:pPr>
            <a:r>
              <a:rPr lang="cs-CZ" sz="2400" dirty="0">
                <a:solidFill>
                  <a:schemeClr val="bg2"/>
                </a:solidFill>
              </a:rPr>
              <a:t>to </a:t>
            </a:r>
            <a:r>
              <a:rPr lang="cs-CZ" sz="2400" dirty="0" err="1">
                <a:solidFill>
                  <a:schemeClr val="bg2"/>
                </a:solidFill>
              </a:rPr>
              <a:t>be</a:t>
            </a:r>
            <a:r>
              <a:rPr lang="cs-CZ" sz="2400" dirty="0">
                <a:solidFill>
                  <a:schemeClr val="bg2"/>
                </a:solidFill>
              </a:rPr>
              <a:t> </a:t>
            </a:r>
            <a:r>
              <a:rPr lang="cs-CZ" sz="2400" dirty="0" err="1">
                <a:solidFill>
                  <a:schemeClr val="bg2"/>
                </a:solidFill>
              </a:rPr>
              <a:t>effective</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goals</a:t>
            </a:r>
            <a:r>
              <a:rPr lang="cs-CZ" sz="2400" dirty="0">
                <a:solidFill>
                  <a:schemeClr val="bg2"/>
                </a:solidFill>
              </a:rPr>
              <a:t> </a:t>
            </a:r>
            <a:r>
              <a:rPr lang="cs-CZ" sz="2400" dirty="0" err="1">
                <a:solidFill>
                  <a:schemeClr val="bg2"/>
                </a:solidFill>
              </a:rPr>
              <a:t>should</a:t>
            </a:r>
            <a:r>
              <a:rPr lang="cs-CZ" sz="2400" dirty="0">
                <a:solidFill>
                  <a:schemeClr val="bg2"/>
                </a:solidFill>
              </a:rPr>
              <a:t> </a:t>
            </a:r>
            <a:r>
              <a:rPr lang="cs-CZ" sz="2400" dirty="0" err="1">
                <a:solidFill>
                  <a:schemeClr val="bg2"/>
                </a:solidFill>
              </a:rPr>
              <a:t>be</a:t>
            </a:r>
            <a:r>
              <a:rPr lang="cs-CZ" sz="2400" dirty="0">
                <a:solidFill>
                  <a:schemeClr val="bg2"/>
                </a:solidFill>
              </a:rPr>
              <a:t> </a:t>
            </a:r>
            <a:r>
              <a:rPr lang="cs-CZ" sz="2400" dirty="0" err="1">
                <a:solidFill>
                  <a:schemeClr val="bg2"/>
                </a:solidFill>
              </a:rPr>
              <a:t>speciffick</a:t>
            </a:r>
            <a:r>
              <a:rPr lang="cs-CZ" sz="2400" dirty="0">
                <a:solidFill>
                  <a:schemeClr val="bg2"/>
                </a:solidFill>
              </a:rPr>
              <a:t>, </a:t>
            </a:r>
            <a:r>
              <a:rPr lang="cs-CZ" sz="2400" dirty="0" err="1">
                <a:solidFill>
                  <a:schemeClr val="bg2"/>
                </a:solidFill>
              </a:rPr>
              <a:t>measurable</a:t>
            </a:r>
            <a:r>
              <a:rPr lang="cs-CZ" sz="2400" dirty="0">
                <a:solidFill>
                  <a:schemeClr val="bg2"/>
                </a:solidFill>
              </a:rPr>
              <a:t>, </a:t>
            </a:r>
            <a:r>
              <a:rPr lang="cs-CZ" sz="2400" dirty="0" err="1">
                <a:solidFill>
                  <a:schemeClr val="bg2"/>
                </a:solidFill>
              </a:rPr>
              <a:t>attainable</a:t>
            </a:r>
            <a:r>
              <a:rPr lang="cs-CZ" sz="2400" dirty="0">
                <a:solidFill>
                  <a:schemeClr val="bg2"/>
                </a:solidFill>
              </a:rPr>
              <a:t>, </a:t>
            </a:r>
            <a:r>
              <a:rPr lang="cs-CZ" sz="2400" dirty="0" err="1">
                <a:solidFill>
                  <a:schemeClr val="bg2"/>
                </a:solidFill>
              </a:rPr>
              <a:t>realistic</a:t>
            </a:r>
            <a:r>
              <a:rPr lang="cs-CZ" sz="2400" dirty="0">
                <a:solidFill>
                  <a:schemeClr val="bg2"/>
                </a:solidFill>
              </a:rPr>
              <a:t> and </a:t>
            </a:r>
            <a:r>
              <a:rPr lang="cs-CZ" sz="2400" dirty="0" err="1">
                <a:solidFill>
                  <a:schemeClr val="bg2"/>
                </a:solidFill>
              </a:rPr>
              <a:t>time-bound</a:t>
            </a:r>
            <a:r>
              <a:rPr lang="cs-CZ" sz="2400" dirty="0">
                <a:solidFill>
                  <a:schemeClr val="bg2"/>
                </a:solidFill>
              </a:rPr>
              <a:t>. = SMART</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6935424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Performance </a:t>
            </a:r>
            <a:r>
              <a:rPr lang="cs-CZ" sz="3300" b="1" dirty="0" err="1">
                <a:solidFill>
                  <a:schemeClr val="bg2"/>
                </a:solidFill>
                <a:effectLst/>
                <a:latin typeface="+mn-lt"/>
              </a:rPr>
              <a:t>standards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400" dirty="0" err="1">
                <a:solidFill>
                  <a:schemeClr val="bg2"/>
                </a:solidFill>
              </a:rPr>
              <a:t>Specific</a:t>
            </a:r>
            <a:r>
              <a:rPr lang="cs-CZ" sz="2400" dirty="0">
                <a:solidFill>
                  <a:schemeClr val="bg2"/>
                </a:solidFill>
              </a:rPr>
              <a:t> performance </a:t>
            </a:r>
            <a:r>
              <a:rPr lang="cs-CZ" sz="2400" dirty="0" err="1">
                <a:solidFill>
                  <a:schemeClr val="bg2"/>
                </a:solidFill>
              </a:rPr>
              <a:t>expectations</a:t>
            </a:r>
            <a:r>
              <a:rPr lang="cs-CZ" sz="2400" dirty="0">
                <a:solidFill>
                  <a:schemeClr val="bg2"/>
                </a:solidFill>
              </a:rPr>
              <a:t> and </a:t>
            </a:r>
            <a:r>
              <a:rPr lang="cs-CZ" sz="2400" dirty="0" err="1">
                <a:solidFill>
                  <a:schemeClr val="bg2"/>
                </a:solidFill>
              </a:rPr>
              <a:t>levels</a:t>
            </a:r>
            <a:r>
              <a:rPr lang="cs-CZ" sz="2400" dirty="0">
                <a:solidFill>
                  <a:schemeClr val="bg2"/>
                </a:solidFill>
              </a:rPr>
              <a:t> </a:t>
            </a:r>
            <a:r>
              <a:rPr lang="cs-CZ" sz="2400" dirty="0" err="1">
                <a:solidFill>
                  <a:schemeClr val="bg2"/>
                </a:solidFill>
              </a:rPr>
              <a:t>against</a:t>
            </a:r>
            <a:r>
              <a:rPr lang="cs-CZ" sz="2400" dirty="0">
                <a:solidFill>
                  <a:schemeClr val="bg2"/>
                </a:solidFill>
              </a:rPr>
              <a:t> </a:t>
            </a:r>
            <a:r>
              <a:rPr lang="cs-CZ" sz="2400" dirty="0" err="1">
                <a:solidFill>
                  <a:schemeClr val="bg2"/>
                </a:solidFill>
              </a:rPr>
              <a:t>which</a:t>
            </a:r>
            <a:r>
              <a:rPr lang="cs-CZ" sz="2400" dirty="0">
                <a:solidFill>
                  <a:schemeClr val="bg2"/>
                </a:solidFill>
              </a:rPr>
              <a:t> </a:t>
            </a:r>
            <a:r>
              <a:rPr lang="cs-CZ" sz="2400" dirty="0" err="1">
                <a:solidFill>
                  <a:schemeClr val="bg2"/>
                </a:solidFill>
              </a:rPr>
              <a:t>an</a:t>
            </a:r>
            <a:r>
              <a:rPr lang="cs-CZ" sz="2400" dirty="0">
                <a:solidFill>
                  <a:schemeClr val="bg2"/>
                </a:solidFill>
              </a:rPr>
              <a:t> </a:t>
            </a:r>
            <a:r>
              <a:rPr lang="cs-CZ" sz="2400" dirty="0" err="1">
                <a:solidFill>
                  <a:schemeClr val="bg2"/>
                </a:solidFill>
              </a:rPr>
              <a:t>employee´s</a:t>
            </a:r>
            <a:r>
              <a:rPr lang="cs-CZ" sz="2400" dirty="0">
                <a:solidFill>
                  <a:schemeClr val="bg2"/>
                </a:solidFill>
              </a:rPr>
              <a:t> performance </a:t>
            </a:r>
            <a:r>
              <a:rPr lang="cs-CZ" sz="2400" dirty="0" err="1">
                <a:solidFill>
                  <a:schemeClr val="bg2"/>
                </a:solidFill>
              </a:rPr>
              <a:t>will</a:t>
            </a:r>
            <a:r>
              <a:rPr lang="cs-CZ" sz="2400" dirty="0">
                <a:solidFill>
                  <a:schemeClr val="bg2"/>
                </a:solidFill>
              </a:rPr>
              <a:t> </a:t>
            </a:r>
            <a:r>
              <a:rPr lang="cs-CZ" sz="2400" dirty="0" err="1">
                <a:solidFill>
                  <a:schemeClr val="bg2"/>
                </a:solidFill>
              </a:rPr>
              <a:t>judged</a:t>
            </a:r>
            <a:r>
              <a:rPr lang="cs-CZ" sz="2400" dirty="0">
                <a:solidFill>
                  <a:schemeClr val="bg2"/>
                </a:solidFill>
              </a:rPr>
              <a:t> – </a:t>
            </a:r>
            <a:r>
              <a:rPr lang="cs-CZ" sz="2400" dirty="0" err="1">
                <a:solidFill>
                  <a:schemeClr val="bg2"/>
                </a:solidFill>
              </a:rPr>
              <a:t>thus</a:t>
            </a:r>
            <a:r>
              <a:rPr lang="cs-CZ" sz="2400" dirty="0">
                <a:solidFill>
                  <a:schemeClr val="bg2"/>
                </a:solidFill>
              </a:rPr>
              <a:t>, </a:t>
            </a:r>
            <a:r>
              <a:rPr lang="cs-CZ" sz="2400" dirty="0" err="1">
                <a:solidFill>
                  <a:schemeClr val="bg2"/>
                </a:solidFill>
              </a:rPr>
              <a:t>it</a:t>
            </a:r>
            <a:r>
              <a:rPr lang="cs-CZ" sz="2400" dirty="0">
                <a:solidFill>
                  <a:schemeClr val="bg2"/>
                </a:solidFill>
              </a:rPr>
              <a:t> </a:t>
            </a:r>
            <a:r>
              <a:rPr lang="cs-CZ" sz="2400" dirty="0" err="1">
                <a:solidFill>
                  <a:schemeClr val="bg2"/>
                </a:solidFill>
              </a:rPr>
              <a:t>should</a:t>
            </a:r>
            <a:r>
              <a:rPr lang="cs-CZ" sz="2400" dirty="0">
                <a:solidFill>
                  <a:schemeClr val="bg2"/>
                </a:solidFill>
              </a:rPr>
              <a:t> </a:t>
            </a:r>
            <a:r>
              <a:rPr lang="cs-CZ" sz="2400" dirty="0" err="1">
                <a:solidFill>
                  <a:schemeClr val="bg2"/>
                </a:solidFill>
              </a:rPr>
              <a:t>be</a:t>
            </a:r>
            <a:r>
              <a:rPr lang="cs-CZ" sz="2400" dirty="0">
                <a:solidFill>
                  <a:schemeClr val="bg2"/>
                </a:solidFill>
              </a:rPr>
              <a:t> </a:t>
            </a:r>
            <a:r>
              <a:rPr lang="cs-CZ" sz="2400" dirty="0" err="1">
                <a:solidFill>
                  <a:schemeClr val="bg2"/>
                </a:solidFill>
              </a:rPr>
              <a:t>clear</a:t>
            </a:r>
            <a:r>
              <a:rPr lang="cs-CZ" sz="2400" dirty="0">
                <a:solidFill>
                  <a:schemeClr val="bg2"/>
                </a:solidFill>
              </a:rPr>
              <a:t> to </a:t>
            </a:r>
            <a:r>
              <a:rPr lang="cs-CZ" sz="2400" dirty="0" err="1">
                <a:solidFill>
                  <a:schemeClr val="bg2"/>
                </a:solidFill>
              </a:rPr>
              <a:t>the</a:t>
            </a:r>
            <a:r>
              <a:rPr lang="cs-CZ" sz="2400" dirty="0">
                <a:solidFill>
                  <a:schemeClr val="bg2"/>
                </a:solidFill>
              </a:rPr>
              <a:t> </a:t>
            </a:r>
            <a:r>
              <a:rPr lang="cs-CZ" sz="2400" dirty="0" err="1">
                <a:solidFill>
                  <a:schemeClr val="bg2"/>
                </a:solidFill>
              </a:rPr>
              <a:t>employee</a:t>
            </a:r>
            <a:r>
              <a:rPr lang="cs-CZ" sz="2400" dirty="0">
                <a:solidFill>
                  <a:schemeClr val="bg2"/>
                </a:solidFill>
              </a:rPr>
              <a:t> </a:t>
            </a:r>
            <a:r>
              <a:rPr lang="cs-CZ" sz="2400" dirty="0" err="1">
                <a:solidFill>
                  <a:schemeClr val="bg2"/>
                </a:solidFill>
              </a:rPr>
              <a:t>what</a:t>
            </a:r>
            <a:r>
              <a:rPr lang="cs-CZ" sz="2400" dirty="0">
                <a:solidFill>
                  <a:schemeClr val="bg2"/>
                </a:solidFill>
              </a:rPr>
              <a:t> </a:t>
            </a:r>
            <a:r>
              <a:rPr lang="cs-CZ" sz="2400" dirty="0" err="1">
                <a:solidFill>
                  <a:schemeClr val="bg2"/>
                </a:solidFill>
              </a:rPr>
              <a:t>levels</a:t>
            </a:r>
            <a:r>
              <a:rPr lang="cs-CZ" sz="2400" dirty="0">
                <a:solidFill>
                  <a:schemeClr val="bg2"/>
                </a:solidFill>
              </a:rPr>
              <a:t> </a:t>
            </a:r>
            <a:r>
              <a:rPr lang="cs-CZ" sz="2400" dirty="0" err="1">
                <a:solidFill>
                  <a:schemeClr val="bg2"/>
                </a:solidFill>
              </a:rPr>
              <a:t>of</a:t>
            </a:r>
            <a:r>
              <a:rPr lang="cs-CZ" sz="2400" dirty="0">
                <a:solidFill>
                  <a:schemeClr val="bg2"/>
                </a:solidFill>
              </a:rPr>
              <a:t> performance </a:t>
            </a:r>
            <a:r>
              <a:rPr lang="cs-CZ" sz="2400" dirty="0" err="1">
                <a:solidFill>
                  <a:schemeClr val="bg2"/>
                </a:solidFill>
              </a:rPr>
              <a:t>would</a:t>
            </a:r>
            <a:r>
              <a:rPr lang="cs-CZ" sz="2400" dirty="0">
                <a:solidFill>
                  <a:schemeClr val="bg2"/>
                </a:solidFill>
              </a:rPr>
              <a:t> </a:t>
            </a:r>
            <a:r>
              <a:rPr lang="cs-CZ" sz="2400" dirty="0" err="1">
                <a:solidFill>
                  <a:schemeClr val="bg2"/>
                </a:solidFill>
              </a:rPr>
              <a:t>be</a:t>
            </a:r>
            <a:r>
              <a:rPr lang="cs-CZ" sz="2400" dirty="0">
                <a:solidFill>
                  <a:schemeClr val="bg2"/>
                </a:solidFill>
              </a:rPr>
              <a:t> </a:t>
            </a:r>
            <a:r>
              <a:rPr lang="cs-CZ" sz="2400" dirty="0" err="1">
                <a:solidFill>
                  <a:schemeClr val="bg2"/>
                </a:solidFill>
              </a:rPr>
              <a:t>deemed</a:t>
            </a:r>
            <a:r>
              <a:rPr lang="cs-CZ" sz="2400" dirty="0">
                <a:solidFill>
                  <a:schemeClr val="bg2"/>
                </a:solidFill>
              </a:rPr>
              <a:t> </a:t>
            </a:r>
            <a:r>
              <a:rPr lang="cs-CZ" sz="2400" dirty="0" err="1">
                <a:solidFill>
                  <a:schemeClr val="bg2"/>
                </a:solidFill>
              </a:rPr>
              <a:t>enacceptable</a:t>
            </a:r>
            <a:r>
              <a:rPr lang="cs-CZ" sz="2400" dirty="0">
                <a:solidFill>
                  <a:schemeClr val="bg2"/>
                </a:solidFill>
              </a:rPr>
              <a:t>, </a:t>
            </a:r>
            <a:r>
              <a:rPr lang="cs-CZ" sz="2400" dirty="0" err="1">
                <a:solidFill>
                  <a:schemeClr val="bg2"/>
                </a:solidFill>
              </a:rPr>
              <a:t>acceptable</a:t>
            </a:r>
            <a:r>
              <a:rPr lang="cs-CZ" sz="2400" dirty="0">
                <a:solidFill>
                  <a:schemeClr val="bg2"/>
                </a:solidFill>
              </a:rPr>
              <a:t> and </a:t>
            </a:r>
            <a:r>
              <a:rPr lang="cs-CZ" sz="2400" dirty="0" err="1">
                <a:solidFill>
                  <a:schemeClr val="bg2"/>
                </a:solidFill>
              </a:rPr>
              <a:t>surpassing</a:t>
            </a:r>
            <a:r>
              <a:rPr lang="cs-CZ" sz="2400" dirty="0">
                <a:solidFill>
                  <a:schemeClr val="bg2"/>
                </a:solidFill>
              </a:rPr>
              <a:t> </a:t>
            </a:r>
            <a:r>
              <a:rPr lang="cs-CZ" sz="2400" dirty="0" err="1">
                <a:solidFill>
                  <a:schemeClr val="bg2"/>
                </a:solidFill>
              </a:rPr>
              <a:t>expectations</a:t>
            </a:r>
            <a:r>
              <a:rPr lang="cs-CZ" sz="2400" dirty="0">
                <a:solidFill>
                  <a:schemeClr val="bg2"/>
                </a:solidFill>
              </a:rPr>
              <a:t>.</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9014685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Feedback</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400" dirty="0" err="1">
                <a:solidFill>
                  <a:schemeClr val="bg2"/>
                </a:solidFill>
              </a:rPr>
              <a:t>The</a:t>
            </a:r>
            <a:r>
              <a:rPr lang="cs-CZ" sz="2400" dirty="0">
                <a:solidFill>
                  <a:schemeClr val="bg2"/>
                </a:solidFill>
              </a:rPr>
              <a:t> </a:t>
            </a:r>
            <a:r>
              <a:rPr lang="cs-CZ" sz="2400" dirty="0" err="1">
                <a:solidFill>
                  <a:schemeClr val="bg2"/>
                </a:solidFill>
              </a:rPr>
              <a:t>process</a:t>
            </a:r>
            <a:r>
              <a:rPr lang="cs-CZ" sz="2400" dirty="0">
                <a:solidFill>
                  <a:schemeClr val="bg2"/>
                </a:solidFill>
              </a:rPr>
              <a:t> by </a:t>
            </a:r>
            <a:r>
              <a:rPr lang="cs-CZ" sz="2400" dirty="0" err="1">
                <a:solidFill>
                  <a:schemeClr val="bg2"/>
                </a:solidFill>
              </a:rPr>
              <a:t>which</a:t>
            </a:r>
            <a:r>
              <a:rPr lang="cs-CZ" sz="2400" dirty="0">
                <a:solidFill>
                  <a:schemeClr val="bg2"/>
                </a:solidFill>
              </a:rPr>
              <a:t> </a:t>
            </a:r>
            <a:r>
              <a:rPr lang="cs-CZ" sz="2400" dirty="0" err="1">
                <a:solidFill>
                  <a:schemeClr val="bg2"/>
                </a:solidFill>
              </a:rPr>
              <a:t>individuals</a:t>
            </a:r>
            <a:r>
              <a:rPr lang="cs-CZ" sz="2400" dirty="0">
                <a:solidFill>
                  <a:schemeClr val="bg2"/>
                </a:solidFill>
              </a:rPr>
              <a:t> are </a:t>
            </a:r>
            <a:r>
              <a:rPr lang="cs-CZ" sz="2400" dirty="0" err="1">
                <a:solidFill>
                  <a:schemeClr val="bg2"/>
                </a:solidFill>
              </a:rPr>
              <a:t>informed</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degree</a:t>
            </a:r>
            <a:r>
              <a:rPr lang="cs-CZ" sz="2400" dirty="0">
                <a:solidFill>
                  <a:schemeClr val="bg2"/>
                </a:solidFill>
              </a:rPr>
              <a:t> to </a:t>
            </a:r>
            <a:r>
              <a:rPr lang="cs-CZ" sz="2400" dirty="0" err="1">
                <a:solidFill>
                  <a:schemeClr val="bg2"/>
                </a:solidFill>
              </a:rPr>
              <a:t>which</a:t>
            </a:r>
            <a:r>
              <a:rPr lang="cs-CZ" sz="2400" dirty="0">
                <a:solidFill>
                  <a:schemeClr val="bg2"/>
                </a:solidFill>
              </a:rPr>
              <a:t> </a:t>
            </a:r>
            <a:r>
              <a:rPr lang="cs-CZ" sz="2400" dirty="0" err="1">
                <a:solidFill>
                  <a:schemeClr val="bg2"/>
                </a:solidFill>
              </a:rPr>
              <a:t>they</a:t>
            </a:r>
            <a:r>
              <a:rPr lang="cs-CZ" sz="2400" dirty="0">
                <a:solidFill>
                  <a:schemeClr val="bg2"/>
                </a:solidFill>
              </a:rPr>
              <a:t> are meeting </a:t>
            </a:r>
            <a:r>
              <a:rPr lang="cs-CZ" sz="2400" dirty="0" err="1">
                <a:solidFill>
                  <a:schemeClr val="bg2"/>
                </a:solidFill>
              </a:rPr>
              <a:t>desired</a:t>
            </a:r>
            <a:r>
              <a:rPr lang="cs-CZ" sz="2400" dirty="0">
                <a:solidFill>
                  <a:schemeClr val="bg2"/>
                </a:solidFill>
              </a:rPr>
              <a:t> </a:t>
            </a:r>
            <a:r>
              <a:rPr lang="cs-CZ" sz="2400" dirty="0" err="1">
                <a:solidFill>
                  <a:schemeClr val="bg2"/>
                </a:solidFill>
              </a:rPr>
              <a:t>or</a:t>
            </a:r>
            <a:r>
              <a:rPr lang="cs-CZ" sz="2400" dirty="0">
                <a:solidFill>
                  <a:schemeClr val="bg2"/>
                </a:solidFill>
              </a:rPr>
              <a:t> </a:t>
            </a:r>
            <a:r>
              <a:rPr lang="cs-CZ" sz="2400" dirty="0" err="1">
                <a:solidFill>
                  <a:schemeClr val="bg2"/>
                </a:solidFill>
              </a:rPr>
              <a:t>expected</a:t>
            </a:r>
            <a:r>
              <a:rPr lang="cs-CZ" sz="2400" dirty="0">
                <a:solidFill>
                  <a:schemeClr val="bg2"/>
                </a:solidFill>
              </a:rPr>
              <a:t> </a:t>
            </a:r>
            <a:r>
              <a:rPr lang="cs-CZ" sz="2400" dirty="0" err="1">
                <a:solidFill>
                  <a:schemeClr val="bg2"/>
                </a:solidFill>
              </a:rPr>
              <a:t>levels</a:t>
            </a:r>
            <a:r>
              <a:rPr lang="cs-CZ" sz="2400" dirty="0">
                <a:solidFill>
                  <a:schemeClr val="bg2"/>
                </a:solidFill>
              </a:rPr>
              <a:t> </a:t>
            </a:r>
            <a:r>
              <a:rPr lang="cs-CZ" sz="2400" dirty="0" err="1">
                <a:solidFill>
                  <a:schemeClr val="bg2"/>
                </a:solidFill>
              </a:rPr>
              <a:t>of</a:t>
            </a:r>
            <a:r>
              <a:rPr lang="cs-CZ" sz="2400" dirty="0">
                <a:solidFill>
                  <a:schemeClr val="bg2"/>
                </a:solidFill>
              </a:rPr>
              <a:t> performance.</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0869741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Performance </a:t>
            </a:r>
            <a:r>
              <a:rPr lang="cs-CZ" sz="3300" b="1" dirty="0" err="1">
                <a:solidFill>
                  <a:schemeClr val="bg2"/>
                </a:solidFill>
                <a:effectLst/>
                <a:latin typeface="+mn-lt"/>
              </a:rPr>
              <a:t>appraisal</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400" dirty="0" err="1">
                <a:solidFill>
                  <a:schemeClr val="bg2"/>
                </a:solidFill>
              </a:rPr>
              <a:t>The</a:t>
            </a:r>
            <a:r>
              <a:rPr lang="cs-CZ" sz="2400" dirty="0">
                <a:solidFill>
                  <a:schemeClr val="bg2"/>
                </a:solidFill>
              </a:rPr>
              <a:t> </a:t>
            </a:r>
            <a:r>
              <a:rPr lang="cs-CZ" sz="2400" dirty="0" err="1">
                <a:solidFill>
                  <a:schemeClr val="bg2"/>
                </a:solidFill>
              </a:rPr>
              <a:t>process</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evaluating</a:t>
            </a:r>
            <a:r>
              <a:rPr lang="cs-CZ" sz="2400" dirty="0">
                <a:solidFill>
                  <a:schemeClr val="bg2"/>
                </a:solidFill>
              </a:rPr>
              <a:t> </a:t>
            </a:r>
            <a:r>
              <a:rPr lang="cs-CZ" sz="2400" dirty="0" err="1">
                <a:solidFill>
                  <a:schemeClr val="bg2"/>
                </a:solidFill>
              </a:rPr>
              <a:t>an</a:t>
            </a:r>
            <a:r>
              <a:rPr lang="cs-CZ" sz="2400" dirty="0">
                <a:solidFill>
                  <a:schemeClr val="bg2"/>
                </a:solidFill>
              </a:rPr>
              <a:t> </a:t>
            </a:r>
            <a:r>
              <a:rPr lang="cs-CZ" sz="2400" dirty="0" err="1">
                <a:solidFill>
                  <a:schemeClr val="bg2"/>
                </a:solidFill>
              </a:rPr>
              <a:t>individual´s</a:t>
            </a:r>
            <a:r>
              <a:rPr lang="cs-CZ" sz="2400" dirty="0">
                <a:solidFill>
                  <a:schemeClr val="bg2"/>
                </a:solidFill>
              </a:rPr>
              <a:t> past performance </a:t>
            </a:r>
            <a:r>
              <a:rPr lang="cs-CZ" sz="2400" dirty="0" err="1">
                <a:solidFill>
                  <a:schemeClr val="bg2"/>
                </a:solidFill>
              </a:rPr>
              <a:t>for</a:t>
            </a:r>
            <a:r>
              <a:rPr lang="cs-CZ" sz="2400" dirty="0">
                <a:solidFill>
                  <a:schemeClr val="bg2"/>
                </a:solidFill>
              </a:rPr>
              <a:t> a </a:t>
            </a:r>
            <a:r>
              <a:rPr lang="cs-CZ" sz="2400" dirty="0" err="1">
                <a:solidFill>
                  <a:schemeClr val="bg2"/>
                </a:solidFill>
              </a:rPr>
              <a:t>specific</a:t>
            </a:r>
            <a:r>
              <a:rPr lang="cs-CZ" sz="2400" dirty="0">
                <a:solidFill>
                  <a:schemeClr val="bg2"/>
                </a:solidFill>
              </a:rPr>
              <a:t> period, </a:t>
            </a:r>
            <a:r>
              <a:rPr lang="cs-CZ" sz="2400" dirty="0" err="1">
                <a:solidFill>
                  <a:schemeClr val="bg2"/>
                </a:solidFill>
              </a:rPr>
              <a:t>usually</a:t>
            </a:r>
            <a:r>
              <a:rPr lang="cs-CZ" sz="2400" dirty="0">
                <a:solidFill>
                  <a:schemeClr val="bg2"/>
                </a:solidFill>
              </a:rPr>
              <a:t> </a:t>
            </a:r>
            <a:r>
              <a:rPr lang="cs-CZ" sz="2400" dirty="0" err="1">
                <a:solidFill>
                  <a:schemeClr val="bg2"/>
                </a:solidFill>
              </a:rPr>
              <a:t>one</a:t>
            </a:r>
            <a:r>
              <a:rPr lang="cs-CZ" sz="2400" dirty="0">
                <a:solidFill>
                  <a:schemeClr val="bg2"/>
                </a:solidFill>
              </a:rPr>
              <a:t> </a:t>
            </a:r>
            <a:r>
              <a:rPr lang="cs-CZ" sz="2400" dirty="0" err="1">
                <a:solidFill>
                  <a:schemeClr val="bg2"/>
                </a:solidFill>
              </a:rPr>
              <a:t>year</a:t>
            </a:r>
            <a:r>
              <a:rPr lang="cs-CZ" sz="2400" dirty="0">
                <a:solidFill>
                  <a:schemeClr val="bg2"/>
                </a:solidFill>
              </a:rPr>
              <a:t>.</a:t>
            </a:r>
          </a:p>
          <a:p>
            <a:pPr marL="0" indent="0" algn="just">
              <a:buNone/>
            </a:pPr>
            <a:r>
              <a:rPr lang="cs-CZ" sz="2400" dirty="0" err="1">
                <a:solidFill>
                  <a:schemeClr val="bg2"/>
                </a:solidFill>
              </a:rPr>
              <a:t>Important</a:t>
            </a:r>
            <a:r>
              <a:rPr lang="cs-CZ" sz="2400" dirty="0">
                <a:solidFill>
                  <a:schemeClr val="bg2"/>
                </a:solidFill>
              </a:rPr>
              <a:t> </a:t>
            </a:r>
            <a:r>
              <a:rPr lang="cs-CZ" sz="2400" dirty="0" err="1">
                <a:solidFill>
                  <a:schemeClr val="bg2"/>
                </a:solidFill>
              </a:rPr>
              <a:t>features</a:t>
            </a:r>
            <a:r>
              <a:rPr lang="cs-CZ" sz="2400" dirty="0">
                <a:solidFill>
                  <a:schemeClr val="bg2"/>
                </a:solidFill>
              </a:rPr>
              <a:t>:</a:t>
            </a:r>
          </a:p>
          <a:p>
            <a:pPr marL="0" indent="0" algn="just">
              <a:buNone/>
            </a:pPr>
            <a:r>
              <a:rPr lang="cs-CZ" sz="2400" dirty="0" err="1">
                <a:solidFill>
                  <a:schemeClr val="bg2"/>
                </a:solidFill>
              </a:rPr>
              <a:t>The</a:t>
            </a:r>
            <a:r>
              <a:rPr lang="cs-CZ" sz="2400" dirty="0">
                <a:solidFill>
                  <a:schemeClr val="bg2"/>
                </a:solidFill>
              </a:rPr>
              <a:t> </a:t>
            </a:r>
            <a:r>
              <a:rPr lang="cs-CZ" sz="2400" dirty="0" err="1">
                <a:solidFill>
                  <a:schemeClr val="bg2"/>
                </a:solidFill>
              </a:rPr>
              <a:t>evaluation</a:t>
            </a:r>
            <a:r>
              <a:rPr lang="cs-CZ" sz="2400" dirty="0">
                <a:solidFill>
                  <a:schemeClr val="bg2"/>
                </a:solidFill>
              </a:rPr>
              <a:t> </a:t>
            </a:r>
            <a:r>
              <a:rPr lang="cs-CZ" sz="2400" dirty="0" err="1">
                <a:solidFill>
                  <a:schemeClr val="bg2"/>
                </a:solidFill>
              </a:rPr>
              <a:t>process</a:t>
            </a:r>
            <a:r>
              <a:rPr lang="cs-CZ" sz="2400" dirty="0">
                <a:solidFill>
                  <a:schemeClr val="bg2"/>
                </a:solidFill>
              </a:rPr>
              <a:t> (role </a:t>
            </a:r>
            <a:r>
              <a:rPr lang="cs-CZ" sz="2400" dirty="0" err="1">
                <a:solidFill>
                  <a:schemeClr val="bg2"/>
                </a:solidFill>
              </a:rPr>
              <a:t>of</a:t>
            </a:r>
            <a:r>
              <a:rPr lang="cs-CZ" sz="2400" dirty="0">
                <a:solidFill>
                  <a:schemeClr val="bg2"/>
                </a:solidFill>
              </a:rPr>
              <a:t> </a:t>
            </a:r>
            <a:r>
              <a:rPr lang="cs-CZ" sz="2400" dirty="0" err="1">
                <a:solidFill>
                  <a:schemeClr val="bg2"/>
                </a:solidFill>
              </a:rPr>
              <a:t>appraisee</a:t>
            </a:r>
            <a:r>
              <a:rPr lang="cs-CZ" sz="2400" dirty="0">
                <a:solidFill>
                  <a:schemeClr val="bg2"/>
                </a:solidFill>
              </a:rPr>
              <a:t> and </a:t>
            </a:r>
            <a:r>
              <a:rPr lang="cs-CZ" sz="2400" dirty="0" err="1">
                <a:solidFill>
                  <a:schemeClr val="bg2"/>
                </a:solidFill>
              </a:rPr>
              <a:t>appraiser</a:t>
            </a:r>
            <a:r>
              <a:rPr lang="cs-CZ" sz="2400" dirty="0">
                <a:solidFill>
                  <a:schemeClr val="bg2"/>
                </a:solidFill>
              </a:rPr>
              <a:t>, </a:t>
            </a:r>
            <a:r>
              <a:rPr lang="cs-CZ" sz="2400" dirty="0" err="1">
                <a:solidFill>
                  <a:schemeClr val="bg2"/>
                </a:solidFill>
              </a:rPr>
              <a:t>record</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achievement</a:t>
            </a:r>
            <a:r>
              <a:rPr lang="cs-CZ" sz="2400" dirty="0">
                <a:solidFill>
                  <a:schemeClr val="bg2"/>
                </a:solidFill>
              </a:rPr>
              <a:t>)</a:t>
            </a:r>
          </a:p>
          <a:p>
            <a:pPr marL="0" indent="0" algn="just">
              <a:buNone/>
            </a:pPr>
            <a:r>
              <a:rPr lang="cs-CZ" sz="2400" dirty="0" err="1">
                <a:solidFill>
                  <a:schemeClr val="bg2"/>
                </a:solidFill>
              </a:rPr>
              <a:t>Scheduling</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evaluation</a:t>
            </a:r>
            <a:endParaRPr lang="cs-CZ" sz="2400" dirty="0">
              <a:solidFill>
                <a:schemeClr val="bg2"/>
              </a:solidFill>
            </a:endParaRPr>
          </a:p>
          <a:p>
            <a:pPr marL="0" indent="0" algn="just">
              <a:buNone/>
            </a:pPr>
            <a:r>
              <a:rPr lang="cs-CZ" sz="2400" dirty="0" err="1">
                <a:solidFill>
                  <a:schemeClr val="bg2"/>
                </a:solidFill>
              </a:rPr>
              <a:t>The</a:t>
            </a:r>
            <a:r>
              <a:rPr lang="cs-CZ" sz="2400" dirty="0">
                <a:solidFill>
                  <a:schemeClr val="bg2"/>
                </a:solidFill>
              </a:rPr>
              <a:t> </a:t>
            </a:r>
            <a:r>
              <a:rPr lang="cs-CZ" sz="2400" dirty="0" err="1">
                <a:solidFill>
                  <a:schemeClr val="bg2"/>
                </a:solidFill>
              </a:rPr>
              <a:t>appraiser</a:t>
            </a:r>
            <a:endParaRPr lang="cs-CZ" sz="2400" dirty="0">
              <a:solidFill>
                <a:schemeClr val="bg2"/>
              </a:solidFill>
            </a:endParaRPr>
          </a:p>
          <a:p>
            <a:pPr marL="0" indent="0" algn="just">
              <a:buNone/>
            </a:pPr>
            <a:r>
              <a:rPr lang="cs-CZ" sz="2400" dirty="0" err="1">
                <a:solidFill>
                  <a:schemeClr val="bg2"/>
                </a:solidFill>
              </a:rPr>
              <a:t>Evaluating</a:t>
            </a:r>
            <a:r>
              <a:rPr lang="cs-CZ" sz="2400" dirty="0">
                <a:solidFill>
                  <a:schemeClr val="bg2"/>
                </a:solidFill>
              </a:rPr>
              <a:t> performance – </a:t>
            </a:r>
            <a:r>
              <a:rPr lang="cs-CZ" sz="2400" dirty="0" err="1">
                <a:solidFill>
                  <a:schemeClr val="bg2"/>
                </a:solidFill>
              </a:rPr>
              <a:t>What</a:t>
            </a:r>
            <a:r>
              <a:rPr lang="cs-CZ" sz="2400" dirty="0">
                <a:solidFill>
                  <a:schemeClr val="bg2"/>
                </a:solidFill>
              </a:rPr>
              <a:t> </a:t>
            </a:r>
            <a:r>
              <a:rPr lang="cs-CZ" sz="2400" dirty="0" err="1">
                <a:solidFill>
                  <a:schemeClr val="bg2"/>
                </a:solidFill>
              </a:rPr>
              <a:t>will</a:t>
            </a:r>
            <a:r>
              <a:rPr lang="cs-CZ" sz="2400" dirty="0">
                <a:solidFill>
                  <a:schemeClr val="bg2"/>
                </a:solidFill>
              </a:rPr>
              <a:t> </a:t>
            </a:r>
            <a:r>
              <a:rPr lang="cs-CZ" sz="2400" dirty="0" err="1">
                <a:solidFill>
                  <a:schemeClr val="bg2"/>
                </a:solidFill>
              </a:rPr>
              <a:t>be</a:t>
            </a:r>
            <a:r>
              <a:rPr lang="cs-CZ" sz="2400" dirty="0">
                <a:solidFill>
                  <a:schemeClr val="bg2"/>
                </a:solidFill>
              </a:rPr>
              <a:t> </a:t>
            </a:r>
            <a:r>
              <a:rPr lang="cs-CZ" sz="2400" dirty="0" err="1">
                <a:solidFill>
                  <a:schemeClr val="bg2"/>
                </a:solidFill>
              </a:rPr>
              <a:t>evaluated</a:t>
            </a:r>
            <a:r>
              <a:rPr lang="cs-CZ" sz="2400" dirty="0">
                <a:solidFill>
                  <a:schemeClr val="bg2"/>
                </a:solidFill>
              </a:rPr>
              <a:t> (</a:t>
            </a:r>
            <a:r>
              <a:rPr lang="cs-CZ" sz="2400" dirty="0" err="1">
                <a:solidFill>
                  <a:schemeClr val="bg2"/>
                </a:solidFill>
              </a:rPr>
              <a:t>traits</a:t>
            </a:r>
            <a:r>
              <a:rPr lang="cs-CZ" sz="2400" dirty="0">
                <a:solidFill>
                  <a:schemeClr val="bg2"/>
                </a:solidFill>
              </a:rPr>
              <a:t>, </a:t>
            </a:r>
            <a:r>
              <a:rPr lang="cs-CZ" sz="2400" dirty="0" err="1">
                <a:solidFill>
                  <a:schemeClr val="bg2"/>
                </a:solidFill>
              </a:rPr>
              <a:t>behaviours</a:t>
            </a:r>
            <a:r>
              <a:rPr lang="cs-CZ" sz="2400" dirty="0">
                <a:solidFill>
                  <a:schemeClr val="bg2"/>
                </a:solidFill>
              </a:rPr>
              <a:t>, </a:t>
            </a:r>
            <a:r>
              <a:rPr lang="cs-CZ" sz="2400" dirty="0" err="1">
                <a:solidFill>
                  <a:schemeClr val="bg2"/>
                </a:solidFill>
              </a:rPr>
              <a:t>outcomes</a:t>
            </a:r>
            <a:r>
              <a:rPr lang="cs-CZ" sz="2400" dirty="0">
                <a:solidFill>
                  <a:schemeClr val="bg2"/>
                </a:solidFill>
              </a:rPr>
              <a:t>)?</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4827760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Performance management </a:t>
            </a:r>
            <a:br>
              <a:rPr lang="cs-CZ" sz="3300" b="1" dirty="0">
                <a:solidFill>
                  <a:schemeClr val="bg2"/>
                </a:solidFill>
                <a:effectLst/>
                <a:latin typeface="+mn-lt"/>
              </a:rPr>
            </a:br>
            <a:r>
              <a:rPr lang="cs-CZ" sz="3300" b="1" dirty="0">
                <a:solidFill>
                  <a:schemeClr val="bg2"/>
                </a:solidFill>
                <a:effectLst/>
                <a:latin typeface="+mn-lt"/>
              </a:rPr>
              <a:t>and </a:t>
            </a:r>
            <a:r>
              <a:rPr lang="cs-CZ" sz="3300" b="1" dirty="0" err="1">
                <a:solidFill>
                  <a:schemeClr val="bg2"/>
                </a:solidFill>
                <a:effectLst/>
                <a:latin typeface="+mn-lt"/>
              </a:rPr>
              <a:t>employee</a:t>
            </a:r>
            <a:r>
              <a:rPr lang="cs-CZ" sz="3300" b="1" dirty="0">
                <a:solidFill>
                  <a:schemeClr val="bg2"/>
                </a:solidFill>
                <a:effectLst/>
                <a:latin typeface="+mn-lt"/>
              </a:rPr>
              <a:t> </a:t>
            </a:r>
            <a:r>
              <a:rPr lang="cs-CZ" sz="3300" b="1" dirty="0" err="1">
                <a:solidFill>
                  <a:schemeClr val="bg2"/>
                </a:solidFill>
                <a:effectLst/>
                <a:latin typeface="+mn-lt"/>
              </a:rPr>
              <a:t>motivation</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72817"/>
            <a:ext cx="8640960" cy="5040560"/>
          </a:xfrm>
        </p:spPr>
        <p:txBody>
          <a:bodyPr>
            <a:noAutofit/>
          </a:bodyPr>
          <a:lstStyle/>
          <a:p>
            <a:pPr marL="0" indent="0" algn="just">
              <a:buNone/>
            </a:pPr>
            <a:r>
              <a:rPr lang="cs-CZ" sz="2400" dirty="0" err="1">
                <a:solidFill>
                  <a:schemeClr val="bg2"/>
                </a:solidFill>
              </a:rPr>
              <a:t>The</a:t>
            </a:r>
            <a:r>
              <a:rPr lang="cs-CZ" sz="2400" dirty="0">
                <a:solidFill>
                  <a:schemeClr val="bg2"/>
                </a:solidFill>
              </a:rPr>
              <a:t> </a:t>
            </a:r>
            <a:r>
              <a:rPr lang="cs-CZ" sz="2400" dirty="0" err="1">
                <a:solidFill>
                  <a:schemeClr val="bg2"/>
                </a:solidFill>
              </a:rPr>
              <a:t>process</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evaluating</a:t>
            </a:r>
            <a:r>
              <a:rPr lang="cs-CZ" sz="2400" dirty="0">
                <a:solidFill>
                  <a:schemeClr val="bg2"/>
                </a:solidFill>
              </a:rPr>
              <a:t> </a:t>
            </a:r>
            <a:r>
              <a:rPr lang="cs-CZ" sz="2400" dirty="0" err="1">
                <a:solidFill>
                  <a:schemeClr val="bg2"/>
                </a:solidFill>
              </a:rPr>
              <a:t>an</a:t>
            </a:r>
            <a:r>
              <a:rPr lang="cs-CZ" sz="2400" dirty="0">
                <a:solidFill>
                  <a:schemeClr val="bg2"/>
                </a:solidFill>
              </a:rPr>
              <a:t> </a:t>
            </a:r>
            <a:r>
              <a:rPr lang="cs-CZ" sz="2400" dirty="0" err="1">
                <a:solidFill>
                  <a:schemeClr val="bg2"/>
                </a:solidFill>
              </a:rPr>
              <a:t>individual´s</a:t>
            </a:r>
            <a:r>
              <a:rPr lang="cs-CZ" sz="2400" dirty="0">
                <a:solidFill>
                  <a:schemeClr val="bg2"/>
                </a:solidFill>
              </a:rPr>
              <a:t> past performance </a:t>
            </a:r>
            <a:r>
              <a:rPr lang="cs-CZ" sz="2400" dirty="0" err="1">
                <a:solidFill>
                  <a:schemeClr val="bg2"/>
                </a:solidFill>
              </a:rPr>
              <a:t>for</a:t>
            </a:r>
            <a:r>
              <a:rPr lang="cs-CZ" sz="2400" dirty="0">
                <a:solidFill>
                  <a:schemeClr val="bg2"/>
                </a:solidFill>
              </a:rPr>
              <a:t> a </a:t>
            </a:r>
            <a:r>
              <a:rPr lang="cs-CZ" sz="2400" dirty="0" err="1">
                <a:solidFill>
                  <a:schemeClr val="bg2"/>
                </a:solidFill>
              </a:rPr>
              <a:t>specific</a:t>
            </a:r>
            <a:r>
              <a:rPr lang="cs-CZ" sz="2400" dirty="0">
                <a:solidFill>
                  <a:schemeClr val="bg2"/>
                </a:solidFill>
              </a:rPr>
              <a:t> period, </a:t>
            </a:r>
            <a:r>
              <a:rPr lang="cs-CZ" sz="2400" dirty="0" err="1">
                <a:solidFill>
                  <a:schemeClr val="bg2"/>
                </a:solidFill>
              </a:rPr>
              <a:t>usually</a:t>
            </a:r>
            <a:r>
              <a:rPr lang="cs-CZ" sz="2400" dirty="0">
                <a:solidFill>
                  <a:schemeClr val="bg2"/>
                </a:solidFill>
              </a:rPr>
              <a:t> </a:t>
            </a:r>
            <a:r>
              <a:rPr lang="cs-CZ" sz="2400" dirty="0" err="1">
                <a:solidFill>
                  <a:schemeClr val="bg2"/>
                </a:solidFill>
              </a:rPr>
              <a:t>one</a:t>
            </a:r>
            <a:r>
              <a:rPr lang="cs-CZ" sz="2400" dirty="0">
                <a:solidFill>
                  <a:schemeClr val="bg2"/>
                </a:solidFill>
              </a:rPr>
              <a:t> </a:t>
            </a:r>
            <a:r>
              <a:rPr lang="cs-CZ" sz="2400" dirty="0" err="1">
                <a:solidFill>
                  <a:schemeClr val="bg2"/>
                </a:solidFill>
              </a:rPr>
              <a:t>year</a:t>
            </a:r>
            <a:r>
              <a:rPr lang="cs-CZ" sz="2400" dirty="0">
                <a:solidFill>
                  <a:schemeClr val="bg2"/>
                </a:solidFill>
              </a:rPr>
              <a:t>.</a:t>
            </a:r>
          </a:p>
          <a:p>
            <a:pPr marL="0" indent="0" algn="just">
              <a:buNone/>
            </a:pPr>
            <a:r>
              <a:rPr lang="cs-CZ" sz="2400" dirty="0" err="1">
                <a:solidFill>
                  <a:schemeClr val="bg2"/>
                </a:solidFill>
              </a:rPr>
              <a:t>Important</a:t>
            </a:r>
            <a:r>
              <a:rPr lang="cs-CZ" sz="2400" dirty="0">
                <a:solidFill>
                  <a:schemeClr val="bg2"/>
                </a:solidFill>
              </a:rPr>
              <a:t> </a:t>
            </a:r>
            <a:r>
              <a:rPr lang="cs-CZ" sz="2400" dirty="0" err="1">
                <a:solidFill>
                  <a:schemeClr val="bg2"/>
                </a:solidFill>
              </a:rPr>
              <a:t>features</a:t>
            </a:r>
            <a:r>
              <a:rPr lang="cs-CZ" sz="2400" dirty="0">
                <a:solidFill>
                  <a:schemeClr val="bg2"/>
                </a:solidFill>
              </a:rPr>
              <a:t>:</a:t>
            </a:r>
          </a:p>
          <a:p>
            <a:pPr marL="0" indent="0" algn="just">
              <a:buNone/>
            </a:pPr>
            <a:r>
              <a:rPr lang="cs-CZ" sz="2400" dirty="0" err="1">
                <a:solidFill>
                  <a:schemeClr val="bg2"/>
                </a:solidFill>
              </a:rPr>
              <a:t>The</a:t>
            </a:r>
            <a:r>
              <a:rPr lang="cs-CZ" sz="2400" dirty="0">
                <a:solidFill>
                  <a:schemeClr val="bg2"/>
                </a:solidFill>
              </a:rPr>
              <a:t> </a:t>
            </a:r>
            <a:r>
              <a:rPr lang="cs-CZ" sz="2400" dirty="0" err="1">
                <a:solidFill>
                  <a:schemeClr val="bg2"/>
                </a:solidFill>
              </a:rPr>
              <a:t>evaluation</a:t>
            </a:r>
            <a:r>
              <a:rPr lang="cs-CZ" sz="2400" dirty="0">
                <a:solidFill>
                  <a:schemeClr val="bg2"/>
                </a:solidFill>
              </a:rPr>
              <a:t> </a:t>
            </a:r>
            <a:r>
              <a:rPr lang="cs-CZ" sz="2400" dirty="0" err="1">
                <a:solidFill>
                  <a:schemeClr val="bg2"/>
                </a:solidFill>
              </a:rPr>
              <a:t>process</a:t>
            </a:r>
            <a:r>
              <a:rPr lang="cs-CZ" sz="2400" dirty="0">
                <a:solidFill>
                  <a:schemeClr val="bg2"/>
                </a:solidFill>
              </a:rPr>
              <a:t> (role </a:t>
            </a:r>
            <a:r>
              <a:rPr lang="cs-CZ" sz="2400" dirty="0" err="1">
                <a:solidFill>
                  <a:schemeClr val="bg2"/>
                </a:solidFill>
              </a:rPr>
              <a:t>of</a:t>
            </a:r>
            <a:r>
              <a:rPr lang="cs-CZ" sz="2400" dirty="0">
                <a:solidFill>
                  <a:schemeClr val="bg2"/>
                </a:solidFill>
              </a:rPr>
              <a:t> </a:t>
            </a:r>
            <a:r>
              <a:rPr lang="cs-CZ" sz="2400" dirty="0" err="1">
                <a:solidFill>
                  <a:schemeClr val="bg2"/>
                </a:solidFill>
              </a:rPr>
              <a:t>appraisee</a:t>
            </a:r>
            <a:r>
              <a:rPr lang="cs-CZ" sz="2400" dirty="0">
                <a:solidFill>
                  <a:schemeClr val="bg2"/>
                </a:solidFill>
              </a:rPr>
              <a:t> and </a:t>
            </a:r>
            <a:r>
              <a:rPr lang="cs-CZ" sz="2400" dirty="0" err="1">
                <a:solidFill>
                  <a:schemeClr val="bg2"/>
                </a:solidFill>
              </a:rPr>
              <a:t>appraiser</a:t>
            </a:r>
            <a:r>
              <a:rPr lang="cs-CZ" sz="2400" dirty="0">
                <a:solidFill>
                  <a:schemeClr val="bg2"/>
                </a:solidFill>
              </a:rPr>
              <a:t>, </a:t>
            </a:r>
            <a:r>
              <a:rPr lang="cs-CZ" sz="2400" dirty="0" err="1">
                <a:solidFill>
                  <a:schemeClr val="bg2"/>
                </a:solidFill>
              </a:rPr>
              <a:t>record</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achievement</a:t>
            </a:r>
            <a:r>
              <a:rPr lang="cs-CZ" sz="2400" dirty="0">
                <a:solidFill>
                  <a:schemeClr val="bg2"/>
                </a:solidFill>
              </a:rPr>
              <a:t>)</a:t>
            </a:r>
          </a:p>
          <a:p>
            <a:pPr marL="0" indent="0" algn="just">
              <a:buNone/>
            </a:pPr>
            <a:r>
              <a:rPr lang="cs-CZ" sz="2400" dirty="0" err="1">
                <a:solidFill>
                  <a:schemeClr val="bg2"/>
                </a:solidFill>
              </a:rPr>
              <a:t>Scheduling</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evaluation</a:t>
            </a:r>
            <a:endParaRPr lang="cs-CZ" sz="2400" dirty="0">
              <a:solidFill>
                <a:schemeClr val="bg2"/>
              </a:solidFill>
            </a:endParaRPr>
          </a:p>
          <a:p>
            <a:pPr marL="0" indent="0" algn="just">
              <a:buNone/>
            </a:pPr>
            <a:r>
              <a:rPr lang="cs-CZ" sz="2400" dirty="0" err="1">
                <a:solidFill>
                  <a:schemeClr val="bg2"/>
                </a:solidFill>
              </a:rPr>
              <a:t>The</a:t>
            </a:r>
            <a:r>
              <a:rPr lang="cs-CZ" sz="2400" dirty="0">
                <a:solidFill>
                  <a:schemeClr val="bg2"/>
                </a:solidFill>
              </a:rPr>
              <a:t> </a:t>
            </a:r>
            <a:r>
              <a:rPr lang="cs-CZ" sz="2400" dirty="0" err="1">
                <a:solidFill>
                  <a:schemeClr val="bg2"/>
                </a:solidFill>
              </a:rPr>
              <a:t>appraiser</a:t>
            </a:r>
            <a:endParaRPr lang="cs-CZ" sz="2400" dirty="0">
              <a:solidFill>
                <a:schemeClr val="bg2"/>
              </a:solidFill>
            </a:endParaRPr>
          </a:p>
          <a:p>
            <a:pPr marL="0" indent="0" algn="just">
              <a:buNone/>
            </a:pPr>
            <a:r>
              <a:rPr lang="cs-CZ" sz="2400" dirty="0" err="1">
                <a:solidFill>
                  <a:schemeClr val="bg2"/>
                </a:solidFill>
              </a:rPr>
              <a:t>Evaluating</a:t>
            </a:r>
            <a:r>
              <a:rPr lang="cs-CZ" sz="2400" dirty="0">
                <a:solidFill>
                  <a:schemeClr val="bg2"/>
                </a:solidFill>
              </a:rPr>
              <a:t> performance – </a:t>
            </a:r>
            <a:r>
              <a:rPr lang="cs-CZ" sz="2400" dirty="0" err="1">
                <a:solidFill>
                  <a:schemeClr val="bg2"/>
                </a:solidFill>
              </a:rPr>
              <a:t>What</a:t>
            </a:r>
            <a:r>
              <a:rPr lang="cs-CZ" sz="2400" dirty="0">
                <a:solidFill>
                  <a:schemeClr val="bg2"/>
                </a:solidFill>
              </a:rPr>
              <a:t> </a:t>
            </a:r>
            <a:r>
              <a:rPr lang="cs-CZ" sz="2400" dirty="0" err="1">
                <a:solidFill>
                  <a:schemeClr val="bg2"/>
                </a:solidFill>
              </a:rPr>
              <a:t>will</a:t>
            </a:r>
            <a:r>
              <a:rPr lang="cs-CZ" sz="2400" dirty="0">
                <a:solidFill>
                  <a:schemeClr val="bg2"/>
                </a:solidFill>
              </a:rPr>
              <a:t> </a:t>
            </a:r>
            <a:r>
              <a:rPr lang="cs-CZ" sz="2400" dirty="0" err="1">
                <a:solidFill>
                  <a:schemeClr val="bg2"/>
                </a:solidFill>
              </a:rPr>
              <a:t>be</a:t>
            </a:r>
            <a:r>
              <a:rPr lang="cs-CZ" sz="2400" dirty="0">
                <a:solidFill>
                  <a:schemeClr val="bg2"/>
                </a:solidFill>
              </a:rPr>
              <a:t> </a:t>
            </a:r>
            <a:r>
              <a:rPr lang="cs-CZ" sz="2400" dirty="0" err="1">
                <a:solidFill>
                  <a:schemeClr val="bg2"/>
                </a:solidFill>
              </a:rPr>
              <a:t>evaluated</a:t>
            </a:r>
            <a:r>
              <a:rPr lang="cs-CZ" sz="2400" dirty="0">
                <a:solidFill>
                  <a:schemeClr val="bg2"/>
                </a:solidFill>
              </a:rPr>
              <a:t> (</a:t>
            </a:r>
            <a:r>
              <a:rPr lang="cs-CZ" sz="2400" dirty="0" err="1">
                <a:solidFill>
                  <a:schemeClr val="bg2"/>
                </a:solidFill>
              </a:rPr>
              <a:t>traits</a:t>
            </a:r>
            <a:r>
              <a:rPr lang="cs-CZ" sz="2400" dirty="0">
                <a:solidFill>
                  <a:schemeClr val="bg2"/>
                </a:solidFill>
              </a:rPr>
              <a:t>, </a:t>
            </a:r>
            <a:r>
              <a:rPr lang="cs-CZ" sz="2400" dirty="0" err="1">
                <a:solidFill>
                  <a:schemeClr val="bg2"/>
                </a:solidFill>
              </a:rPr>
              <a:t>behaviours</a:t>
            </a:r>
            <a:r>
              <a:rPr lang="cs-CZ" sz="2400" dirty="0">
                <a:solidFill>
                  <a:schemeClr val="bg2"/>
                </a:solidFill>
              </a:rPr>
              <a:t>, </a:t>
            </a:r>
            <a:r>
              <a:rPr lang="cs-CZ" sz="2400" dirty="0" err="1">
                <a:solidFill>
                  <a:schemeClr val="bg2"/>
                </a:solidFill>
              </a:rPr>
              <a:t>outcomes</a:t>
            </a:r>
            <a:r>
              <a:rPr lang="cs-CZ" sz="2400" dirty="0">
                <a:solidFill>
                  <a:schemeClr val="bg2"/>
                </a:solidFill>
              </a:rPr>
              <a:t>)?</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304485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TASK - Performance-</a:t>
            </a:r>
            <a:r>
              <a:rPr lang="cs-CZ" sz="3300" b="1" dirty="0" err="1">
                <a:solidFill>
                  <a:schemeClr val="bg2"/>
                </a:solidFill>
                <a:effectLst/>
                <a:latin typeface="+mn-lt"/>
              </a:rPr>
              <a:t>related</a:t>
            </a:r>
            <a:r>
              <a:rPr lang="cs-CZ" sz="3300" b="1" dirty="0">
                <a:solidFill>
                  <a:schemeClr val="bg2"/>
                </a:solidFill>
                <a:effectLst/>
                <a:latin typeface="+mn-lt"/>
              </a:rPr>
              <a:t> </a:t>
            </a:r>
            <a:r>
              <a:rPr lang="cs-CZ" sz="3300" b="1" dirty="0" err="1">
                <a:solidFill>
                  <a:schemeClr val="bg2"/>
                </a:solidFill>
                <a:effectLst/>
                <a:latin typeface="+mn-lt"/>
              </a:rPr>
              <a:t>reward</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400" dirty="0">
                <a:solidFill>
                  <a:schemeClr val="bg2"/>
                </a:solidFill>
              </a:rPr>
              <a:t>Performance-</a:t>
            </a:r>
            <a:r>
              <a:rPr lang="cs-CZ" sz="2400" dirty="0" err="1">
                <a:solidFill>
                  <a:schemeClr val="bg2"/>
                </a:solidFill>
              </a:rPr>
              <a:t>related</a:t>
            </a:r>
            <a:r>
              <a:rPr lang="cs-CZ" sz="2400" dirty="0">
                <a:solidFill>
                  <a:schemeClr val="bg2"/>
                </a:solidFill>
              </a:rPr>
              <a:t> </a:t>
            </a:r>
            <a:r>
              <a:rPr lang="cs-CZ" sz="2400" dirty="0" err="1">
                <a:solidFill>
                  <a:schemeClr val="bg2"/>
                </a:solidFill>
              </a:rPr>
              <a:t>reward</a:t>
            </a:r>
            <a:r>
              <a:rPr lang="cs-CZ" sz="2400" dirty="0">
                <a:solidFill>
                  <a:schemeClr val="bg2"/>
                </a:solidFill>
              </a:rPr>
              <a:t> </a:t>
            </a:r>
            <a:r>
              <a:rPr lang="cs-CZ" sz="2400" dirty="0" err="1">
                <a:solidFill>
                  <a:schemeClr val="bg2"/>
                </a:solidFill>
              </a:rPr>
              <a:t>systems</a:t>
            </a:r>
            <a:r>
              <a:rPr lang="cs-CZ" sz="2400" dirty="0">
                <a:solidFill>
                  <a:schemeClr val="bg2"/>
                </a:solidFill>
              </a:rPr>
              <a:t> </a:t>
            </a:r>
            <a:r>
              <a:rPr lang="cs-CZ" sz="2400" dirty="0" err="1">
                <a:solidFill>
                  <a:schemeClr val="bg2"/>
                </a:solidFill>
              </a:rPr>
              <a:t>require</a:t>
            </a:r>
            <a:r>
              <a:rPr lang="cs-CZ" sz="2400" dirty="0">
                <a:solidFill>
                  <a:schemeClr val="bg2"/>
                </a:solidFill>
              </a:rPr>
              <a:t> </a:t>
            </a:r>
            <a:r>
              <a:rPr lang="cs-CZ" sz="2400" dirty="0" err="1">
                <a:solidFill>
                  <a:schemeClr val="bg2"/>
                </a:solidFill>
              </a:rPr>
              <a:t>that</a:t>
            </a:r>
            <a:r>
              <a:rPr lang="cs-CZ" sz="2400" dirty="0">
                <a:solidFill>
                  <a:schemeClr val="bg2"/>
                </a:solidFill>
              </a:rPr>
              <a:t> </a:t>
            </a:r>
            <a:r>
              <a:rPr lang="cs-CZ" sz="2400" dirty="0" err="1">
                <a:solidFill>
                  <a:schemeClr val="bg2"/>
                </a:solidFill>
              </a:rPr>
              <a:t>we</a:t>
            </a:r>
            <a:r>
              <a:rPr lang="cs-CZ" sz="2400" dirty="0">
                <a:solidFill>
                  <a:schemeClr val="bg2"/>
                </a:solidFill>
              </a:rPr>
              <a:t> </a:t>
            </a:r>
            <a:r>
              <a:rPr lang="cs-CZ" sz="2400" dirty="0" err="1">
                <a:solidFill>
                  <a:schemeClr val="bg2"/>
                </a:solidFill>
              </a:rPr>
              <a:t>can</a:t>
            </a:r>
            <a:r>
              <a:rPr lang="cs-CZ" sz="2400" dirty="0">
                <a:solidFill>
                  <a:schemeClr val="bg2"/>
                </a:solidFill>
              </a:rPr>
              <a:t> </a:t>
            </a:r>
            <a:r>
              <a:rPr lang="cs-CZ" sz="2400" dirty="0" err="1">
                <a:solidFill>
                  <a:schemeClr val="bg2"/>
                </a:solidFill>
              </a:rPr>
              <a:t>identify</a:t>
            </a:r>
            <a:r>
              <a:rPr lang="cs-CZ" sz="2400" dirty="0">
                <a:solidFill>
                  <a:schemeClr val="bg2"/>
                </a:solidFill>
              </a:rPr>
              <a:t> </a:t>
            </a:r>
            <a:r>
              <a:rPr lang="cs-CZ" sz="2400" dirty="0" err="1">
                <a:solidFill>
                  <a:schemeClr val="bg2"/>
                </a:solidFill>
              </a:rPr>
              <a:t>appropriate</a:t>
            </a:r>
            <a:r>
              <a:rPr lang="cs-CZ" sz="2400" dirty="0">
                <a:solidFill>
                  <a:schemeClr val="bg2"/>
                </a:solidFill>
              </a:rPr>
              <a:t> performance and </a:t>
            </a:r>
            <a:r>
              <a:rPr lang="cs-CZ" sz="2400" dirty="0" err="1">
                <a:solidFill>
                  <a:schemeClr val="bg2"/>
                </a:solidFill>
              </a:rPr>
              <a:t>recognise</a:t>
            </a:r>
            <a:r>
              <a:rPr lang="cs-CZ" sz="2400" dirty="0">
                <a:solidFill>
                  <a:schemeClr val="bg2"/>
                </a:solidFill>
              </a:rPr>
              <a:t> </a:t>
            </a:r>
            <a:r>
              <a:rPr lang="cs-CZ" sz="2400" dirty="0" err="1">
                <a:solidFill>
                  <a:schemeClr val="bg2"/>
                </a:solidFill>
              </a:rPr>
              <a:t>its</a:t>
            </a:r>
            <a:r>
              <a:rPr lang="cs-CZ" sz="2400" dirty="0">
                <a:solidFill>
                  <a:schemeClr val="bg2"/>
                </a:solidFill>
              </a:rPr>
              <a:t> </a:t>
            </a:r>
            <a:r>
              <a:rPr lang="cs-CZ" sz="2400" dirty="0" err="1">
                <a:solidFill>
                  <a:schemeClr val="bg2"/>
                </a:solidFill>
              </a:rPr>
              <a:t>achievement</a:t>
            </a:r>
            <a:r>
              <a:rPr lang="cs-CZ" sz="2400" dirty="0">
                <a:solidFill>
                  <a:schemeClr val="bg2"/>
                </a:solidFill>
              </a:rPr>
              <a:t> </a:t>
            </a:r>
            <a:r>
              <a:rPr lang="cs-CZ" sz="2400" dirty="0" err="1">
                <a:solidFill>
                  <a:schemeClr val="bg2"/>
                </a:solidFill>
              </a:rPr>
              <a:t>through</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reward</a:t>
            </a:r>
            <a:r>
              <a:rPr lang="cs-CZ" sz="2400" dirty="0">
                <a:solidFill>
                  <a:schemeClr val="bg2"/>
                </a:solidFill>
              </a:rPr>
              <a:t> </a:t>
            </a:r>
            <a:r>
              <a:rPr lang="cs-CZ" sz="2400" dirty="0" err="1">
                <a:solidFill>
                  <a:schemeClr val="bg2"/>
                </a:solidFill>
              </a:rPr>
              <a:t>system</a:t>
            </a:r>
            <a:r>
              <a:rPr lang="cs-CZ" sz="2400" dirty="0">
                <a:solidFill>
                  <a:schemeClr val="bg2"/>
                </a:solidFill>
              </a:rPr>
              <a:t>.</a:t>
            </a:r>
          </a:p>
          <a:p>
            <a:pPr marL="0" indent="0" algn="just">
              <a:buNone/>
            </a:pPr>
            <a:r>
              <a:rPr lang="cs-CZ" sz="2400" dirty="0" err="1">
                <a:solidFill>
                  <a:schemeClr val="bg2"/>
                </a:solidFill>
              </a:rPr>
              <a:t>For</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following</a:t>
            </a:r>
            <a:r>
              <a:rPr lang="cs-CZ" sz="2400" dirty="0">
                <a:solidFill>
                  <a:schemeClr val="bg2"/>
                </a:solidFill>
              </a:rPr>
              <a:t> </a:t>
            </a:r>
            <a:r>
              <a:rPr lang="cs-CZ" sz="2400" dirty="0" err="1">
                <a:solidFill>
                  <a:schemeClr val="bg2"/>
                </a:solidFill>
              </a:rPr>
              <a:t>jobs</a:t>
            </a:r>
            <a:r>
              <a:rPr lang="cs-CZ" sz="2400" dirty="0">
                <a:solidFill>
                  <a:schemeClr val="bg2"/>
                </a:solidFill>
              </a:rPr>
              <a:t>, </a:t>
            </a:r>
            <a:r>
              <a:rPr lang="cs-CZ" sz="2400" dirty="0" err="1">
                <a:solidFill>
                  <a:schemeClr val="bg2"/>
                </a:solidFill>
              </a:rPr>
              <a:t>what</a:t>
            </a:r>
            <a:r>
              <a:rPr lang="cs-CZ" sz="2400" dirty="0">
                <a:solidFill>
                  <a:schemeClr val="bg2"/>
                </a:solidFill>
              </a:rPr>
              <a:t> performance </a:t>
            </a:r>
            <a:r>
              <a:rPr lang="cs-CZ" sz="2400" dirty="0" err="1">
                <a:solidFill>
                  <a:schemeClr val="bg2"/>
                </a:solidFill>
              </a:rPr>
              <a:t>would</a:t>
            </a:r>
            <a:r>
              <a:rPr lang="cs-CZ" sz="2400" dirty="0">
                <a:solidFill>
                  <a:schemeClr val="bg2"/>
                </a:solidFill>
              </a:rPr>
              <a:t> </a:t>
            </a:r>
            <a:r>
              <a:rPr lang="cs-CZ" sz="2400" dirty="0" err="1">
                <a:solidFill>
                  <a:schemeClr val="bg2"/>
                </a:solidFill>
              </a:rPr>
              <a:t>you</a:t>
            </a:r>
            <a:r>
              <a:rPr lang="cs-CZ" sz="2400" dirty="0">
                <a:solidFill>
                  <a:schemeClr val="bg2"/>
                </a:solidFill>
              </a:rPr>
              <a:t> </a:t>
            </a:r>
            <a:r>
              <a:rPr lang="cs-CZ" sz="2400" dirty="0" err="1">
                <a:solidFill>
                  <a:schemeClr val="bg2"/>
                </a:solidFill>
              </a:rPr>
              <a:t>want</a:t>
            </a:r>
            <a:r>
              <a:rPr lang="cs-CZ" sz="2400" dirty="0">
                <a:solidFill>
                  <a:schemeClr val="bg2"/>
                </a:solidFill>
              </a:rPr>
              <a:t> to </a:t>
            </a:r>
            <a:r>
              <a:rPr lang="cs-CZ" sz="2400" dirty="0" err="1">
                <a:solidFill>
                  <a:schemeClr val="bg2"/>
                </a:solidFill>
              </a:rPr>
              <a:t>reward</a:t>
            </a:r>
            <a:r>
              <a:rPr lang="cs-CZ" sz="2400" dirty="0">
                <a:solidFill>
                  <a:schemeClr val="bg2"/>
                </a:solidFill>
              </a:rPr>
              <a:t> and </a:t>
            </a:r>
            <a:r>
              <a:rPr lang="cs-CZ" sz="2400" dirty="0" err="1">
                <a:solidFill>
                  <a:schemeClr val="bg2"/>
                </a:solidFill>
              </a:rPr>
              <a:t>what</a:t>
            </a:r>
            <a:r>
              <a:rPr lang="cs-CZ" sz="2400" dirty="0">
                <a:solidFill>
                  <a:schemeClr val="bg2"/>
                </a:solidFill>
              </a:rPr>
              <a:t> </a:t>
            </a:r>
            <a:r>
              <a:rPr lang="cs-CZ" sz="2400" dirty="0" err="1">
                <a:solidFill>
                  <a:schemeClr val="bg2"/>
                </a:solidFill>
              </a:rPr>
              <a:t>form</a:t>
            </a:r>
            <a:r>
              <a:rPr lang="cs-CZ" sz="2400" dirty="0">
                <a:solidFill>
                  <a:schemeClr val="bg2"/>
                </a:solidFill>
              </a:rPr>
              <a:t> </a:t>
            </a:r>
            <a:r>
              <a:rPr lang="cs-CZ" sz="2400" dirty="0" err="1">
                <a:solidFill>
                  <a:schemeClr val="bg2"/>
                </a:solidFill>
              </a:rPr>
              <a:t>would</a:t>
            </a:r>
            <a:r>
              <a:rPr lang="cs-CZ" sz="2400" dirty="0">
                <a:solidFill>
                  <a:schemeClr val="bg2"/>
                </a:solidFill>
              </a:rPr>
              <a:t> </a:t>
            </a:r>
            <a:r>
              <a:rPr lang="cs-CZ" sz="2400" dirty="0" err="1">
                <a:solidFill>
                  <a:schemeClr val="bg2"/>
                </a:solidFill>
              </a:rPr>
              <a:t>that</a:t>
            </a:r>
            <a:r>
              <a:rPr lang="cs-CZ" sz="2400" dirty="0">
                <a:solidFill>
                  <a:schemeClr val="bg2"/>
                </a:solidFill>
              </a:rPr>
              <a:t> PRR </a:t>
            </a:r>
            <a:r>
              <a:rPr lang="cs-CZ" sz="2400" dirty="0" err="1">
                <a:solidFill>
                  <a:schemeClr val="bg2"/>
                </a:solidFill>
              </a:rPr>
              <a:t>take</a:t>
            </a:r>
            <a:r>
              <a:rPr lang="cs-CZ" sz="2400" dirty="0">
                <a:solidFill>
                  <a:schemeClr val="bg2"/>
                </a:solidFill>
              </a:rPr>
              <a:t>? </a:t>
            </a:r>
          </a:p>
          <a:p>
            <a:pPr marL="457200" indent="-457200" algn="just">
              <a:buAutoNum type="arabicPeriod"/>
            </a:pPr>
            <a:r>
              <a:rPr lang="cs-CZ" sz="2400" dirty="0">
                <a:solidFill>
                  <a:schemeClr val="bg2"/>
                </a:solidFill>
              </a:rPr>
              <a:t>A </a:t>
            </a:r>
            <a:r>
              <a:rPr lang="cs-CZ" sz="2400" dirty="0" err="1">
                <a:solidFill>
                  <a:schemeClr val="bg2"/>
                </a:solidFill>
              </a:rPr>
              <a:t>univesity</a:t>
            </a:r>
            <a:r>
              <a:rPr lang="cs-CZ" sz="2400" dirty="0">
                <a:solidFill>
                  <a:schemeClr val="bg2"/>
                </a:solidFill>
              </a:rPr>
              <a:t> </a:t>
            </a:r>
            <a:r>
              <a:rPr lang="cs-CZ" sz="2400" dirty="0" err="1">
                <a:solidFill>
                  <a:schemeClr val="bg2"/>
                </a:solidFill>
              </a:rPr>
              <a:t>teacher</a:t>
            </a:r>
            <a:endParaRPr lang="cs-CZ" sz="2400" dirty="0">
              <a:solidFill>
                <a:schemeClr val="bg2"/>
              </a:solidFill>
            </a:endParaRPr>
          </a:p>
          <a:p>
            <a:pPr marL="457200" indent="-457200" algn="just">
              <a:buAutoNum type="arabicPeriod"/>
            </a:pPr>
            <a:r>
              <a:rPr lang="cs-CZ" sz="2400" dirty="0">
                <a:solidFill>
                  <a:schemeClr val="bg2"/>
                </a:solidFill>
              </a:rPr>
              <a:t>A </a:t>
            </a:r>
            <a:r>
              <a:rPr lang="cs-CZ" sz="2400" dirty="0" err="1">
                <a:solidFill>
                  <a:schemeClr val="bg2"/>
                </a:solidFill>
              </a:rPr>
              <a:t>used</a:t>
            </a:r>
            <a:r>
              <a:rPr lang="cs-CZ" sz="2400" dirty="0">
                <a:solidFill>
                  <a:schemeClr val="bg2"/>
                </a:solidFill>
              </a:rPr>
              <a:t> car </a:t>
            </a:r>
            <a:r>
              <a:rPr lang="cs-CZ" sz="2400" dirty="0" err="1">
                <a:solidFill>
                  <a:schemeClr val="bg2"/>
                </a:solidFill>
              </a:rPr>
              <a:t>salesperson</a:t>
            </a:r>
            <a:endParaRPr lang="cs-CZ" sz="2400" dirty="0">
              <a:solidFill>
                <a:schemeClr val="bg2"/>
              </a:solidFill>
            </a:endParaRPr>
          </a:p>
          <a:p>
            <a:pPr marL="457200" indent="-457200" algn="just">
              <a:buAutoNum type="arabicPeriod"/>
            </a:pPr>
            <a:r>
              <a:rPr lang="cs-CZ" sz="2400" dirty="0">
                <a:solidFill>
                  <a:schemeClr val="bg2"/>
                </a:solidFill>
              </a:rPr>
              <a:t>An </a:t>
            </a:r>
            <a:r>
              <a:rPr lang="cs-CZ" sz="2400" dirty="0" err="1">
                <a:solidFill>
                  <a:schemeClr val="bg2"/>
                </a:solidFill>
              </a:rPr>
              <a:t>emergency</a:t>
            </a:r>
            <a:r>
              <a:rPr lang="cs-CZ" sz="2400" dirty="0">
                <a:solidFill>
                  <a:schemeClr val="bg2"/>
                </a:solidFill>
              </a:rPr>
              <a:t> </a:t>
            </a:r>
            <a:r>
              <a:rPr lang="cs-CZ" sz="2400" dirty="0" err="1">
                <a:solidFill>
                  <a:schemeClr val="bg2"/>
                </a:solidFill>
              </a:rPr>
              <a:t>room</a:t>
            </a:r>
            <a:r>
              <a:rPr lang="cs-CZ" sz="2400" dirty="0">
                <a:solidFill>
                  <a:schemeClr val="bg2"/>
                </a:solidFill>
              </a:rPr>
              <a:t> </a:t>
            </a:r>
            <a:r>
              <a:rPr lang="cs-CZ" sz="2400" dirty="0" err="1">
                <a:solidFill>
                  <a:schemeClr val="bg2"/>
                </a:solidFill>
              </a:rPr>
              <a:t>nurse</a:t>
            </a:r>
            <a:endParaRPr lang="cs-CZ" sz="2400" dirty="0">
              <a:solidFill>
                <a:schemeClr val="bg2"/>
              </a:solidFill>
            </a:endParaRPr>
          </a:p>
          <a:p>
            <a:pPr marL="457200" indent="-457200" algn="just">
              <a:buAutoNum type="arabicPeriod"/>
            </a:pPr>
            <a:r>
              <a:rPr lang="cs-CZ" sz="2400" dirty="0">
                <a:solidFill>
                  <a:schemeClr val="bg2"/>
                </a:solidFill>
              </a:rPr>
              <a:t>An </a:t>
            </a:r>
            <a:r>
              <a:rPr lang="cs-CZ" sz="2400" dirty="0" err="1">
                <a:solidFill>
                  <a:schemeClr val="bg2"/>
                </a:solidFill>
              </a:rPr>
              <a:t>expatriate</a:t>
            </a:r>
            <a:r>
              <a:rPr lang="cs-CZ" sz="2400" dirty="0">
                <a:solidFill>
                  <a:schemeClr val="bg2"/>
                </a:solidFill>
              </a:rPr>
              <a:t> </a:t>
            </a:r>
            <a:r>
              <a:rPr lang="cs-CZ" sz="2400" dirty="0" err="1">
                <a:solidFill>
                  <a:schemeClr val="bg2"/>
                </a:solidFill>
              </a:rPr>
              <a:t>production</a:t>
            </a:r>
            <a:r>
              <a:rPr lang="cs-CZ" sz="2400" dirty="0">
                <a:solidFill>
                  <a:schemeClr val="bg2"/>
                </a:solidFill>
              </a:rPr>
              <a:t> manager </a:t>
            </a:r>
            <a:r>
              <a:rPr lang="cs-CZ" sz="2400" dirty="0" err="1">
                <a:solidFill>
                  <a:schemeClr val="bg2"/>
                </a:solidFill>
              </a:rPr>
              <a:t>working</a:t>
            </a:r>
            <a:r>
              <a:rPr lang="cs-CZ" sz="2400" dirty="0">
                <a:solidFill>
                  <a:schemeClr val="bg2"/>
                </a:solidFill>
              </a:rPr>
              <a:t> to set up a </a:t>
            </a:r>
            <a:r>
              <a:rPr lang="cs-CZ" sz="2400" dirty="0" err="1">
                <a:solidFill>
                  <a:schemeClr val="bg2"/>
                </a:solidFill>
              </a:rPr>
              <a:t>new</a:t>
            </a:r>
            <a:r>
              <a:rPr lang="cs-CZ" sz="2400" dirty="0">
                <a:solidFill>
                  <a:schemeClr val="bg2"/>
                </a:solidFill>
              </a:rPr>
              <a:t> joint venture plant in </a:t>
            </a:r>
            <a:r>
              <a:rPr lang="cs-CZ" sz="2400" dirty="0" err="1">
                <a:solidFill>
                  <a:schemeClr val="bg2"/>
                </a:solidFill>
              </a:rPr>
              <a:t>Malaysia</a:t>
            </a:r>
            <a:endParaRPr lang="cs-CZ" sz="2400" dirty="0">
              <a:solidFill>
                <a:schemeClr val="bg2"/>
              </a:solidFill>
            </a:endParaRPr>
          </a:p>
          <a:p>
            <a:pPr marL="0" indent="0" algn="just">
              <a:buNone/>
            </a:pPr>
            <a:r>
              <a:rPr lang="cs-CZ" sz="2400" dirty="0" err="1">
                <a:solidFill>
                  <a:schemeClr val="bg2"/>
                </a:solidFill>
              </a:rPr>
              <a:t>Work</a:t>
            </a:r>
            <a:r>
              <a:rPr lang="cs-CZ" sz="2400" dirty="0">
                <a:solidFill>
                  <a:schemeClr val="bg2"/>
                </a:solidFill>
              </a:rPr>
              <a:t> in </a:t>
            </a:r>
            <a:r>
              <a:rPr lang="cs-CZ" sz="2400" dirty="0" err="1">
                <a:solidFill>
                  <a:schemeClr val="bg2"/>
                </a:solidFill>
              </a:rPr>
              <a:t>groups</a:t>
            </a:r>
            <a:r>
              <a:rPr lang="cs-CZ" sz="2400" dirty="0">
                <a:solidFill>
                  <a:schemeClr val="bg2"/>
                </a:solidFill>
              </a:rPr>
              <a:t>, </a:t>
            </a:r>
            <a:r>
              <a:rPr lang="cs-CZ" sz="2400" dirty="0" err="1">
                <a:solidFill>
                  <a:schemeClr val="bg2"/>
                </a:solidFill>
              </a:rPr>
              <a:t>discuss</a:t>
            </a:r>
            <a:r>
              <a:rPr lang="cs-CZ" sz="2400" dirty="0">
                <a:solidFill>
                  <a:schemeClr val="bg2"/>
                </a:solidFill>
              </a:rPr>
              <a:t> </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pic>
        <p:nvPicPr>
          <p:cNvPr id="3" name="Obrázek 2">
            <a:extLst>
              <a:ext uri="{FF2B5EF4-FFF2-40B4-BE49-F238E27FC236}">
                <a16:creationId xmlns:a16="http://schemas.microsoft.com/office/drawing/2014/main" id="{9A64ECFA-DBA6-44E2-9A54-94E5E61BF0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3140968"/>
            <a:ext cx="3573016" cy="3573016"/>
          </a:xfrm>
          <a:prstGeom prst="rect">
            <a:avLst/>
          </a:prstGeom>
        </p:spPr>
      </p:pic>
    </p:spTree>
    <p:extLst>
      <p:ext uri="{BB962C8B-B14F-4D97-AF65-F5344CB8AC3E}">
        <p14:creationId xmlns:p14="http://schemas.microsoft.com/office/powerpoint/2010/main" val="26311155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Performance </a:t>
            </a:r>
            <a:r>
              <a:rPr lang="cs-CZ" sz="3300" b="1" dirty="0" err="1">
                <a:solidFill>
                  <a:schemeClr val="bg2"/>
                </a:solidFill>
                <a:effectLst/>
                <a:latin typeface="+mn-lt"/>
              </a:rPr>
              <a:t>evaluating</a:t>
            </a:r>
            <a:r>
              <a:rPr lang="cs-CZ" sz="3300" b="1" dirty="0">
                <a:solidFill>
                  <a:schemeClr val="bg2"/>
                </a:solidFill>
                <a:effectLst/>
                <a:latin typeface="+mn-lt"/>
              </a:rPr>
              <a:t> </a:t>
            </a:r>
            <a:r>
              <a:rPr lang="cs-CZ" sz="3300" b="1" dirty="0" err="1">
                <a:solidFill>
                  <a:schemeClr val="bg2"/>
                </a:solidFill>
                <a:effectLst/>
                <a:latin typeface="+mn-lt"/>
              </a:rPr>
              <a:t>methods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en-US" sz="2400" dirty="0">
                <a:solidFill>
                  <a:schemeClr val="bg2"/>
                </a:solidFill>
              </a:rPr>
              <a:t>Here are some performance evaluation methods commonly used in organizations to assess employee competency</a:t>
            </a:r>
            <a:r>
              <a:rPr lang="cs-CZ" sz="2400" dirty="0">
                <a:solidFill>
                  <a:schemeClr val="bg2"/>
                </a:solidFill>
              </a:rPr>
              <a:t>:</a:t>
            </a:r>
          </a:p>
          <a:p>
            <a:pPr marL="0" indent="0" algn="just">
              <a:buNone/>
            </a:pPr>
            <a:r>
              <a:rPr lang="en-US" sz="2400" b="1" dirty="0">
                <a:solidFill>
                  <a:schemeClr val="bg2"/>
                </a:solidFill>
              </a:rPr>
              <a:t>360-Degree Feedback</a:t>
            </a:r>
            <a:r>
              <a:rPr lang="en-US" sz="2400" dirty="0">
                <a:solidFill>
                  <a:schemeClr val="bg2"/>
                </a:solidFill>
              </a:rPr>
              <a:t>: This method involves collecting feedback from multiple sources, including supervisors, peers, subordinates, and even external stakeholders, to provide a comprehensive assessment of an employee's performance. It provides a well-rounded view of an employee's competencies, strengths, and areas for improvement.</a:t>
            </a:r>
          </a:p>
          <a:p>
            <a:pPr marL="0" indent="0" algn="just">
              <a:buNone/>
            </a:pPr>
            <a:r>
              <a:rPr lang="en-US" sz="2400" b="1" dirty="0">
                <a:solidFill>
                  <a:schemeClr val="bg2"/>
                </a:solidFill>
              </a:rPr>
              <a:t>Key Performance Indicators (KPIs)</a:t>
            </a:r>
            <a:r>
              <a:rPr lang="en-US" sz="2400" dirty="0">
                <a:solidFill>
                  <a:schemeClr val="bg2"/>
                </a:solidFill>
              </a:rPr>
              <a:t>: Establishing measurable KPIs aligned with job re-</a:t>
            </a:r>
            <a:r>
              <a:rPr lang="en-US" sz="2400" dirty="0" err="1">
                <a:solidFill>
                  <a:schemeClr val="bg2"/>
                </a:solidFill>
              </a:rPr>
              <a:t>sponsibilities</a:t>
            </a:r>
            <a:r>
              <a:rPr lang="en-US" sz="2400" dirty="0">
                <a:solidFill>
                  <a:schemeClr val="bg2"/>
                </a:solidFill>
              </a:rPr>
              <a:t> and desired competencies allows for objective evaluation of employee per-</a:t>
            </a:r>
            <a:r>
              <a:rPr lang="en-US" sz="2400" dirty="0" err="1">
                <a:solidFill>
                  <a:schemeClr val="bg2"/>
                </a:solidFill>
              </a:rPr>
              <a:t>formance</a:t>
            </a:r>
            <a:r>
              <a:rPr lang="en-US" sz="2400" dirty="0">
                <a:solidFill>
                  <a:schemeClr val="bg2"/>
                </a:solidFill>
              </a:rPr>
              <a:t>. KPIs can include quantitative metrics such as sales targets, productivity levels, customer satisfaction ratings, or qualitative indicators like problem-solving ability, communication skills, or teamwork effectiveness.</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1006343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648071"/>
          </a:xfrm>
        </p:spPr>
        <p:txBody>
          <a:bodyPr/>
          <a:lstStyle/>
          <a:p>
            <a:pPr eaLnBrk="1" hangingPunct="1">
              <a:defRPr/>
            </a:pPr>
            <a:r>
              <a:rPr lang="cs-CZ" sz="3300" b="1" dirty="0">
                <a:solidFill>
                  <a:schemeClr val="bg2"/>
                </a:solidFill>
                <a:effectLst/>
                <a:latin typeface="+mn-lt"/>
              </a:rPr>
              <a:t>Performance </a:t>
            </a:r>
            <a:r>
              <a:rPr lang="cs-CZ" sz="3300" b="1" dirty="0" err="1">
                <a:solidFill>
                  <a:schemeClr val="bg2"/>
                </a:solidFill>
                <a:effectLst/>
                <a:latin typeface="+mn-lt"/>
              </a:rPr>
              <a:t>evaluating</a:t>
            </a:r>
            <a:r>
              <a:rPr lang="cs-CZ" sz="3300" b="1" dirty="0">
                <a:solidFill>
                  <a:schemeClr val="bg2"/>
                </a:solidFill>
                <a:effectLst/>
                <a:latin typeface="+mn-lt"/>
              </a:rPr>
              <a:t> </a:t>
            </a:r>
            <a:r>
              <a:rPr lang="cs-CZ" sz="3300" b="1" dirty="0" err="1">
                <a:solidFill>
                  <a:schemeClr val="bg2"/>
                </a:solidFill>
                <a:effectLst/>
                <a:latin typeface="+mn-lt"/>
              </a:rPr>
              <a:t>methods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en-US" sz="2200" b="1" dirty="0">
                <a:solidFill>
                  <a:schemeClr val="bg2"/>
                </a:solidFill>
              </a:rPr>
              <a:t>Management by Objectives (MBO): </a:t>
            </a:r>
            <a:r>
              <a:rPr lang="en-US" sz="2200" dirty="0">
                <a:solidFill>
                  <a:schemeClr val="bg2"/>
                </a:solidFill>
              </a:rPr>
              <a:t>MBO involves setting specific, measurable, </a:t>
            </a:r>
            <a:r>
              <a:rPr lang="en-US" sz="2200" dirty="0" err="1">
                <a:solidFill>
                  <a:schemeClr val="bg2"/>
                </a:solidFill>
              </a:rPr>
              <a:t>achie-vable</a:t>
            </a:r>
            <a:r>
              <a:rPr lang="en-US" sz="2200" dirty="0">
                <a:solidFill>
                  <a:schemeClr val="bg2"/>
                </a:solidFill>
              </a:rPr>
              <a:t>, relevant, and time-bound (SMART) objectives collaboratively between managers and employees. Regular performance evaluations are conducted to assess how well employees are meeting these objectives, providing insights into their competency development.</a:t>
            </a:r>
          </a:p>
          <a:p>
            <a:pPr marL="0" indent="0" algn="just">
              <a:buNone/>
            </a:pPr>
            <a:r>
              <a:rPr lang="en-US" sz="2200" b="1" dirty="0">
                <a:solidFill>
                  <a:schemeClr val="bg2"/>
                </a:solidFill>
              </a:rPr>
              <a:t>Behavioral Observation Scales (BOS): </a:t>
            </a:r>
            <a:r>
              <a:rPr lang="en-US" sz="2200" dirty="0">
                <a:solidFill>
                  <a:schemeClr val="bg2"/>
                </a:solidFill>
              </a:rPr>
              <a:t>BOS involves assessing employees' competencies based on observed behaviors during their job performance. Evaluators use predetermined scales to rate employees' behaviors, such as decision-making, communication, leadership, or problem-solving skills.</a:t>
            </a:r>
          </a:p>
          <a:p>
            <a:pPr marL="0" indent="0" algn="just">
              <a:buNone/>
            </a:pPr>
            <a:r>
              <a:rPr lang="en-US" sz="2200" b="1" dirty="0">
                <a:solidFill>
                  <a:schemeClr val="bg2"/>
                </a:solidFill>
              </a:rPr>
              <a:t>Self-Assessment:</a:t>
            </a:r>
            <a:r>
              <a:rPr lang="en-US" sz="2200" dirty="0">
                <a:solidFill>
                  <a:schemeClr val="bg2"/>
                </a:solidFill>
              </a:rPr>
              <a:t> Employees are given the opportunity to evaluate their own performance against predefined competency frameworks or criteria. This method encourages employees to reflect on their strengths and areas for improvement, fostering self-awareness and </a:t>
            </a:r>
            <a:r>
              <a:rPr lang="en-US" sz="2200" dirty="0" err="1">
                <a:solidFill>
                  <a:schemeClr val="bg2"/>
                </a:solidFill>
              </a:rPr>
              <a:t>perso-nal</a:t>
            </a:r>
            <a:r>
              <a:rPr lang="en-US" sz="2200" dirty="0">
                <a:solidFill>
                  <a:schemeClr val="bg2"/>
                </a:solidFill>
              </a:rPr>
              <a:t> development.</a:t>
            </a:r>
          </a:p>
          <a:p>
            <a:pPr marL="0" indent="0" algn="just">
              <a:buNone/>
            </a:pPr>
            <a:endParaRPr lang="cs-CZ" sz="22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1136132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Next</a:t>
            </a:r>
            <a:r>
              <a:rPr lang="cs-CZ" sz="3300" b="1" dirty="0">
                <a:solidFill>
                  <a:schemeClr val="bg2"/>
                </a:solidFill>
                <a:effectLst/>
                <a:latin typeface="+mn-lt"/>
              </a:rPr>
              <a:t> </a:t>
            </a:r>
            <a:r>
              <a:rPr lang="cs-CZ" sz="3300" b="1" dirty="0" err="1">
                <a:solidFill>
                  <a:schemeClr val="bg2"/>
                </a:solidFill>
                <a:effectLst/>
                <a:latin typeface="+mn-lt"/>
              </a:rPr>
              <a:t>lessons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179512" y="1442344"/>
            <a:ext cx="8136904" cy="4751808"/>
          </a:xfrm>
        </p:spPr>
        <p:txBody>
          <a:bodyPr/>
          <a:lstStyle/>
          <a:p>
            <a:pPr marL="0" indent="0" algn="just">
              <a:buNone/>
            </a:pPr>
            <a:r>
              <a:rPr lang="cs-CZ" sz="2400" dirty="0" err="1">
                <a:solidFill>
                  <a:schemeClr val="bg2"/>
                </a:solidFill>
              </a:rPr>
              <a:t>today</a:t>
            </a:r>
            <a:r>
              <a:rPr lang="cs-CZ" sz="2400" dirty="0">
                <a:solidFill>
                  <a:schemeClr val="bg2"/>
                </a:solidFill>
              </a:rPr>
              <a:t> – </a:t>
            </a:r>
            <a:r>
              <a:rPr lang="cs-CZ" sz="2400" dirty="0" err="1">
                <a:solidFill>
                  <a:schemeClr val="bg2"/>
                </a:solidFill>
              </a:rPr>
              <a:t>terms</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presentation</a:t>
            </a:r>
            <a:r>
              <a:rPr lang="cs-CZ" sz="2400" dirty="0">
                <a:solidFill>
                  <a:schemeClr val="bg2"/>
                </a:solidFill>
              </a:rPr>
              <a:t>, </a:t>
            </a:r>
            <a:r>
              <a:rPr lang="cs-CZ" sz="2400" dirty="0" err="1">
                <a:solidFill>
                  <a:schemeClr val="bg2"/>
                </a:solidFill>
              </a:rPr>
              <a:t>dates</a:t>
            </a:r>
            <a:endParaRPr lang="cs-CZ" sz="2400" dirty="0">
              <a:solidFill>
                <a:schemeClr val="bg2"/>
              </a:solidFill>
            </a:endParaRPr>
          </a:p>
          <a:p>
            <a:pPr marL="0" indent="0" algn="just">
              <a:buNone/>
            </a:pPr>
            <a:endParaRPr lang="cs-CZ" sz="2400" dirty="0">
              <a:solidFill>
                <a:schemeClr val="bg2"/>
              </a:solidFill>
            </a:endParaRPr>
          </a:p>
          <a:p>
            <a:pPr marL="0" indent="0" algn="just">
              <a:buNone/>
            </a:pPr>
            <a:r>
              <a:rPr lang="cs-CZ" sz="2400" dirty="0">
                <a:solidFill>
                  <a:schemeClr val="bg2"/>
                </a:solidFill>
              </a:rPr>
              <a:t>6.5. 14,45 </a:t>
            </a:r>
            <a:r>
              <a:rPr lang="en-US" sz="2400" dirty="0">
                <a:solidFill>
                  <a:schemeClr val="bg2"/>
                </a:solidFill>
              </a:rPr>
              <a:t>Kostas </a:t>
            </a:r>
            <a:r>
              <a:rPr lang="en-US" sz="2400" dirty="0" err="1">
                <a:solidFill>
                  <a:schemeClr val="bg2"/>
                </a:solidFill>
              </a:rPr>
              <a:t>Zervas</a:t>
            </a:r>
            <a:r>
              <a:rPr lang="en-US" sz="2400" dirty="0">
                <a:solidFill>
                  <a:schemeClr val="bg2"/>
                </a:solidFill>
              </a:rPr>
              <a:t>, </a:t>
            </a:r>
            <a:r>
              <a:rPr lang="en-US" sz="2400" dirty="0" err="1">
                <a:solidFill>
                  <a:schemeClr val="bg2"/>
                </a:solidFill>
              </a:rPr>
              <a:t>Kyndryl</a:t>
            </a:r>
            <a:r>
              <a:rPr lang="en-US" sz="2400" dirty="0">
                <a:solidFill>
                  <a:schemeClr val="bg2"/>
                </a:solidFill>
              </a:rPr>
              <a:t> Senior Lead, Customer Technology Advisor</a:t>
            </a:r>
            <a:r>
              <a:rPr lang="cs-CZ" sz="2400" dirty="0">
                <a:solidFill>
                  <a:schemeClr val="bg2"/>
                </a:solidFill>
              </a:rPr>
              <a:t> – CONFLICT RESOLVING</a:t>
            </a:r>
          </a:p>
          <a:p>
            <a:pPr marL="0" indent="0" algn="just">
              <a:buNone/>
            </a:pPr>
            <a:endParaRPr lang="cs-CZ" sz="2400" dirty="0">
              <a:solidFill>
                <a:schemeClr val="bg2"/>
              </a:solidFill>
            </a:endParaRPr>
          </a:p>
          <a:p>
            <a:pPr marL="0" indent="0" algn="just">
              <a:buNone/>
            </a:pPr>
            <a:r>
              <a:rPr lang="cs-CZ" sz="2400" dirty="0">
                <a:solidFill>
                  <a:schemeClr val="bg2"/>
                </a:solidFill>
              </a:rPr>
              <a:t>13.5. 14,45 INTERNATIONAL HRM</a:t>
            </a:r>
          </a:p>
          <a:p>
            <a:pPr algn="just">
              <a:buFont typeface="Wingdings" panose="05000000000000000000" pitchFamily="2" charset="2"/>
              <a:buChar char="Ø"/>
            </a:pPr>
            <a:endParaRPr lang="cs-CZ" sz="2400" dirty="0">
              <a:solidFill>
                <a:schemeClr val="bg2"/>
              </a:solidFill>
            </a:endParaRPr>
          </a:p>
          <a:p>
            <a:pPr marL="0" indent="0" algn="just">
              <a:buNone/>
            </a:pPr>
            <a:endParaRPr lang="cs-CZ" sz="2400" dirty="0">
              <a:solidFill>
                <a:schemeClr val="bg2"/>
              </a:solidFill>
            </a:endParaRPr>
          </a:p>
          <a:p>
            <a:pPr marL="0" indent="0" algn="just">
              <a:buNone/>
            </a:pPr>
            <a:endParaRPr lang="cs-CZ" sz="2400" dirty="0">
              <a:solidFill>
                <a:schemeClr val="bg2"/>
              </a:solidFill>
            </a:endParaRP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648071"/>
          </a:xfrm>
        </p:spPr>
        <p:txBody>
          <a:bodyPr/>
          <a:lstStyle/>
          <a:p>
            <a:pPr eaLnBrk="1" hangingPunct="1">
              <a:defRPr/>
            </a:pPr>
            <a:r>
              <a:rPr lang="cs-CZ" sz="3300" b="1" dirty="0">
                <a:solidFill>
                  <a:schemeClr val="bg2"/>
                </a:solidFill>
                <a:effectLst/>
                <a:latin typeface="+mn-lt"/>
              </a:rPr>
              <a:t>Performance </a:t>
            </a:r>
            <a:r>
              <a:rPr lang="cs-CZ" sz="3300" b="1" dirty="0" err="1">
                <a:solidFill>
                  <a:schemeClr val="bg2"/>
                </a:solidFill>
                <a:effectLst/>
                <a:latin typeface="+mn-lt"/>
              </a:rPr>
              <a:t>evaluating</a:t>
            </a:r>
            <a:r>
              <a:rPr lang="cs-CZ" sz="3300" b="1" dirty="0">
                <a:solidFill>
                  <a:schemeClr val="bg2"/>
                </a:solidFill>
                <a:effectLst/>
                <a:latin typeface="+mn-lt"/>
              </a:rPr>
              <a:t> </a:t>
            </a:r>
            <a:r>
              <a:rPr lang="cs-CZ" sz="3300" b="1" dirty="0" err="1">
                <a:solidFill>
                  <a:schemeClr val="bg2"/>
                </a:solidFill>
                <a:effectLst/>
                <a:latin typeface="+mn-lt"/>
              </a:rPr>
              <a:t>methods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en-US" sz="2200" b="1" dirty="0">
                <a:solidFill>
                  <a:schemeClr val="bg2"/>
                </a:solidFill>
              </a:rPr>
              <a:t>Performance Ranking and Rating</a:t>
            </a:r>
            <a:r>
              <a:rPr lang="en-US" sz="2200" dirty="0">
                <a:solidFill>
                  <a:schemeClr val="bg2"/>
                </a:solidFill>
              </a:rPr>
              <a:t>: This method involves ranking or rating employees' per-</a:t>
            </a:r>
            <a:r>
              <a:rPr lang="en-US" sz="2200" dirty="0" err="1">
                <a:solidFill>
                  <a:schemeClr val="bg2"/>
                </a:solidFill>
              </a:rPr>
              <a:t>formance</a:t>
            </a:r>
            <a:r>
              <a:rPr lang="en-US" sz="2200" dirty="0">
                <a:solidFill>
                  <a:schemeClr val="bg2"/>
                </a:solidFill>
              </a:rPr>
              <a:t> against each other based on their competencies and achievements. It can be done using a numerical scale or performance categories (e.g., outstanding, proficient, needs im-</a:t>
            </a:r>
            <a:r>
              <a:rPr lang="en-US" sz="2200" dirty="0" err="1">
                <a:solidFill>
                  <a:schemeClr val="bg2"/>
                </a:solidFill>
              </a:rPr>
              <a:t>provement</a:t>
            </a:r>
            <a:r>
              <a:rPr lang="en-US" sz="2200" dirty="0">
                <a:solidFill>
                  <a:schemeClr val="bg2"/>
                </a:solidFill>
              </a:rPr>
              <a:t>), providing a comparative assessment of employees' competency levels.</a:t>
            </a:r>
          </a:p>
          <a:p>
            <a:pPr marL="0" indent="0" algn="just">
              <a:buNone/>
            </a:pPr>
            <a:r>
              <a:rPr lang="en-US" sz="2200" b="1" dirty="0">
                <a:solidFill>
                  <a:schemeClr val="bg2"/>
                </a:solidFill>
              </a:rPr>
              <a:t>Performance Appraisal Interviews: </a:t>
            </a:r>
            <a:r>
              <a:rPr lang="en-US" sz="2200" dirty="0">
                <a:solidFill>
                  <a:schemeClr val="bg2"/>
                </a:solidFill>
              </a:rPr>
              <a:t>Conducting structured performance appraisal inter-views allows managers to have one-on-one discussions with employees to evaluate their performance and competencies. These interviews can provide an opportunity to address concerns, set development goals, and provide feedback on competency strengths and areas for improvement.</a:t>
            </a:r>
          </a:p>
          <a:p>
            <a:pPr marL="0" indent="0" algn="just">
              <a:buNone/>
            </a:pPr>
            <a:endParaRPr lang="en-US" sz="2200" dirty="0">
              <a:solidFill>
                <a:schemeClr val="bg2"/>
              </a:solidFill>
            </a:endParaRPr>
          </a:p>
          <a:p>
            <a:pPr marL="0" indent="0" algn="just">
              <a:buNone/>
            </a:pPr>
            <a:endParaRPr lang="cs-CZ" sz="22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1136864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TASK – </a:t>
            </a:r>
            <a:r>
              <a:rPr lang="cs-CZ" sz="3300" b="1" dirty="0" err="1">
                <a:solidFill>
                  <a:schemeClr val="bg2"/>
                </a:solidFill>
                <a:effectLst/>
                <a:latin typeface="+mn-lt"/>
              </a:rPr>
              <a:t>positives</a:t>
            </a:r>
            <a:r>
              <a:rPr lang="cs-CZ" sz="3300" b="1" dirty="0">
                <a:solidFill>
                  <a:schemeClr val="bg2"/>
                </a:solidFill>
                <a:effectLst/>
                <a:latin typeface="+mn-lt"/>
              </a:rPr>
              <a:t> and </a:t>
            </a:r>
            <a:r>
              <a:rPr lang="cs-CZ" sz="3300" b="1" dirty="0" err="1">
                <a:solidFill>
                  <a:schemeClr val="bg2"/>
                </a:solidFill>
                <a:effectLst/>
                <a:latin typeface="+mn-lt"/>
              </a:rPr>
              <a:t>negatives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endParaRPr lang="cs-CZ" sz="2400" dirty="0">
              <a:solidFill>
                <a:schemeClr val="bg2"/>
              </a:solidFill>
            </a:endParaRPr>
          </a:p>
          <a:p>
            <a:pPr marL="0" indent="0" algn="just">
              <a:buNone/>
            </a:pPr>
            <a:r>
              <a:rPr lang="cs-CZ" sz="2400" dirty="0" err="1">
                <a:solidFill>
                  <a:schemeClr val="bg2"/>
                </a:solidFill>
              </a:rPr>
              <a:t>Discuss</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positives</a:t>
            </a:r>
            <a:r>
              <a:rPr lang="cs-CZ" sz="2400" dirty="0">
                <a:solidFill>
                  <a:schemeClr val="bg2"/>
                </a:solidFill>
              </a:rPr>
              <a:t> and </a:t>
            </a:r>
            <a:r>
              <a:rPr lang="cs-CZ" sz="2400" dirty="0" err="1">
                <a:solidFill>
                  <a:schemeClr val="bg2"/>
                </a:solidFill>
              </a:rPr>
              <a:t>negatives</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above</a:t>
            </a:r>
            <a:r>
              <a:rPr lang="cs-CZ" sz="2400" dirty="0">
                <a:solidFill>
                  <a:schemeClr val="bg2"/>
                </a:solidFill>
              </a:rPr>
              <a:t> </a:t>
            </a:r>
            <a:r>
              <a:rPr lang="cs-CZ" sz="2400" dirty="0" err="1">
                <a:solidFill>
                  <a:schemeClr val="bg2"/>
                </a:solidFill>
              </a:rPr>
              <a:t>mentioned</a:t>
            </a:r>
            <a:r>
              <a:rPr lang="cs-CZ" sz="2400" dirty="0">
                <a:solidFill>
                  <a:schemeClr val="bg2"/>
                </a:solidFill>
              </a:rPr>
              <a:t> </a:t>
            </a:r>
            <a:r>
              <a:rPr lang="cs-CZ" sz="2400" dirty="0" err="1">
                <a:solidFill>
                  <a:schemeClr val="bg2"/>
                </a:solidFill>
              </a:rPr>
              <a:t>evaluating</a:t>
            </a:r>
            <a:r>
              <a:rPr lang="cs-CZ" sz="2400" dirty="0">
                <a:solidFill>
                  <a:schemeClr val="bg2"/>
                </a:solidFill>
              </a:rPr>
              <a:t> </a:t>
            </a:r>
            <a:r>
              <a:rPr lang="cs-CZ" sz="2400" dirty="0" err="1">
                <a:solidFill>
                  <a:schemeClr val="bg2"/>
                </a:solidFill>
              </a:rPr>
              <a:t>methods</a:t>
            </a:r>
            <a:r>
              <a:rPr lang="cs-CZ" sz="2400" dirty="0">
                <a:solidFill>
                  <a:schemeClr val="bg2"/>
                </a:solidFill>
              </a:rPr>
              <a:t>.</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8245624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sz="half" idx="1"/>
          </p:nvPr>
        </p:nvSpPr>
        <p:spPr>
          <a:xfrm>
            <a:off x="899592" y="1052736"/>
            <a:ext cx="5832475" cy="2448271"/>
          </a:xfrm>
        </p:spPr>
        <p:txBody>
          <a:bodyPr/>
          <a:lstStyle/>
          <a:p>
            <a:pPr eaLnBrk="1" hangingPunct="1">
              <a:buFont typeface="Wingdings" pitchFamily="2" charset="2"/>
              <a:buNone/>
            </a:pPr>
            <a:r>
              <a:rPr lang="cs-CZ" sz="3500" b="1" dirty="0" err="1">
                <a:solidFill>
                  <a:schemeClr val="bg2"/>
                </a:solidFill>
              </a:rPr>
              <a:t>Thank</a:t>
            </a:r>
            <a:r>
              <a:rPr lang="cs-CZ" sz="3500" b="1" dirty="0">
                <a:solidFill>
                  <a:schemeClr val="bg2"/>
                </a:solidFill>
              </a:rPr>
              <a:t> </a:t>
            </a:r>
            <a:r>
              <a:rPr lang="cs-CZ" sz="3500" b="1" dirty="0" err="1">
                <a:solidFill>
                  <a:schemeClr val="bg2"/>
                </a:solidFill>
              </a:rPr>
              <a:t>you</a:t>
            </a:r>
            <a:r>
              <a:rPr lang="cs-CZ" sz="3500" b="1" dirty="0">
                <a:solidFill>
                  <a:schemeClr val="bg2"/>
                </a:solidFill>
              </a:rPr>
              <a:t> </a:t>
            </a:r>
          </a:p>
          <a:p>
            <a:pPr eaLnBrk="1" hangingPunct="1">
              <a:buFont typeface="Wingdings" pitchFamily="2" charset="2"/>
              <a:buNone/>
            </a:pPr>
            <a:r>
              <a:rPr lang="cs-CZ" sz="3500" b="1" dirty="0" err="1">
                <a:solidFill>
                  <a:schemeClr val="bg2"/>
                </a:solidFill>
              </a:rPr>
              <a:t>for</a:t>
            </a:r>
            <a:r>
              <a:rPr lang="cs-CZ" sz="3500" b="1" dirty="0">
                <a:solidFill>
                  <a:schemeClr val="bg2"/>
                </a:solidFill>
              </a:rPr>
              <a:t> </a:t>
            </a:r>
            <a:r>
              <a:rPr lang="cs-CZ" sz="3500" b="1" dirty="0" err="1">
                <a:solidFill>
                  <a:schemeClr val="bg2"/>
                </a:solidFill>
              </a:rPr>
              <a:t>your</a:t>
            </a:r>
            <a:r>
              <a:rPr lang="cs-CZ" sz="3500" b="1" dirty="0">
                <a:solidFill>
                  <a:schemeClr val="bg2"/>
                </a:solidFill>
              </a:rPr>
              <a:t> </a:t>
            </a:r>
            <a:r>
              <a:rPr lang="cs-CZ" sz="3500" b="1" dirty="0" err="1">
                <a:solidFill>
                  <a:schemeClr val="bg2"/>
                </a:solidFill>
              </a:rPr>
              <a:t>attention</a:t>
            </a:r>
            <a:r>
              <a:rPr lang="cs-CZ" sz="3500" b="1" dirty="0">
                <a:solidFill>
                  <a:schemeClr val="bg2"/>
                </a:solidFill>
              </a:rPr>
              <a:t>.</a:t>
            </a:r>
            <a:endParaRPr lang="cs-CZ" sz="3500" dirty="0">
              <a:solidFill>
                <a:schemeClr val="bg2"/>
              </a:solidFill>
            </a:endParaRPr>
          </a:p>
          <a:p>
            <a:pPr algn="ctr" eaLnBrk="1" hangingPunct="1">
              <a:buFont typeface="Wingdings" pitchFamily="2" charset="2"/>
              <a:buNone/>
            </a:pPr>
            <a:r>
              <a:rPr lang="cs-CZ" sz="3500" dirty="0"/>
              <a:t>Děkuji vám za pozornost, přeji příjemný den.</a:t>
            </a:r>
          </a:p>
        </p:txBody>
      </p:sp>
      <p:sp>
        <p:nvSpPr>
          <p:cNvPr id="7" name="Obdélník 6"/>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pic>
        <p:nvPicPr>
          <p:cNvPr id="4" name="Obrázek 3">
            <a:extLst>
              <a:ext uri="{FF2B5EF4-FFF2-40B4-BE49-F238E27FC236}">
                <a16:creationId xmlns:a16="http://schemas.microsoft.com/office/drawing/2014/main" id="{0F2BE860-57DD-4CB7-86FD-A24C170C61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2492896"/>
            <a:ext cx="5112568" cy="3603104"/>
          </a:xfrm>
          <a:prstGeom prst="rect">
            <a:avLst/>
          </a:prstGeom>
        </p:spPr>
      </p:pic>
      <p:sp>
        <p:nvSpPr>
          <p:cNvPr id="6" name="Zástupný symbol pro online obrázek 5">
            <a:extLst>
              <a:ext uri="{FF2B5EF4-FFF2-40B4-BE49-F238E27FC236}">
                <a16:creationId xmlns:a16="http://schemas.microsoft.com/office/drawing/2014/main" id="{C1F9FEF9-A983-4982-AA4F-E561D8605742}"/>
              </a:ext>
            </a:extLst>
          </p:cNvPr>
          <p:cNvSpPr>
            <a:spLocks noGrp="1"/>
          </p:cNvSpPr>
          <p:nvPr>
            <p:ph type="clipArt" sz="half" idx="2"/>
          </p:nvPr>
        </p:nvSpPr>
        <p:spPr/>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fill="hold" grpId="0" nodeType="afterEffect">
                                  <p:stCondLst>
                                    <p:cond delay="3000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500"/>
                            </p:stCondLst>
                            <p:childTnLst>
                              <p:par>
                                <p:cTn id="10" presetID="2" presetClass="entr" presetSubtype="8" fill="hold" grpId="0" nodeType="afterEffect">
                                  <p:stCondLst>
                                    <p:cond delay="30000"/>
                                  </p:stCondLst>
                                  <p:childTnLst>
                                    <p:set>
                                      <p:cBhvr>
                                        <p:cTn id="11" dur="1" fill="hold">
                                          <p:stCondLst>
                                            <p:cond delay="0"/>
                                          </p:stCondLst>
                                        </p:cTn>
                                        <p:tgtEl>
                                          <p:spTgt spid="52227">
                                            <p:txEl>
                                              <p:pRg st="1" end="1"/>
                                            </p:txEl>
                                          </p:spTgt>
                                        </p:tgtEl>
                                        <p:attrNameLst>
                                          <p:attrName>style.visibility</p:attrName>
                                        </p:attrNameLst>
                                      </p:cBhvr>
                                      <p:to>
                                        <p:strVal val="visible"/>
                                      </p:to>
                                    </p:set>
                                    <p:anim calcmode="lin" valueType="num">
                                      <p:cBhvr additive="base">
                                        <p:cTn id="12"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61000"/>
                            </p:stCondLst>
                            <p:childTnLst>
                              <p:par>
                                <p:cTn id="15" presetID="2" presetClass="entr" presetSubtype="8" fill="hold" grpId="0" nodeType="afterEffect">
                                  <p:stCondLst>
                                    <p:cond delay="30000"/>
                                  </p:stCondLst>
                                  <p:childTnLst>
                                    <p:set>
                                      <p:cBhvr>
                                        <p:cTn id="16" dur="1" fill="hold">
                                          <p:stCondLst>
                                            <p:cond delay="0"/>
                                          </p:stCondLst>
                                        </p:cTn>
                                        <p:tgtEl>
                                          <p:spTgt spid="52227">
                                            <p:txEl>
                                              <p:pRg st="2" end="2"/>
                                            </p:txEl>
                                          </p:spTgt>
                                        </p:tgtEl>
                                        <p:attrNameLst>
                                          <p:attrName>style.visibility</p:attrName>
                                        </p:attrNameLst>
                                      </p:cBhvr>
                                      <p:to>
                                        <p:strVal val="visible"/>
                                      </p:to>
                                    </p:set>
                                    <p:anim calcmode="lin" valueType="num">
                                      <p:cBhvr additive="base">
                                        <p:cTn id="17"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3000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Content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179512" y="1442344"/>
            <a:ext cx="8136904" cy="4751808"/>
          </a:xfrm>
        </p:spPr>
        <p:txBody>
          <a:bodyPr/>
          <a:lstStyle/>
          <a:p>
            <a:pPr algn="just">
              <a:buFont typeface="Wingdings" panose="05000000000000000000" pitchFamily="2" charset="2"/>
              <a:buChar char="Ø"/>
            </a:pPr>
            <a:r>
              <a:rPr lang="cs-CZ" sz="2400" dirty="0" err="1">
                <a:solidFill>
                  <a:schemeClr val="bg2"/>
                </a:solidFill>
              </a:rPr>
              <a:t>repetition</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the</a:t>
            </a:r>
            <a:r>
              <a:rPr lang="cs-CZ" sz="2400" dirty="0">
                <a:solidFill>
                  <a:schemeClr val="bg2"/>
                </a:solidFill>
              </a:rPr>
              <a:t> last </a:t>
            </a:r>
            <a:r>
              <a:rPr lang="cs-CZ" sz="2400" dirty="0" err="1">
                <a:solidFill>
                  <a:schemeClr val="bg2"/>
                </a:solidFill>
              </a:rPr>
              <a:t>lesson</a:t>
            </a:r>
            <a:endParaRPr lang="cs-CZ" sz="2400" dirty="0">
              <a:solidFill>
                <a:schemeClr val="bg2"/>
              </a:solidFill>
            </a:endParaRPr>
          </a:p>
          <a:p>
            <a:pPr marL="0" indent="0" algn="just">
              <a:buNone/>
            </a:pPr>
            <a:r>
              <a:rPr lang="cs-CZ" sz="2400" u="sng" dirty="0">
                <a:solidFill>
                  <a:schemeClr val="bg2"/>
                </a:solidFill>
              </a:rPr>
              <a:t>University </a:t>
            </a:r>
            <a:r>
              <a:rPr lang="cs-CZ" sz="2400" u="sng" dirty="0" err="1">
                <a:solidFill>
                  <a:schemeClr val="bg2"/>
                </a:solidFill>
              </a:rPr>
              <a:t>rewarding</a:t>
            </a:r>
            <a:r>
              <a:rPr lang="cs-CZ" sz="2400" u="sng" dirty="0">
                <a:solidFill>
                  <a:schemeClr val="bg2"/>
                </a:solidFill>
              </a:rPr>
              <a:t> </a:t>
            </a:r>
            <a:r>
              <a:rPr lang="cs-CZ" sz="2400" u="sng" dirty="0" err="1">
                <a:solidFill>
                  <a:schemeClr val="bg2"/>
                </a:solidFill>
              </a:rPr>
              <a:t>system</a:t>
            </a:r>
            <a:endParaRPr lang="cs-CZ" sz="2400" u="sng" dirty="0">
              <a:solidFill>
                <a:schemeClr val="bg2"/>
              </a:solidFill>
            </a:endParaRPr>
          </a:p>
          <a:p>
            <a:pPr marL="0" indent="0" algn="just">
              <a:buNone/>
            </a:pPr>
            <a:r>
              <a:rPr lang="cs-CZ" sz="2400" dirty="0" err="1">
                <a:solidFill>
                  <a:schemeClr val="bg2"/>
                </a:solidFill>
              </a:rPr>
              <a:t>different</a:t>
            </a:r>
            <a:r>
              <a:rPr lang="cs-CZ" sz="2400" dirty="0">
                <a:solidFill>
                  <a:schemeClr val="bg2"/>
                </a:solidFill>
              </a:rPr>
              <a:t> </a:t>
            </a:r>
            <a:r>
              <a:rPr lang="cs-CZ" sz="2400" dirty="0" err="1">
                <a:solidFill>
                  <a:schemeClr val="bg2"/>
                </a:solidFill>
              </a:rPr>
              <a:t>preferences</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generations</a:t>
            </a:r>
            <a:r>
              <a:rPr lang="cs-CZ" sz="2400" dirty="0">
                <a:solidFill>
                  <a:schemeClr val="bg2"/>
                </a:solidFill>
              </a:rPr>
              <a:t> = </a:t>
            </a:r>
            <a:r>
              <a:rPr lang="cs-CZ" sz="2400" dirty="0" err="1">
                <a:solidFill>
                  <a:schemeClr val="bg2"/>
                </a:solidFill>
              </a:rPr>
              <a:t>various</a:t>
            </a:r>
            <a:r>
              <a:rPr lang="cs-CZ" sz="2400" dirty="0">
                <a:solidFill>
                  <a:schemeClr val="bg2"/>
                </a:solidFill>
              </a:rPr>
              <a:t> </a:t>
            </a:r>
            <a:r>
              <a:rPr lang="cs-CZ" sz="2400" dirty="0" err="1">
                <a:solidFill>
                  <a:schemeClr val="bg2"/>
                </a:solidFill>
              </a:rPr>
              <a:t>benefits</a:t>
            </a:r>
            <a:r>
              <a:rPr lang="cs-CZ" sz="2400" dirty="0">
                <a:solidFill>
                  <a:schemeClr val="bg2"/>
                </a:solidFill>
              </a:rPr>
              <a:t> </a:t>
            </a:r>
          </a:p>
          <a:p>
            <a:pPr marL="0" indent="0" algn="just">
              <a:buNone/>
            </a:pPr>
            <a:r>
              <a:rPr lang="cs-CZ" sz="2400" u="sng" dirty="0" err="1">
                <a:solidFill>
                  <a:schemeClr val="bg2"/>
                </a:solidFill>
              </a:rPr>
              <a:t>Challenges</a:t>
            </a:r>
            <a:r>
              <a:rPr lang="cs-CZ" sz="2400" u="sng" dirty="0">
                <a:solidFill>
                  <a:schemeClr val="bg2"/>
                </a:solidFill>
              </a:rPr>
              <a:t> </a:t>
            </a:r>
            <a:r>
              <a:rPr lang="cs-CZ" sz="2400" u="sng" dirty="0" err="1">
                <a:solidFill>
                  <a:schemeClr val="bg2"/>
                </a:solidFill>
              </a:rPr>
              <a:t>of</a:t>
            </a:r>
            <a:r>
              <a:rPr lang="cs-CZ" sz="2400" u="sng" dirty="0">
                <a:solidFill>
                  <a:schemeClr val="bg2"/>
                </a:solidFill>
              </a:rPr>
              <a:t> </a:t>
            </a:r>
            <a:r>
              <a:rPr lang="cs-CZ" sz="2400" u="sng" dirty="0" err="1">
                <a:solidFill>
                  <a:schemeClr val="bg2"/>
                </a:solidFill>
              </a:rPr>
              <a:t>implementation</a:t>
            </a:r>
            <a:endParaRPr lang="cs-CZ" sz="2400" u="sng" dirty="0">
              <a:solidFill>
                <a:schemeClr val="bg2"/>
              </a:solidFill>
            </a:endParaRPr>
          </a:p>
          <a:p>
            <a:pPr marL="0" indent="0" algn="just">
              <a:buNone/>
            </a:pPr>
            <a:r>
              <a:rPr lang="cs-CZ" sz="2400" dirty="0">
                <a:solidFill>
                  <a:schemeClr val="bg2"/>
                </a:solidFill>
              </a:rPr>
              <a:t>pilot </a:t>
            </a:r>
            <a:r>
              <a:rPr lang="cs-CZ" sz="2400" dirty="0" err="1">
                <a:solidFill>
                  <a:schemeClr val="bg2"/>
                </a:solidFill>
              </a:rPr>
              <a:t>programme</a:t>
            </a:r>
            <a:r>
              <a:rPr lang="cs-CZ" sz="2400" dirty="0">
                <a:solidFill>
                  <a:schemeClr val="bg2"/>
                </a:solidFill>
              </a:rPr>
              <a:t>, </a:t>
            </a:r>
            <a:r>
              <a:rPr lang="cs-CZ" sz="2400" dirty="0" err="1">
                <a:solidFill>
                  <a:schemeClr val="bg2"/>
                </a:solidFill>
              </a:rPr>
              <a:t>survey</a:t>
            </a:r>
            <a:r>
              <a:rPr lang="cs-CZ" sz="2400" dirty="0">
                <a:solidFill>
                  <a:schemeClr val="bg2"/>
                </a:solidFill>
              </a:rPr>
              <a:t>, </a:t>
            </a:r>
            <a:r>
              <a:rPr lang="cs-CZ" sz="2400" dirty="0" err="1">
                <a:solidFill>
                  <a:schemeClr val="bg2"/>
                </a:solidFill>
              </a:rPr>
              <a:t>participation</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employees</a:t>
            </a:r>
            <a:r>
              <a:rPr lang="cs-CZ" sz="2400" dirty="0">
                <a:solidFill>
                  <a:schemeClr val="bg2"/>
                </a:solidFill>
              </a:rPr>
              <a:t> (KION </a:t>
            </a:r>
            <a:r>
              <a:rPr lang="cs-CZ" sz="2400" dirty="0" err="1">
                <a:solidFill>
                  <a:schemeClr val="bg2"/>
                </a:solidFill>
              </a:rPr>
              <a:t>example</a:t>
            </a:r>
            <a:r>
              <a:rPr lang="cs-CZ" sz="2400" dirty="0">
                <a:solidFill>
                  <a:schemeClr val="bg2"/>
                </a:solidFill>
              </a:rPr>
              <a:t>), role </a:t>
            </a:r>
            <a:r>
              <a:rPr lang="cs-CZ" sz="2400" dirty="0" err="1">
                <a:solidFill>
                  <a:schemeClr val="bg2"/>
                </a:solidFill>
              </a:rPr>
              <a:t>of</a:t>
            </a:r>
            <a:r>
              <a:rPr lang="cs-CZ" sz="2400" dirty="0">
                <a:solidFill>
                  <a:schemeClr val="bg2"/>
                </a:solidFill>
              </a:rPr>
              <a:t> </a:t>
            </a:r>
            <a:r>
              <a:rPr lang="cs-CZ" sz="2400" dirty="0" err="1">
                <a:solidFill>
                  <a:schemeClr val="bg2"/>
                </a:solidFill>
              </a:rPr>
              <a:t>corporate</a:t>
            </a:r>
            <a:r>
              <a:rPr lang="cs-CZ" sz="2400" dirty="0">
                <a:solidFill>
                  <a:schemeClr val="bg2"/>
                </a:solidFill>
              </a:rPr>
              <a:t> </a:t>
            </a:r>
            <a:r>
              <a:rPr lang="cs-CZ" sz="2400" dirty="0" err="1">
                <a:solidFill>
                  <a:schemeClr val="bg2"/>
                </a:solidFill>
              </a:rPr>
              <a:t>culture</a:t>
            </a:r>
            <a:endParaRPr lang="cs-CZ" sz="2400" dirty="0">
              <a:solidFill>
                <a:schemeClr val="bg2"/>
              </a:solidFill>
            </a:endParaRPr>
          </a:p>
          <a:p>
            <a:pPr marL="0" indent="0" algn="just">
              <a:buNone/>
            </a:pPr>
            <a:r>
              <a:rPr lang="cs-CZ" sz="2400" u="sng" dirty="0" err="1">
                <a:solidFill>
                  <a:schemeClr val="bg2"/>
                </a:solidFill>
              </a:rPr>
              <a:t>Alignment</a:t>
            </a:r>
            <a:r>
              <a:rPr lang="cs-CZ" sz="2400" u="sng" dirty="0">
                <a:solidFill>
                  <a:schemeClr val="bg2"/>
                </a:solidFill>
              </a:rPr>
              <a:t> </a:t>
            </a:r>
            <a:r>
              <a:rPr lang="cs-CZ" sz="2400" u="sng" dirty="0" err="1">
                <a:solidFill>
                  <a:schemeClr val="bg2"/>
                </a:solidFill>
              </a:rPr>
              <a:t>with</a:t>
            </a:r>
            <a:r>
              <a:rPr lang="cs-CZ" sz="2400" u="sng" dirty="0">
                <a:solidFill>
                  <a:schemeClr val="bg2"/>
                </a:solidFill>
              </a:rPr>
              <a:t> </a:t>
            </a:r>
            <a:r>
              <a:rPr lang="cs-CZ" sz="2400" u="sng" dirty="0" err="1">
                <a:solidFill>
                  <a:schemeClr val="bg2"/>
                </a:solidFill>
              </a:rPr>
              <a:t>values</a:t>
            </a:r>
            <a:endParaRPr lang="cs-CZ" sz="2400" u="sng" dirty="0">
              <a:solidFill>
                <a:schemeClr val="bg2"/>
              </a:solidFill>
            </a:endParaRPr>
          </a:p>
          <a:p>
            <a:pPr marL="0" indent="0" algn="just">
              <a:buNone/>
            </a:pPr>
            <a:r>
              <a:rPr lang="cs-CZ" sz="2400" dirty="0" err="1">
                <a:solidFill>
                  <a:schemeClr val="bg2"/>
                </a:solidFill>
              </a:rPr>
              <a:t>Why</a:t>
            </a:r>
            <a:r>
              <a:rPr lang="cs-CZ" sz="2400" dirty="0">
                <a:solidFill>
                  <a:schemeClr val="bg2"/>
                </a:solidFill>
              </a:rPr>
              <a:t> do </a:t>
            </a:r>
            <a:r>
              <a:rPr lang="cs-CZ" sz="2400" dirty="0" err="1">
                <a:solidFill>
                  <a:schemeClr val="bg2"/>
                </a:solidFill>
              </a:rPr>
              <a:t>we</a:t>
            </a:r>
            <a:r>
              <a:rPr lang="cs-CZ" sz="2400" dirty="0">
                <a:solidFill>
                  <a:schemeClr val="bg2"/>
                </a:solidFill>
              </a:rPr>
              <a:t> </a:t>
            </a:r>
            <a:r>
              <a:rPr lang="cs-CZ" sz="2400" dirty="0" err="1">
                <a:solidFill>
                  <a:schemeClr val="bg2"/>
                </a:solidFill>
              </a:rPr>
              <a:t>want</a:t>
            </a:r>
            <a:r>
              <a:rPr lang="cs-CZ" sz="2400" dirty="0">
                <a:solidFill>
                  <a:schemeClr val="bg2"/>
                </a:solidFill>
              </a:rPr>
              <a:t> to support: </a:t>
            </a:r>
            <a:r>
              <a:rPr lang="cs-CZ" sz="2400" dirty="0" err="1">
                <a:solidFill>
                  <a:schemeClr val="bg2"/>
                </a:solidFill>
              </a:rPr>
              <a:t>communication</a:t>
            </a:r>
            <a:r>
              <a:rPr lang="cs-CZ" sz="2400" dirty="0">
                <a:solidFill>
                  <a:schemeClr val="bg2"/>
                </a:solidFill>
              </a:rPr>
              <a:t>, </a:t>
            </a:r>
            <a:r>
              <a:rPr lang="cs-CZ" sz="2400" dirty="0" err="1">
                <a:solidFill>
                  <a:schemeClr val="bg2"/>
                </a:solidFill>
              </a:rPr>
              <a:t>competencies</a:t>
            </a:r>
            <a:r>
              <a:rPr lang="cs-CZ" sz="2400" dirty="0">
                <a:solidFill>
                  <a:schemeClr val="bg2"/>
                </a:solidFill>
              </a:rPr>
              <a:t>, </a:t>
            </a:r>
            <a:r>
              <a:rPr lang="cs-CZ" sz="2400" dirty="0" err="1">
                <a:solidFill>
                  <a:schemeClr val="bg2"/>
                </a:solidFill>
              </a:rPr>
              <a:t>cooperation</a:t>
            </a:r>
            <a:r>
              <a:rPr lang="cs-CZ" sz="2400" dirty="0">
                <a:solidFill>
                  <a:schemeClr val="bg2"/>
                </a:solidFill>
              </a:rPr>
              <a:t>. In </a:t>
            </a:r>
            <a:r>
              <a:rPr lang="cs-CZ" sz="2400" dirty="0" err="1">
                <a:solidFill>
                  <a:schemeClr val="bg2"/>
                </a:solidFill>
              </a:rPr>
              <a:t>all</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instruments</a:t>
            </a:r>
            <a:r>
              <a:rPr lang="cs-CZ" sz="2400" dirty="0">
                <a:solidFill>
                  <a:schemeClr val="bg2"/>
                </a:solidFill>
              </a:rPr>
              <a:t> </a:t>
            </a:r>
            <a:r>
              <a:rPr lang="cs-CZ" sz="2400" dirty="0" err="1">
                <a:solidFill>
                  <a:schemeClr val="bg2"/>
                </a:solidFill>
              </a:rPr>
              <a:t>you</a:t>
            </a:r>
            <a:r>
              <a:rPr lang="cs-CZ" sz="2400" dirty="0">
                <a:solidFill>
                  <a:schemeClr val="bg2"/>
                </a:solidFill>
              </a:rPr>
              <a:t> </a:t>
            </a:r>
            <a:r>
              <a:rPr lang="cs-CZ" sz="2400" dirty="0" err="1">
                <a:solidFill>
                  <a:schemeClr val="bg2"/>
                </a:solidFill>
              </a:rPr>
              <a:t>can</a:t>
            </a:r>
            <a:r>
              <a:rPr lang="cs-CZ" sz="2400" dirty="0">
                <a:solidFill>
                  <a:schemeClr val="bg2"/>
                </a:solidFill>
              </a:rPr>
              <a:t> </a:t>
            </a:r>
            <a:r>
              <a:rPr lang="cs-CZ" sz="2400" dirty="0" err="1">
                <a:solidFill>
                  <a:schemeClr val="bg2"/>
                </a:solidFill>
              </a:rPr>
              <a:t>project</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corporate</a:t>
            </a:r>
            <a:r>
              <a:rPr lang="cs-CZ" sz="2400" dirty="0">
                <a:solidFill>
                  <a:schemeClr val="bg2"/>
                </a:solidFill>
              </a:rPr>
              <a:t> </a:t>
            </a:r>
            <a:r>
              <a:rPr lang="cs-CZ" sz="2400" dirty="0" err="1">
                <a:solidFill>
                  <a:schemeClr val="bg2"/>
                </a:solidFill>
              </a:rPr>
              <a:t>values</a:t>
            </a:r>
            <a:r>
              <a:rPr lang="cs-CZ" sz="2400" dirty="0">
                <a:solidFill>
                  <a:schemeClr val="bg2"/>
                </a:solidFill>
              </a:rPr>
              <a:t>!</a:t>
            </a:r>
          </a:p>
          <a:p>
            <a:pPr marL="0" indent="0" algn="just">
              <a:buNone/>
            </a:pPr>
            <a:endParaRPr lang="cs-CZ" sz="2400" dirty="0">
              <a:solidFill>
                <a:schemeClr val="bg2"/>
              </a:solidFill>
            </a:endParaRPr>
          </a:p>
          <a:p>
            <a:pPr marL="0" indent="0" algn="just">
              <a:buNone/>
            </a:pPr>
            <a:endParaRPr lang="cs-CZ" sz="2400" dirty="0">
              <a:solidFill>
                <a:schemeClr val="bg2"/>
              </a:solidFill>
            </a:endParaRPr>
          </a:p>
          <a:p>
            <a:pPr algn="just">
              <a:buFont typeface="Wingdings" panose="05000000000000000000" pitchFamily="2" charset="2"/>
              <a:buChar char="Ø"/>
            </a:pPr>
            <a:endParaRPr lang="cs-CZ" sz="2400" dirty="0">
              <a:solidFill>
                <a:schemeClr val="bg2"/>
              </a:solidFill>
            </a:endParaRPr>
          </a:p>
          <a:p>
            <a:pPr marL="0" indent="0" algn="just">
              <a:buNone/>
            </a:pPr>
            <a:endParaRPr lang="cs-CZ" sz="2400" dirty="0">
              <a:solidFill>
                <a:schemeClr val="bg2"/>
              </a:solidFill>
            </a:endParaRPr>
          </a:p>
          <a:p>
            <a:pPr marL="0" indent="0" algn="just">
              <a:buNone/>
            </a:pPr>
            <a:endParaRPr lang="cs-CZ" sz="2400" dirty="0">
              <a:solidFill>
                <a:schemeClr val="bg2"/>
              </a:solidFill>
            </a:endParaRP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6061557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150000"/>
                                  </p:stCondLst>
                                  <p:childTnLst>
                                    <p:set>
                                      <p:cBhvr>
                                        <p:cTn id="11" dur="1" fill="hold">
                                          <p:stCondLst>
                                            <p:cond delay="0"/>
                                          </p:stCondLst>
                                        </p:cTn>
                                        <p:tgtEl>
                                          <p:spTgt spid="44035">
                                            <p:txEl>
                                              <p:pRg st="0" end="0"/>
                                            </p:txEl>
                                          </p:spTgt>
                                        </p:tgtEl>
                                        <p:attrNameLst>
                                          <p:attrName>style.visibility</p:attrName>
                                        </p:attrNameLst>
                                      </p:cBhvr>
                                      <p:to>
                                        <p:strVal val="visible"/>
                                      </p:to>
                                    </p:set>
                                    <p:anim calcmode="lin" valueType="num">
                                      <p:cBhvr additive="base">
                                        <p:cTn id="12"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4035">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51000"/>
                            </p:stCondLst>
                            <p:childTnLst>
                              <p:par>
                                <p:cTn id="15" presetID="2" presetClass="entr" presetSubtype="1" fill="hold" grpId="0" nodeType="afterEffect">
                                  <p:stCondLst>
                                    <p:cond delay="180000"/>
                                  </p:stCondLst>
                                  <p:childTnLst>
                                    <p:set>
                                      <p:cBhvr>
                                        <p:cTn id="16" dur="1" fill="hold">
                                          <p:stCondLst>
                                            <p:cond delay="0"/>
                                          </p:stCondLst>
                                        </p:cTn>
                                        <p:tgtEl>
                                          <p:spTgt spid="44035">
                                            <p:txEl>
                                              <p:pRg st="1" end="1"/>
                                            </p:txEl>
                                          </p:spTgt>
                                        </p:tgtEl>
                                        <p:attrNameLst>
                                          <p:attrName>style.visibility</p:attrName>
                                        </p:attrNameLst>
                                      </p:cBhvr>
                                      <p:to>
                                        <p:strVal val="visible"/>
                                      </p:to>
                                    </p:set>
                                    <p:anim calcmode="lin" valueType="num">
                                      <p:cBhvr additive="base">
                                        <p:cTn id="17"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4035">
                                            <p:txEl>
                                              <p:pRg st="1" end="1"/>
                                            </p:txEl>
                                          </p:spTgt>
                                        </p:tgtEl>
                                        <p:attrNameLst>
                                          <p:attrName>ppt_y</p:attrName>
                                        </p:attrNameLst>
                                      </p:cBhvr>
                                      <p:tavLst>
                                        <p:tav tm="0">
                                          <p:val>
                                            <p:strVal val="0-#ppt_h/2"/>
                                          </p:val>
                                        </p:tav>
                                        <p:tav tm="100000">
                                          <p:val>
                                            <p:strVal val="#ppt_y"/>
                                          </p:val>
                                        </p:tav>
                                      </p:tavLst>
                                    </p:anim>
                                  </p:childTnLst>
                                </p:cTn>
                              </p:par>
                            </p:childTnLst>
                          </p:cTn>
                        </p:par>
                        <p:par>
                          <p:cTn id="19" fill="hold">
                            <p:stCondLst>
                              <p:cond delay="331500"/>
                            </p:stCondLst>
                            <p:childTnLst>
                              <p:par>
                                <p:cTn id="20" presetID="2" presetClass="entr" presetSubtype="1" fill="hold" grpId="0" nodeType="afterEffect">
                                  <p:stCondLst>
                                    <p:cond delay="210000"/>
                                  </p:stCondLst>
                                  <p:childTnLst>
                                    <p:set>
                                      <p:cBhvr>
                                        <p:cTn id="21" dur="1" fill="hold">
                                          <p:stCondLst>
                                            <p:cond delay="0"/>
                                          </p:stCondLst>
                                        </p:cTn>
                                        <p:tgtEl>
                                          <p:spTgt spid="44035">
                                            <p:txEl>
                                              <p:pRg st="2" end="2"/>
                                            </p:txEl>
                                          </p:spTgt>
                                        </p:tgtEl>
                                        <p:attrNameLst>
                                          <p:attrName>style.visibility</p:attrName>
                                        </p:attrNameLst>
                                      </p:cBhvr>
                                      <p:to>
                                        <p:strVal val="visible"/>
                                      </p:to>
                                    </p:set>
                                    <p:anim calcmode="lin" valueType="num">
                                      <p:cBhvr additive="base">
                                        <p:cTn id="22"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4035">
                                            <p:txEl>
                                              <p:pRg st="2" end="2"/>
                                            </p:txEl>
                                          </p:spTgt>
                                        </p:tgtEl>
                                        <p:attrNameLst>
                                          <p:attrName>ppt_y</p:attrName>
                                        </p:attrNameLst>
                                      </p:cBhvr>
                                      <p:tavLst>
                                        <p:tav tm="0">
                                          <p:val>
                                            <p:strVal val="0-#ppt_h/2"/>
                                          </p:val>
                                        </p:tav>
                                        <p:tav tm="100000">
                                          <p:val>
                                            <p:strVal val="#ppt_y"/>
                                          </p:val>
                                        </p:tav>
                                      </p:tavLst>
                                    </p:anim>
                                  </p:childTnLst>
                                </p:cTn>
                              </p:par>
                            </p:childTnLst>
                          </p:cTn>
                        </p:par>
                        <p:par>
                          <p:cTn id="24" fill="hold">
                            <p:stCondLst>
                              <p:cond delay="542000"/>
                            </p:stCondLst>
                            <p:childTnLst>
                              <p:par>
                                <p:cTn id="25" presetID="2" presetClass="entr" presetSubtype="1" fill="hold" grpId="0" nodeType="afterEffect">
                                  <p:stCondLst>
                                    <p:cond delay="240000"/>
                                  </p:stCondLst>
                                  <p:childTnLst>
                                    <p:set>
                                      <p:cBhvr>
                                        <p:cTn id="26" dur="1" fill="hold">
                                          <p:stCondLst>
                                            <p:cond delay="0"/>
                                          </p:stCondLst>
                                        </p:cTn>
                                        <p:tgtEl>
                                          <p:spTgt spid="44035">
                                            <p:txEl>
                                              <p:pRg st="3" end="3"/>
                                            </p:txEl>
                                          </p:spTgt>
                                        </p:tgtEl>
                                        <p:attrNameLst>
                                          <p:attrName>style.visibility</p:attrName>
                                        </p:attrNameLst>
                                      </p:cBhvr>
                                      <p:to>
                                        <p:strVal val="visible"/>
                                      </p:to>
                                    </p:set>
                                    <p:anim calcmode="lin" valueType="num">
                                      <p:cBhvr additive="base">
                                        <p:cTn id="27"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4035">
                                            <p:txEl>
                                              <p:pRg st="3" end="3"/>
                                            </p:txEl>
                                          </p:spTgt>
                                        </p:tgtEl>
                                        <p:attrNameLst>
                                          <p:attrName>ppt_y</p:attrName>
                                        </p:attrNameLst>
                                      </p:cBhvr>
                                      <p:tavLst>
                                        <p:tav tm="0">
                                          <p:val>
                                            <p:strVal val="0-#ppt_h/2"/>
                                          </p:val>
                                        </p:tav>
                                        <p:tav tm="100000">
                                          <p:val>
                                            <p:strVal val="#ppt_y"/>
                                          </p:val>
                                        </p:tav>
                                      </p:tavLst>
                                    </p:anim>
                                  </p:childTnLst>
                                </p:cTn>
                              </p:par>
                            </p:childTnLst>
                          </p:cTn>
                        </p:par>
                        <p:par>
                          <p:cTn id="29" fill="hold">
                            <p:stCondLst>
                              <p:cond delay="782500"/>
                            </p:stCondLst>
                            <p:childTnLst>
                              <p:par>
                                <p:cTn id="30" presetID="2" presetClass="entr" presetSubtype="1" fill="hold" grpId="0" nodeType="afterEffect">
                                  <p:stCondLst>
                                    <p:cond delay="270000"/>
                                  </p:stCondLst>
                                  <p:childTnLst>
                                    <p:set>
                                      <p:cBhvr>
                                        <p:cTn id="31" dur="1" fill="hold">
                                          <p:stCondLst>
                                            <p:cond delay="0"/>
                                          </p:stCondLst>
                                        </p:cTn>
                                        <p:tgtEl>
                                          <p:spTgt spid="44035">
                                            <p:txEl>
                                              <p:pRg st="4" end="4"/>
                                            </p:txEl>
                                          </p:spTgt>
                                        </p:tgtEl>
                                        <p:attrNameLst>
                                          <p:attrName>style.visibility</p:attrName>
                                        </p:attrNameLst>
                                      </p:cBhvr>
                                      <p:to>
                                        <p:strVal val="visible"/>
                                      </p:to>
                                    </p:set>
                                    <p:anim calcmode="lin" valueType="num">
                                      <p:cBhvr additive="base">
                                        <p:cTn id="32" dur="5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4035">
                                            <p:txEl>
                                              <p:pRg st="4" end="4"/>
                                            </p:txEl>
                                          </p:spTgt>
                                        </p:tgtEl>
                                        <p:attrNameLst>
                                          <p:attrName>ppt_y</p:attrName>
                                        </p:attrNameLst>
                                      </p:cBhvr>
                                      <p:tavLst>
                                        <p:tav tm="0">
                                          <p:val>
                                            <p:strVal val="0-#ppt_h/2"/>
                                          </p:val>
                                        </p:tav>
                                        <p:tav tm="100000">
                                          <p:val>
                                            <p:strVal val="#ppt_y"/>
                                          </p:val>
                                        </p:tav>
                                      </p:tavLst>
                                    </p:anim>
                                  </p:childTnLst>
                                </p:cTn>
                              </p:par>
                            </p:childTnLst>
                          </p:cTn>
                        </p:par>
                        <p:par>
                          <p:cTn id="34" fill="hold">
                            <p:stCondLst>
                              <p:cond delay="1053000"/>
                            </p:stCondLst>
                            <p:childTnLst>
                              <p:par>
                                <p:cTn id="35" presetID="2" presetClass="entr" presetSubtype="1" fill="hold" grpId="0" nodeType="afterEffect">
                                  <p:stCondLst>
                                    <p:cond delay="300000"/>
                                  </p:stCondLst>
                                  <p:childTnLst>
                                    <p:set>
                                      <p:cBhvr>
                                        <p:cTn id="36" dur="1" fill="hold">
                                          <p:stCondLst>
                                            <p:cond delay="0"/>
                                          </p:stCondLst>
                                        </p:cTn>
                                        <p:tgtEl>
                                          <p:spTgt spid="44035">
                                            <p:txEl>
                                              <p:pRg st="5" end="5"/>
                                            </p:txEl>
                                          </p:spTgt>
                                        </p:tgtEl>
                                        <p:attrNameLst>
                                          <p:attrName>style.visibility</p:attrName>
                                        </p:attrNameLst>
                                      </p:cBhvr>
                                      <p:to>
                                        <p:strVal val="visible"/>
                                      </p:to>
                                    </p:set>
                                    <p:anim calcmode="lin" valueType="num">
                                      <p:cBhvr additive="base">
                                        <p:cTn id="37" dur="500" fill="hold"/>
                                        <p:tgtEl>
                                          <p:spTgt spid="4403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4035">
                                            <p:txEl>
                                              <p:pRg st="5" end="5"/>
                                            </p:txEl>
                                          </p:spTgt>
                                        </p:tgtEl>
                                        <p:attrNameLst>
                                          <p:attrName>ppt_y</p:attrName>
                                        </p:attrNameLst>
                                      </p:cBhvr>
                                      <p:tavLst>
                                        <p:tav tm="0">
                                          <p:val>
                                            <p:strVal val="0-#ppt_h/2"/>
                                          </p:val>
                                        </p:tav>
                                        <p:tav tm="100000">
                                          <p:val>
                                            <p:strVal val="#ppt_y"/>
                                          </p:val>
                                        </p:tav>
                                      </p:tavLst>
                                    </p:anim>
                                  </p:childTnLst>
                                </p:cTn>
                              </p:par>
                            </p:childTnLst>
                          </p:cTn>
                        </p:par>
                        <p:par>
                          <p:cTn id="39" fill="hold">
                            <p:stCondLst>
                              <p:cond delay="1353500"/>
                            </p:stCondLst>
                            <p:childTnLst>
                              <p:par>
                                <p:cTn id="40" presetID="2" presetClass="entr" presetSubtype="1" fill="hold" grpId="0" nodeType="afterEffect">
                                  <p:stCondLst>
                                    <p:cond delay="330000"/>
                                  </p:stCondLst>
                                  <p:childTnLst>
                                    <p:set>
                                      <p:cBhvr>
                                        <p:cTn id="41" dur="1" fill="hold">
                                          <p:stCondLst>
                                            <p:cond delay="0"/>
                                          </p:stCondLst>
                                        </p:cTn>
                                        <p:tgtEl>
                                          <p:spTgt spid="44035">
                                            <p:txEl>
                                              <p:pRg st="6" end="6"/>
                                            </p:txEl>
                                          </p:spTgt>
                                        </p:tgtEl>
                                        <p:attrNameLst>
                                          <p:attrName>style.visibility</p:attrName>
                                        </p:attrNameLst>
                                      </p:cBhvr>
                                      <p:to>
                                        <p:strVal val="visible"/>
                                      </p:to>
                                    </p:set>
                                    <p:anim calcmode="lin" valueType="num">
                                      <p:cBhvr additive="base">
                                        <p:cTn id="42" dur="500" fill="hold"/>
                                        <p:tgtEl>
                                          <p:spTgt spid="44035">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4035">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build="p" autoUpdateAnimBg="0" advAuto="3000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7C7F0B3F-DFF2-4E25-BA64-83BF4A3811DC}"/>
              </a:ext>
            </a:extLst>
          </p:cNvPr>
          <p:cNvSpPr>
            <a:spLocks noGrp="1"/>
          </p:cNvSpPr>
          <p:nvPr>
            <p:ph type="title"/>
          </p:nvPr>
        </p:nvSpPr>
        <p:spPr bwMode="gray">
          <a:xfrm>
            <a:off x="360000" y="1261669"/>
            <a:ext cx="6840000" cy="252000"/>
          </a:xfrm>
        </p:spPr>
        <p:txBody>
          <a:bodyPr/>
          <a:lstStyle/>
          <a:p>
            <a:r>
              <a:rPr lang="cs-CZ" dirty="0"/>
              <a:t>Firemní kultura</a:t>
            </a:r>
            <a:endParaRPr lang="en-US" noProof="0" dirty="0"/>
          </a:p>
        </p:txBody>
      </p:sp>
      <p:sp>
        <p:nvSpPr>
          <p:cNvPr id="5" name="Foliennummernplatzhalter 4">
            <a:extLst>
              <a:ext uri="{FF2B5EF4-FFF2-40B4-BE49-F238E27FC236}">
                <a16:creationId xmlns:a16="http://schemas.microsoft.com/office/drawing/2014/main" id="{AE2047B2-B0B9-460C-B647-36068F3747EC}"/>
              </a:ext>
            </a:extLst>
          </p:cNvPr>
          <p:cNvSpPr>
            <a:spLocks noGrp="1"/>
          </p:cNvSpPr>
          <p:nvPr>
            <p:ph type="sldNum" sz="quarter" idx="16"/>
          </p:nvPr>
        </p:nvSpPr>
        <p:spPr bwMode="gray">
          <a:xfrm>
            <a:off x="360000" y="5713560"/>
            <a:ext cx="270000" cy="144000"/>
          </a:xfrm>
        </p:spPr>
        <p:txBody>
          <a:bodyPr/>
          <a:lstStyle/>
          <a:p>
            <a:fld id="{99CC5461-F7F8-834A-A33C-7913089D93E6}" type="slidenum">
              <a:rPr lang="en-US" smtClean="0"/>
              <a:pPr/>
              <a:t>4</a:t>
            </a:fld>
            <a:endParaRPr lang="en-US"/>
          </a:p>
        </p:txBody>
      </p:sp>
      <p:sp>
        <p:nvSpPr>
          <p:cNvPr id="6" name="Zástupný text 5">
            <a:extLst>
              <a:ext uri="{FF2B5EF4-FFF2-40B4-BE49-F238E27FC236}">
                <a16:creationId xmlns:a16="http://schemas.microsoft.com/office/drawing/2014/main" id="{9806D540-0F8C-48FB-B1DB-AAB967462674}"/>
              </a:ext>
            </a:extLst>
          </p:cNvPr>
          <p:cNvSpPr>
            <a:spLocks noGrp="1"/>
          </p:cNvSpPr>
          <p:nvPr>
            <p:ph type="body" sz="quarter" idx="14"/>
          </p:nvPr>
        </p:nvSpPr>
        <p:spPr/>
        <p:txBody>
          <a:bodyPr/>
          <a:lstStyle/>
          <a:p>
            <a:r>
              <a:rPr lang="cs-CZ" dirty="0"/>
              <a:t>HR procesy</a:t>
            </a:r>
          </a:p>
        </p:txBody>
      </p:sp>
      <p:sp>
        <p:nvSpPr>
          <p:cNvPr id="2" name="Fußzeilenplatzhalter 3">
            <a:extLst>
              <a:ext uri="{FF2B5EF4-FFF2-40B4-BE49-F238E27FC236}">
                <a16:creationId xmlns:a16="http://schemas.microsoft.com/office/drawing/2014/main" id="{103D8133-6E4E-78F7-F8B1-888CA8122A1D}"/>
              </a:ext>
            </a:extLst>
          </p:cNvPr>
          <p:cNvSpPr>
            <a:spLocks noGrp="1"/>
          </p:cNvSpPr>
          <p:nvPr>
            <p:ph type="ftr" sz="quarter" idx="15"/>
          </p:nvPr>
        </p:nvSpPr>
        <p:spPr bwMode="gray">
          <a:xfrm>
            <a:off x="718776" y="5713560"/>
            <a:ext cx="8065224" cy="144000"/>
          </a:xfrm>
        </p:spPr>
        <p:txBody>
          <a:bodyPr/>
          <a:lstStyle/>
          <a:p>
            <a:r>
              <a:rPr lang="cs-CZ" dirty="0"/>
              <a:t>HR Department | Eva Hrůšová | 2024 | Klasifikace: Public</a:t>
            </a:r>
            <a:endParaRPr lang="CS-cz" dirty="0"/>
          </a:p>
        </p:txBody>
      </p:sp>
      <p:pic>
        <p:nvPicPr>
          <p:cNvPr id="4" name="Grafik 6">
            <a:extLst>
              <a:ext uri="{FF2B5EF4-FFF2-40B4-BE49-F238E27FC236}">
                <a16:creationId xmlns:a16="http://schemas.microsoft.com/office/drawing/2014/main" id="{1E2B285C-32E4-476D-15C9-6A2326B36CA3}"/>
              </a:ext>
            </a:extLst>
          </p:cNvPr>
          <p:cNvPicPr>
            <a:picLocks noChangeAspect="1"/>
          </p:cNvPicPr>
          <p:nvPr/>
        </p:nvPicPr>
        <p:blipFill rotWithShape="1">
          <a:blip r:embed="rId3">
            <a:extLst>
              <a:ext uri="{28A0092B-C50C-407E-A947-70E740481C1C}">
                <a14:useLocalDpi xmlns:a14="http://schemas.microsoft.com/office/drawing/2010/main" val="0"/>
              </a:ext>
            </a:extLst>
          </a:blip>
          <a:srcRect l="22320" t="19062" r="20924" b="10319"/>
          <a:stretch/>
        </p:blipFill>
        <p:spPr>
          <a:xfrm>
            <a:off x="1802144" y="1564600"/>
            <a:ext cx="5397857" cy="4098031"/>
          </a:xfrm>
          <a:prstGeom prst="rect">
            <a:avLst/>
          </a:prstGeom>
        </p:spPr>
      </p:pic>
    </p:spTree>
    <p:extLst>
      <p:ext uri="{BB962C8B-B14F-4D97-AF65-F5344CB8AC3E}">
        <p14:creationId xmlns:p14="http://schemas.microsoft.com/office/powerpoint/2010/main" val="853797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KION </a:t>
            </a:r>
            <a:r>
              <a:rPr lang="cs-CZ" sz="3300" b="1" dirty="0" err="1">
                <a:solidFill>
                  <a:schemeClr val="bg2"/>
                </a:solidFill>
                <a:effectLst/>
                <a:latin typeface="+mn-lt"/>
              </a:rPr>
              <a:t>example</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400" dirty="0" err="1">
                <a:solidFill>
                  <a:schemeClr val="bg2"/>
                </a:solidFill>
              </a:rPr>
              <a:t>Corporate</a:t>
            </a:r>
            <a:r>
              <a:rPr lang="cs-CZ" sz="2400" dirty="0">
                <a:solidFill>
                  <a:schemeClr val="bg2"/>
                </a:solidFill>
              </a:rPr>
              <a:t> </a:t>
            </a:r>
            <a:r>
              <a:rPr lang="cs-CZ" sz="2400" dirty="0" err="1">
                <a:solidFill>
                  <a:schemeClr val="bg2"/>
                </a:solidFill>
              </a:rPr>
              <a:t>values</a:t>
            </a:r>
            <a:r>
              <a:rPr lang="cs-CZ" sz="2400" dirty="0">
                <a:solidFill>
                  <a:schemeClr val="bg2"/>
                </a:solidFill>
              </a:rPr>
              <a:t>:</a:t>
            </a:r>
          </a:p>
          <a:p>
            <a:pPr marL="0" indent="0" algn="just">
              <a:buNone/>
            </a:pPr>
            <a:r>
              <a:rPr lang="cs-CZ" sz="2400" dirty="0">
                <a:solidFill>
                  <a:schemeClr val="bg2"/>
                </a:solidFill>
              </a:rPr>
              <a:t>integrity</a:t>
            </a:r>
          </a:p>
          <a:p>
            <a:pPr marL="0" indent="0" algn="just">
              <a:buNone/>
            </a:pPr>
            <a:r>
              <a:rPr lang="cs-CZ" sz="2400" dirty="0" err="1">
                <a:solidFill>
                  <a:schemeClr val="bg2"/>
                </a:solidFill>
              </a:rPr>
              <a:t>collaboration</a:t>
            </a:r>
            <a:endParaRPr lang="cs-CZ" sz="2400" dirty="0">
              <a:solidFill>
                <a:schemeClr val="bg2"/>
              </a:solidFill>
            </a:endParaRPr>
          </a:p>
          <a:p>
            <a:pPr marL="0" indent="0" algn="just">
              <a:buNone/>
            </a:pPr>
            <a:r>
              <a:rPr lang="cs-CZ" sz="2400" dirty="0" err="1">
                <a:solidFill>
                  <a:schemeClr val="bg2"/>
                </a:solidFill>
              </a:rPr>
              <a:t>courage</a:t>
            </a:r>
            <a:endParaRPr lang="cs-CZ" sz="2400" dirty="0">
              <a:solidFill>
                <a:schemeClr val="bg2"/>
              </a:solidFill>
            </a:endParaRPr>
          </a:p>
          <a:p>
            <a:pPr marL="0" indent="0" algn="just">
              <a:buNone/>
            </a:pPr>
            <a:r>
              <a:rPr lang="cs-CZ" sz="2400" dirty="0">
                <a:solidFill>
                  <a:schemeClr val="bg2"/>
                </a:solidFill>
              </a:rPr>
              <a:t>excellence</a:t>
            </a:r>
          </a:p>
          <a:p>
            <a:pPr marL="0" indent="0" algn="just">
              <a:buNone/>
            </a:pPr>
            <a:endParaRPr lang="en-US"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pic>
        <p:nvPicPr>
          <p:cNvPr id="2" name="Obrázek 1">
            <a:extLst>
              <a:ext uri="{FF2B5EF4-FFF2-40B4-BE49-F238E27FC236}">
                <a16:creationId xmlns:a16="http://schemas.microsoft.com/office/drawing/2014/main" id="{1BAA0A82-85FC-427A-8347-57ED67B09795}"/>
              </a:ext>
            </a:extLst>
          </p:cNvPr>
          <p:cNvPicPr>
            <a:picLocks noChangeAspect="1"/>
          </p:cNvPicPr>
          <p:nvPr/>
        </p:nvPicPr>
        <p:blipFill>
          <a:blip r:embed="rId2"/>
          <a:stretch>
            <a:fillRect/>
          </a:stretch>
        </p:blipFill>
        <p:spPr>
          <a:xfrm>
            <a:off x="0" y="1052737"/>
            <a:ext cx="8921907" cy="5760640"/>
          </a:xfrm>
          <a:prstGeom prst="rect">
            <a:avLst/>
          </a:prstGeom>
        </p:spPr>
      </p:pic>
    </p:spTree>
    <p:extLst>
      <p:ext uri="{BB962C8B-B14F-4D97-AF65-F5344CB8AC3E}">
        <p14:creationId xmlns:p14="http://schemas.microsoft.com/office/powerpoint/2010/main" val="11009188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Process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a:t>
            </a:r>
            <a:r>
              <a:rPr lang="cs-CZ" sz="3300" b="1" dirty="0" err="1">
                <a:solidFill>
                  <a:schemeClr val="bg2"/>
                </a:solidFill>
                <a:effectLst/>
                <a:latin typeface="+mn-lt"/>
              </a:rPr>
              <a:t>implementation</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a:t>
            </a:r>
            <a:r>
              <a:rPr lang="cs-CZ" sz="3300" b="1" dirty="0" err="1">
                <a:solidFill>
                  <a:schemeClr val="bg2"/>
                </a:solidFill>
                <a:effectLst/>
                <a:latin typeface="+mn-lt"/>
              </a:rPr>
              <a:t>new</a:t>
            </a:r>
            <a:r>
              <a:rPr lang="cs-CZ" sz="3300" b="1" dirty="0">
                <a:solidFill>
                  <a:schemeClr val="bg2"/>
                </a:solidFill>
                <a:effectLst/>
                <a:latin typeface="+mn-lt"/>
              </a:rPr>
              <a:t> </a:t>
            </a:r>
            <a:r>
              <a:rPr lang="cs-CZ" sz="3300" b="1" dirty="0" err="1">
                <a:solidFill>
                  <a:schemeClr val="bg2"/>
                </a:solidFill>
                <a:effectLst/>
                <a:latin typeface="+mn-lt"/>
              </a:rPr>
              <a:t>rewarding</a:t>
            </a:r>
            <a:r>
              <a:rPr lang="cs-CZ" sz="3300" b="1" dirty="0">
                <a:solidFill>
                  <a:schemeClr val="bg2"/>
                </a:solidFill>
                <a:effectLst/>
                <a:latin typeface="+mn-lt"/>
              </a:rPr>
              <a:t> </a:t>
            </a:r>
            <a:r>
              <a:rPr lang="cs-CZ" sz="3300" b="1" dirty="0" err="1">
                <a:solidFill>
                  <a:schemeClr val="bg2"/>
                </a:solidFill>
                <a:effectLst/>
                <a:latin typeface="+mn-lt"/>
              </a:rPr>
              <a:t>system</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844823"/>
            <a:ext cx="8640960" cy="4968553"/>
          </a:xfrm>
        </p:spPr>
        <p:txBody>
          <a:bodyPr>
            <a:noAutofit/>
          </a:bodyPr>
          <a:lstStyle/>
          <a:p>
            <a:pPr marL="457200" indent="-457200" algn="just">
              <a:buAutoNum type="arabicPeriod"/>
            </a:pPr>
            <a:r>
              <a:rPr lang="cs-CZ" sz="2000" dirty="0">
                <a:solidFill>
                  <a:schemeClr val="bg2"/>
                </a:solidFill>
              </a:rPr>
              <a:t>Analyse </a:t>
            </a:r>
            <a:r>
              <a:rPr lang="cs-CZ" sz="2000" dirty="0" err="1">
                <a:solidFill>
                  <a:schemeClr val="bg2"/>
                </a:solidFill>
              </a:rPr>
              <a:t>current</a:t>
            </a:r>
            <a:r>
              <a:rPr lang="cs-CZ" sz="2000" dirty="0">
                <a:solidFill>
                  <a:schemeClr val="bg2"/>
                </a:solidFill>
              </a:rPr>
              <a:t> </a:t>
            </a:r>
            <a:r>
              <a:rPr lang="cs-CZ" sz="2000" dirty="0" err="1">
                <a:solidFill>
                  <a:schemeClr val="bg2"/>
                </a:solidFill>
              </a:rPr>
              <a:t>system</a:t>
            </a:r>
            <a:r>
              <a:rPr lang="cs-CZ" sz="2000" dirty="0">
                <a:solidFill>
                  <a:schemeClr val="bg2"/>
                </a:solidFill>
              </a:rPr>
              <a:t> </a:t>
            </a:r>
          </a:p>
          <a:p>
            <a:pPr marL="457200" indent="-457200" algn="just">
              <a:buAutoNum type="arabicPeriod"/>
            </a:pPr>
            <a:r>
              <a:rPr lang="cs-CZ" sz="2000" dirty="0" err="1">
                <a:solidFill>
                  <a:schemeClr val="bg2"/>
                </a:solidFill>
              </a:rPr>
              <a:t>Define</a:t>
            </a:r>
            <a:r>
              <a:rPr lang="cs-CZ" sz="2000" dirty="0">
                <a:solidFill>
                  <a:schemeClr val="bg2"/>
                </a:solidFill>
              </a:rPr>
              <a:t> </a:t>
            </a:r>
            <a:r>
              <a:rPr lang="cs-CZ" sz="2000" dirty="0" err="1">
                <a:solidFill>
                  <a:schemeClr val="bg2"/>
                </a:solidFill>
              </a:rPr>
              <a:t>objectives</a:t>
            </a:r>
            <a:r>
              <a:rPr lang="cs-CZ" sz="2000" dirty="0">
                <a:solidFill>
                  <a:schemeClr val="bg2"/>
                </a:solidFill>
              </a:rPr>
              <a:t> – </a:t>
            </a:r>
            <a:r>
              <a:rPr lang="cs-CZ" sz="2000" dirty="0" err="1">
                <a:solidFill>
                  <a:schemeClr val="bg2"/>
                </a:solidFill>
              </a:rPr>
              <a:t>what</a:t>
            </a:r>
            <a:r>
              <a:rPr lang="cs-CZ" sz="2000" dirty="0">
                <a:solidFill>
                  <a:schemeClr val="bg2"/>
                </a:solidFill>
              </a:rPr>
              <a:t> do </a:t>
            </a:r>
            <a:r>
              <a:rPr lang="cs-CZ" sz="2000" dirty="0" err="1">
                <a:solidFill>
                  <a:schemeClr val="bg2"/>
                </a:solidFill>
              </a:rPr>
              <a:t>you</a:t>
            </a:r>
            <a:r>
              <a:rPr lang="cs-CZ" sz="2000" dirty="0">
                <a:solidFill>
                  <a:schemeClr val="bg2"/>
                </a:solidFill>
              </a:rPr>
              <a:t> </a:t>
            </a:r>
            <a:r>
              <a:rPr lang="cs-CZ" sz="2000" dirty="0" err="1">
                <a:solidFill>
                  <a:schemeClr val="bg2"/>
                </a:solidFill>
              </a:rPr>
              <a:t>want</a:t>
            </a:r>
            <a:r>
              <a:rPr lang="cs-CZ" sz="2000" dirty="0">
                <a:solidFill>
                  <a:schemeClr val="bg2"/>
                </a:solidFill>
              </a:rPr>
              <a:t> to support</a:t>
            </a:r>
          </a:p>
          <a:p>
            <a:pPr marL="457200" indent="-457200" algn="just">
              <a:buAutoNum type="arabicPeriod"/>
            </a:pPr>
            <a:r>
              <a:rPr lang="cs-CZ" sz="2000" dirty="0">
                <a:solidFill>
                  <a:schemeClr val="bg2"/>
                </a:solidFill>
              </a:rPr>
              <a:t>E</a:t>
            </a:r>
            <a:r>
              <a:rPr lang="en-US" sz="2000" dirty="0" err="1">
                <a:solidFill>
                  <a:schemeClr val="bg2"/>
                </a:solidFill>
              </a:rPr>
              <a:t>ngage</a:t>
            </a:r>
            <a:r>
              <a:rPr lang="en-US" sz="2000" dirty="0">
                <a:solidFill>
                  <a:schemeClr val="bg2"/>
                </a:solidFill>
              </a:rPr>
              <a:t> all relevant stakeholders early in the </a:t>
            </a:r>
            <a:r>
              <a:rPr lang="en-US" sz="2000" dirty="0" err="1">
                <a:solidFill>
                  <a:schemeClr val="bg2"/>
                </a:solidFill>
              </a:rPr>
              <a:t>proce</a:t>
            </a:r>
            <a:r>
              <a:rPr lang="cs-CZ" sz="2000" dirty="0">
                <a:solidFill>
                  <a:schemeClr val="bg2"/>
                </a:solidFill>
              </a:rPr>
              <a:t>s</a:t>
            </a:r>
            <a:r>
              <a:rPr lang="en-US" sz="2000" dirty="0">
                <a:solidFill>
                  <a:schemeClr val="bg2"/>
                </a:solidFill>
              </a:rPr>
              <a:t>s</a:t>
            </a:r>
            <a:endParaRPr lang="cs-CZ" sz="2000" dirty="0">
              <a:solidFill>
                <a:schemeClr val="bg2"/>
              </a:solidFill>
            </a:endParaRPr>
          </a:p>
          <a:p>
            <a:pPr marL="457200" indent="-457200" algn="just">
              <a:buAutoNum type="arabicPeriod"/>
            </a:pPr>
            <a:r>
              <a:rPr lang="en-US" sz="2000" dirty="0">
                <a:solidFill>
                  <a:schemeClr val="bg2"/>
                </a:solidFill>
              </a:rPr>
              <a:t>Design the new remuneration structure, which may include base pay, bonuses, benefits, and other incentives</a:t>
            </a:r>
            <a:endParaRPr lang="cs-CZ" sz="2000" dirty="0">
              <a:solidFill>
                <a:schemeClr val="bg2"/>
              </a:solidFill>
            </a:endParaRPr>
          </a:p>
          <a:p>
            <a:pPr marL="457200" indent="-457200" algn="just">
              <a:buAutoNum type="arabicPeriod"/>
            </a:pPr>
            <a:r>
              <a:rPr lang="cs-CZ" sz="2000" dirty="0">
                <a:solidFill>
                  <a:schemeClr val="bg2"/>
                </a:solidFill>
              </a:rPr>
              <a:t>C</a:t>
            </a:r>
            <a:r>
              <a:rPr lang="en-US" sz="2000" dirty="0" err="1">
                <a:solidFill>
                  <a:schemeClr val="bg2"/>
                </a:solidFill>
              </a:rPr>
              <a:t>onduct</a:t>
            </a:r>
            <a:r>
              <a:rPr lang="en-US" sz="2000" dirty="0">
                <a:solidFill>
                  <a:schemeClr val="bg2"/>
                </a:solidFill>
              </a:rPr>
              <a:t> a pilot test to see how it works in practice and to identify any issues or adjustments needed</a:t>
            </a:r>
            <a:endParaRPr lang="cs-CZ" sz="2000" dirty="0">
              <a:solidFill>
                <a:schemeClr val="bg2"/>
              </a:solidFill>
            </a:endParaRPr>
          </a:p>
          <a:p>
            <a:pPr marL="457200" indent="-457200" algn="just">
              <a:buAutoNum type="arabicPeriod"/>
            </a:pPr>
            <a:r>
              <a:rPr lang="en-US" sz="2000" dirty="0">
                <a:solidFill>
                  <a:schemeClr val="bg2"/>
                </a:solidFill>
              </a:rPr>
              <a:t>Provide training for HR staff and managers on how to implement and manage the new system</a:t>
            </a:r>
            <a:endParaRPr lang="cs-CZ" sz="2000" dirty="0">
              <a:solidFill>
                <a:schemeClr val="bg2"/>
              </a:solidFill>
            </a:endParaRPr>
          </a:p>
          <a:p>
            <a:pPr marL="457200" indent="-457200" algn="just">
              <a:buAutoNum type="arabicPeriod"/>
            </a:pPr>
            <a:r>
              <a:rPr lang="en-US" sz="2000" dirty="0">
                <a:solidFill>
                  <a:schemeClr val="bg2"/>
                </a:solidFill>
              </a:rPr>
              <a:t>Roll out the new system across the organization</a:t>
            </a:r>
            <a:endParaRPr lang="cs-CZ" sz="2000" dirty="0">
              <a:solidFill>
                <a:schemeClr val="bg2"/>
              </a:solidFill>
            </a:endParaRPr>
          </a:p>
          <a:p>
            <a:pPr marL="457200" indent="-457200" algn="just">
              <a:buAutoNum type="arabicPeriod"/>
            </a:pPr>
            <a:r>
              <a:rPr lang="cs-CZ" sz="2000" dirty="0">
                <a:solidFill>
                  <a:schemeClr val="bg2"/>
                </a:solidFill>
              </a:rPr>
              <a:t>Monitoring and </a:t>
            </a:r>
            <a:r>
              <a:rPr lang="cs-CZ" sz="2000" dirty="0" err="1">
                <a:solidFill>
                  <a:schemeClr val="bg2"/>
                </a:solidFill>
              </a:rPr>
              <a:t>evaluation</a:t>
            </a:r>
            <a:endParaRPr lang="cs-CZ" sz="2000" dirty="0">
              <a:solidFill>
                <a:schemeClr val="bg2"/>
              </a:solidFill>
            </a:endParaRPr>
          </a:p>
          <a:p>
            <a:pPr marL="457200" indent="-457200" algn="just">
              <a:buAutoNum type="arabicPeriod"/>
            </a:pPr>
            <a:r>
              <a:rPr lang="cs-CZ" sz="2000" dirty="0" err="1">
                <a:solidFill>
                  <a:schemeClr val="bg2"/>
                </a:solidFill>
              </a:rPr>
              <a:t>Regularly</a:t>
            </a:r>
            <a:r>
              <a:rPr lang="cs-CZ" sz="2000" dirty="0">
                <a:solidFill>
                  <a:schemeClr val="bg2"/>
                </a:solidFill>
              </a:rPr>
              <a:t> </a:t>
            </a:r>
            <a:r>
              <a:rPr lang="cs-CZ" sz="2000" dirty="0" err="1">
                <a:solidFill>
                  <a:schemeClr val="bg2"/>
                </a:solidFill>
              </a:rPr>
              <a:t>review</a:t>
            </a:r>
            <a:r>
              <a:rPr lang="cs-CZ" sz="2000" dirty="0">
                <a:solidFill>
                  <a:schemeClr val="bg2"/>
                </a:solidFill>
              </a:rPr>
              <a:t> and </a:t>
            </a:r>
            <a:r>
              <a:rPr lang="cs-CZ" sz="2000" dirty="0" err="1">
                <a:solidFill>
                  <a:schemeClr val="bg2"/>
                </a:solidFill>
              </a:rPr>
              <a:t>Continuous</a:t>
            </a:r>
            <a:r>
              <a:rPr lang="cs-CZ" sz="2000" dirty="0">
                <a:solidFill>
                  <a:schemeClr val="bg2"/>
                </a:solidFill>
              </a:rPr>
              <a:t> </a:t>
            </a:r>
            <a:r>
              <a:rPr lang="cs-CZ" sz="2000" dirty="0" err="1">
                <a:solidFill>
                  <a:schemeClr val="bg2"/>
                </a:solidFill>
              </a:rPr>
              <a:t>Improvement</a:t>
            </a:r>
            <a:endParaRPr lang="cs-CZ" sz="2000" dirty="0">
              <a:solidFill>
                <a:schemeClr val="bg2"/>
              </a:solidFill>
            </a:endParaRPr>
          </a:p>
          <a:p>
            <a:pPr marL="0" indent="0" algn="just">
              <a:buNone/>
            </a:pPr>
            <a:endParaRPr lang="cs-CZ" sz="2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5234458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432047"/>
          </a:xfrm>
        </p:spPr>
        <p:txBody>
          <a:bodyPr/>
          <a:lstStyle/>
          <a:p>
            <a:pPr eaLnBrk="1" hangingPunct="1">
              <a:defRPr/>
            </a:pPr>
            <a:r>
              <a:rPr lang="cs-CZ" sz="3300" b="1" dirty="0" err="1">
                <a:solidFill>
                  <a:schemeClr val="bg2"/>
                </a:solidFill>
                <a:effectLst/>
                <a:latin typeface="+mn-lt"/>
              </a:rPr>
              <a:t>Fairness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68166"/>
            <a:ext cx="8640960" cy="5545211"/>
          </a:xfrm>
        </p:spPr>
        <p:txBody>
          <a:bodyPr>
            <a:noAutofit/>
          </a:bodyPr>
          <a:lstStyle/>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pic>
        <p:nvPicPr>
          <p:cNvPr id="3" name="Obrázek 2">
            <a:extLst>
              <a:ext uri="{FF2B5EF4-FFF2-40B4-BE49-F238E27FC236}">
                <a16:creationId xmlns:a16="http://schemas.microsoft.com/office/drawing/2014/main" id="{2703D9C8-0059-4A71-815F-B9758AFDFC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92696"/>
            <a:ext cx="7272808" cy="6051003"/>
          </a:xfrm>
          <a:prstGeom prst="rect">
            <a:avLst/>
          </a:prstGeom>
        </p:spPr>
      </p:pic>
    </p:spTree>
    <p:extLst>
      <p:ext uri="{BB962C8B-B14F-4D97-AF65-F5344CB8AC3E}">
        <p14:creationId xmlns:p14="http://schemas.microsoft.com/office/powerpoint/2010/main" val="36883409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5"/>
          </a:xfrm>
        </p:spPr>
        <p:txBody>
          <a:bodyPr/>
          <a:lstStyle/>
          <a:p>
            <a:pPr eaLnBrk="1" hangingPunct="1">
              <a:defRPr/>
            </a:pPr>
            <a:r>
              <a:rPr lang="cs-CZ" sz="3300" b="1" dirty="0" err="1">
                <a:solidFill>
                  <a:schemeClr val="bg2"/>
                </a:solidFill>
                <a:effectLst/>
                <a:latin typeface="+mn-lt"/>
              </a:rPr>
              <a:t>Fairness</a:t>
            </a:r>
            <a:r>
              <a:rPr lang="cs-CZ" sz="3300" b="1" dirty="0">
                <a:solidFill>
                  <a:schemeClr val="bg2"/>
                </a:solidFill>
                <a:effectLst/>
                <a:latin typeface="+mn-lt"/>
              </a:rPr>
              <a:t> in </a:t>
            </a:r>
            <a:r>
              <a:rPr lang="cs-CZ" sz="3300" b="1" dirty="0" err="1">
                <a:solidFill>
                  <a:schemeClr val="bg2"/>
                </a:solidFill>
                <a:effectLst/>
                <a:latin typeface="+mn-lt"/>
              </a:rPr>
              <a:t>rewarding</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2"/>
            <a:ext cx="8640960" cy="5571405"/>
          </a:xfrm>
        </p:spPr>
        <p:txBody>
          <a:bodyPr>
            <a:noAutofit/>
          </a:bodyPr>
          <a:lstStyle/>
          <a:p>
            <a:pPr marL="0" indent="0" algn="just">
              <a:buNone/>
            </a:pPr>
            <a:r>
              <a:rPr lang="cs-CZ" sz="2800" dirty="0" err="1">
                <a:solidFill>
                  <a:schemeClr val="bg2"/>
                </a:solidFill>
              </a:rPr>
              <a:t>Define</a:t>
            </a:r>
            <a:r>
              <a:rPr lang="cs-CZ" sz="2800" dirty="0">
                <a:solidFill>
                  <a:schemeClr val="bg2"/>
                </a:solidFill>
              </a:rPr>
              <a:t> </a:t>
            </a:r>
            <a:r>
              <a:rPr lang="cs-CZ" sz="2800" dirty="0" err="1">
                <a:solidFill>
                  <a:schemeClr val="bg2"/>
                </a:solidFill>
              </a:rPr>
              <a:t>fairness</a:t>
            </a:r>
            <a:endParaRPr lang="cs-CZ" sz="2800" dirty="0">
              <a:solidFill>
                <a:schemeClr val="bg2"/>
              </a:solidFill>
            </a:endParaRPr>
          </a:p>
          <a:p>
            <a:pPr marL="0" indent="0" algn="just">
              <a:buNone/>
            </a:pPr>
            <a:r>
              <a:rPr lang="cs-CZ" sz="2800" dirty="0">
                <a:solidFill>
                  <a:schemeClr val="bg2"/>
                </a:solidFill>
              </a:rPr>
              <a:t>Diversity x </a:t>
            </a:r>
            <a:r>
              <a:rPr lang="cs-CZ" sz="2800" dirty="0" err="1">
                <a:solidFill>
                  <a:schemeClr val="bg2"/>
                </a:solidFill>
              </a:rPr>
              <a:t>Fairness</a:t>
            </a:r>
            <a:endParaRPr lang="cs-CZ" sz="2800" dirty="0">
              <a:solidFill>
                <a:schemeClr val="bg2"/>
              </a:solidFill>
            </a:endParaRPr>
          </a:p>
          <a:p>
            <a:pPr marL="0" indent="0" algn="just">
              <a:buNone/>
            </a:pPr>
            <a:r>
              <a:rPr lang="cs-CZ" sz="2800" dirty="0" err="1">
                <a:solidFill>
                  <a:schemeClr val="bg2"/>
                </a:solidFill>
              </a:rPr>
              <a:t>Attitude</a:t>
            </a:r>
            <a:r>
              <a:rPr lang="cs-CZ" sz="2800" dirty="0">
                <a:solidFill>
                  <a:schemeClr val="bg2"/>
                </a:solidFill>
              </a:rPr>
              <a:t> to </a:t>
            </a:r>
            <a:r>
              <a:rPr lang="cs-CZ" sz="2800" dirty="0" err="1">
                <a:solidFill>
                  <a:schemeClr val="bg2"/>
                </a:solidFill>
              </a:rPr>
              <a:t>pay</a:t>
            </a:r>
            <a:r>
              <a:rPr lang="cs-CZ" sz="2800" dirty="0">
                <a:solidFill>
                  <a:schemeClr val="bg2"/>
                </a:solidFill>
              </a:rPr>
              <a:t> </a:t>
            </a:r>
            <a:r>
              <a:rPr lang="cs-CZ" sz="2800" dirty="0" err="1">
                <a:solidFill>
                  <a:schemeClr val="bg2"/>
                </a:solidFill>
              </a:rPr>
              <a:t>inequality</a:t>
            </a:r>
            <a:r>
              <a:rPr lang="cs-CZ" sz="2800" dirty="0">
                <a:solidFill>
                  <a:schemeClr val="bg2"/>
                </a:solidFill>
              </a:rPr>
              <a:t> </a:t>
            </a:r>
            <a:r>
              <a:rPr lang="cs-CZ" sz="2800" dirty="0" err="1">
                <a:solidFill>
                  <a:schemeClr val="bg2"/>
                </a:solidFill>
              </a:rPr>
              <a:t>through</a:t>
            </a:r>
            <a:r>
              <a:rPr lang="cs-CZ" sz="2800" dirty="0">
                <a:solidFill>
                  <a:schemeClr val="bg2"/>
                </a:solidFill>
              </a:rPr>
              <a:t> </a:t>
            </a:r>
            <a:r>
              <a:rPr lang="cs-CZ" sz="2800" dirty="0" err="1">
                <a:solidFill>
                  <a:schemeClr val="bg2"/>
                </a:solidFill>
              </a:rPr>
              <a:t>generations</a:t>
            </a:r>
            <a:endParaRPr lang="cs-CZ" sz="2800" dirty="0">
              <a:solidFill>
                <a:schemeClr val="bg2"/>
              </a:solidFill>
            </a:endParaRPr>
          </a:p>
          <a:p>
            <a:pPr marL="0" indent="0" algn="just">
              <a:buNone/>
            </a:pPr>
            <a:r>
              <a:rPr lang="cs-CZ" sz="2800" dirty="0" err="1">
                <a:solidFill>
                  <a:schemeClr val="bg2"/>
                </a:solidFill>
              </a:rPr>
              <a:t>Examples</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unequal</a:t>
            </a:r>
            <a:r>
              <a:rPr lang="cs-CZ" sz="2800" dirty="0">
                <a:solidFill>
                  <a:schemeClr val="bg2"/>
                </a:solidFill>
              </a:rPr>
              <a:t> </a:t>
            </a:r>
            <a:r>
              <a:rPr lang="cs-CZ" sz="2800" dirty="0" err="1">
                <a:solidFill>
                  <a:schemeClr val="bg2"/>
                </a:solidFill>
              </a:rPr>
              <a:t>pay</a:t>
            </a:r>
            <a:r>
              <a:rPr lang="cs-CZ" sz="2800" dirty="0">
                <a:solidFill>
                  <a:schemeClr val="bg2"/>
                </a:solidFill>
              </a:rPr>
              <a:t> (sport, art, </a:t>
            </a:r>
            <a:r>
              <a:rPr lang="cs-CZ" sz="2800" dirty="0" err="1">
                <a:solidFill>
                  <a:schemeClr val="bg2"/>
                </a:solidFill>
              </a:rPr>
              <a:t>between</a:t>
            </a:r>
            <a:r>
              <a:rPr lang="cs-CZ" sz="2800" dirty="0">
                <a:solidFill>
                  <a:schemeClr val="bg2"/>
                </a:solidFill>
              </a:rPr>
              <a:t> </a:t>
            </a:r>
            <a:r>
              <a:rPr lang="cs-CZ" sz="2800" dirty="0" err="1">
                <a:solidFill>
                  <a:schemeClr val="bg2"/>
                </a:solidFill>
              </a:rPr>
              <a:t>professions</a:t>
            </a:r>
            <a:r>
              <a:rPr lang="cs-CZ" sz="2800" dirty="0">
                <a:solidFill>
                  <a:schemeClr val="bg2"/>
                </a:solidFill>
              </a:rPr>
              <a:t>, </a:t>
            </a:r>
            <a:r>
              <a:rPr lang="cs-CZ" sz="2800" dirty="0" err="1">
                <a:solidFill>
                  <a:schemeClr val="bg2"/>
                </a:solidFill>
              </a:rPr>
              <a:t>countries</a:t>
            </a:r>
            <a:r>
              <a:rPr lang="cs-CZ" sz="2800" dirty="0">
                <a:solidFill>
                  <a:schemeClr val="bg2"/>
                </a:solidFill>
              </a:rPr>
              <a:t>…)</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48309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5"/>
          </a:xfrm>
        </p:spPr>
        <p:txBody>
          <a:bodyPr/>
          <a:lstStyle/>
          <a:p>
            <a:pPr eaLnBrk="1" hangingPunct="1">
              <a:defRPr/>
            </a:pPr>
            <a:r>
              <a:rPr lang="cs-CZ" sz="3300" b="1" dirty="0">
                <a:solidFill>
                  <a:schemeClr val="bg2"/>
                </a:solidFill>
                <a:effectLst/>
                <a:latin typeface="+mn-lt"/>
              </a:rPr>
              <a:t>TASK - </a:t>
            </a:r>
            <a:r>
              <a:rPr lang="cs-CZ" sz="3300" b="1" dirty="0" err="1">
                <a:solidFill>
                  <a:schemeClr val="bg2"/>
                </a:solidFill>
                <a:effectLst/>
                <a:latin typeface="+mn-lt"/>
              </a:rPr>
              <a:t>Fairness</a:t>
            </a:r>
            <a:r>
              <a:rPr lang="cs-CZ" sz="3300" b="1" dirty="0">
                <a:solidFill>
                  <a:schemeClr val="bg2"/>
                </a:solidFill>
                <a:effectLst/>
                <a:latin typeface="+mn-lt"/>
              </a:rPr>
              <a:t> in </a:t>
            </a:r>
            <a:r>
              <a:rPr lang="cs-CZ" sz="3300" b="1" dirty="0" err="1">
                <a:solidFill>
                  <a:schemeClr val="bg2"/>
                </a:solidFill>
                <a:effectLst/>
                <a:latin typeface="+mn-lt"/>
              </a:rPr>
              <a:t>rewarding</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2"/>
            <a:ext cx="8640960" cy="5571405"/>
          </a:xfrm>
        </p:spPr>
        <p:txBody>
          <a:bodyPr>
            <a:noAutofit/>
          </a:bodyPr>
          <a:lstStyle/>
          <a:p>
            <a:pPr marL="0" indent="0" algn="just">
              <a:buNone/>
            </a:pPr>
            <a:r>
              <a:rPr lang="cs-CZ" sz="2800" dirty="0" err="1">
                <a:solidFill>
                  <a:schemeClr val="bg2"/>
                </a:solidFill>
              </a:rPr>
              <a:t>How</a:t>
            </a:r>
            <a:r>
              <a:rPr lang="cs-CZ" sz="2800" dirty="0">
                <a:solidFill>
                  <a:schemeClr val="bg2"/>
                </a:solidFill>
              </a:rPr>
              <a:t> much are </a:t>
            </a:r>
            <a:r>
              <a:rPr lang="cs-CZ" sz="2800" dirty="0" err="1">
                <a:solidFill>
                  <a:schemeClr val="bg2"/>
                </a:solidFill>
              </a:rPr>
              <a:t>they</a:t>
            </a:r>
            <a:r>
              <a:rPr lang="cs-CZ" sz="2800" dirty="0">
                <a:solidFill>
                  <a:schemeClr val="bg2"/>
                </a:solidFill>
              </a:rPr>
              <a:t> </a:t>
            </a:r>
            <a:r>
              <a:rPr lang="cs-CZ" sz="2800" dirty="0" err="1">
                <a:solidFill>
                  <a:schemeClr val="bg2"/>
                </a:solidFill>
              </a:rPr>
              <a:t>worth</a:t>
            </a:r>
            <a:r>
              <a:rPr lang="cs-CZ" sz="2800" dirty="0">
                <a:solidFill>
                  <a:schemeClr val="bg2"/>
                </a:solidFill>
              </a:rPr>
              <a:t>? </a:t>
            </a:r>
          </a:p>
          <a:p>
            <a:pPr marL="0" indent="0" algn="just">
              <a:buNone/>
            </a:pPr>
            <a:r>
              <a:rPr lang="cs-CZ" sz="2800" dirty="0" err="1">
                <a:solidFill>
                  <a:schemeClr val="bg2"/>
                </a:solidFill>
              </a:rPr>
              <a:t>Find</a:t>
            </a:r>
            <a:r>
              <a:rPr lang="cs-CZ" sz="2800" dirty="0">
                <a:solidFill>
                  <a:schemeClr val="bg2"/>
                </a:solidFill>
              </a:rPr>
              <a:t> </a:t>
            </a:r>
            <a:r>
              <a:rPr lang="cs-CZ" sz="2800" dirty="0" err="1">
                <a:solidFill>
                  <a:schemeClr val="bg2"/>
                </a:solidFill>
              </a:rPr>
              <a:t>examples</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pay</a:t>
            </a:r>
            <a:r>
              <a:rPr lang="cs-CZ" sz="2800" dirty="0">
                <a:solidFill>
                  <a:schemeClr val="bg2"/>
                </a:solidFill>
              </a:rPr>
              <a:t> </a:t>
            </a:r>
            <a:r>
              <a:rPr lang="cs-CZ" sz="2800" dirty="0" err="1">
                <a:solidFill>
                  <a:schemeClr val="bg2"/>
                </a:solidFill>
              </a:rPr>
              <a:t>inequality</a:t>
            </a:r>
            <a:r>
              <a:rPr lang="cs-CZ" sz="2800" dirty="0">
                <a:solidFill>
                  <a:schemeClr val="bg2"/>
                </a:solidFill>
              </a:rPr>
              <a:t> in </a:t>
            </a:r>
            <a:r>
              <a:rPr lang="cs-CZ" sz="2800" dirty="0" err="1">
                <a:solidFill>
                  <a:schemeClr val="bg2"/>
                </a:solidFill>
              </a:rPr>
              <a:t>different</a:t>
            </a:r>
            <a:r>
              <a:rPr lang="cs-CZ" sz="2800" dirty="0">
                <a:solidFill>
                  <a:schemeClr val="bg2"/>
                </a:solidFill>
              </a:rPr>
              <a:t> </a:t>
            </a:r>
            <a:r>
              <a:rPr lang="cs-CZ" sz="2800" dirty="0" err="1">
                <a:solidFill>
                  <a:schemeClr val="bg2"/>
                </a:solidFill>
              </a:rPr>
              <a:t>fields</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human</a:t>
            </a:r>
            <a:r>
              <a:rPr lang="cs-CZ" sz="2800" dirty="0">
                <a:solidFill>
                  <a:schemeClr val="bg2"/>
                </a:solidFill>
              </a:rPr>
              <a:t> </a:t>
            </a:r>
            <a:r>
              <a:rPr lang="cs-CZ" sz="2800" dirty="0" err="1">
                <a:solidFill>
                  <a:schemeClr val="bg2"/>
                </a:solidFill>
              </a:rPr>
              <a:t>activity</a:t>
            </a:r>
            <a:r>
              <a:rPr lang="cs-CZ" sz="2800" dirty="0">
                <a:solidFill>
                  <a:schemeClr val="bg2"/>
                </a:solidFill>
              </a:rPr>
              <a:t>.</a:t>
            </a:r>
          </a:p>
          <a:p>
            <a:pPr marL="0" indent="0" algn="just">
              <a:buNone/>
            </a:pPr>
            <a:r>
              <a:rPr lang="cs-CZ" sz="2800" dirty="0" err="1">
                <a:solidFill>
                  <a:schemeClr val="bg2"/>
                </a:solidFill>
              </a:rPr>
              <a:t>Discuss</a:t>
            </a:r>
            <a:r>
              <a:rPr lang="cs-CZ" sz="2800" dirty="0">
                <a:solidFill>
                  <a:schemeClr val="bg2"/>
                </a:solidFill>
              </a:rPr>
              <a:t> </a:t>
            </a:r>
            <a:r>
              <a:rPr lang="cs-CZ" sz="2800" dirty="0" err="1">
                <a:solidFill>
                  <a:schemeClr val="bg2"/>
                </a:solidFill>
              </a:rPr>
              <a:t>the</a:t>
            </a:r>
            <a:r>
              <a:rPr lang="cs-CZ" sz="2800" dirty="0">
                <a:solidFill>
                  <a:schemeClr val="bg2"/>
                </a:solidFill>
              </a:rPr>
              <a:t> </a:t>
            </a:r>
            <a:r>
              <a:rPr lang="cs-CZ" sz="2800" dirty="0" err="1">
                <a:solidFill>
                  <a:schemeClr val="bg2"/>
                </a:solidFill>
              </a:rPr>
              <a:t>causes</a:t>
            </a:r>
            <a:r>
              <a:rPr lang="cs-CZ" sz="2800" dirty="0">
                <a:solidFill>
                  <a:schemeClr val="bg2"/>
                </a:solidFill>
              </a:rPr>
              <a:t>, </a:t>
            </a:r>
            <a:r>
              <a:rPr lang="cs-CZ" sz="2800" dirty="0" err="1">
                <a:solidFill>
                  <a:schemeClr val="bg2"/>
                </a:solidFill>
              </a:rPr>
              <a:t>give</a:t>
            </a:r>
            <a:r>
              <a:rPr lang="cs-CZ" sz="2800" dirty="0">
                <a:solidFill>
                  <a:schemeClr val="bg2"/>
                </a:solidFill>
              </a:rPr>
              <a:t> </a:t>
            </a:r>
            <a:r>
              <a:rPr lang="cs-CZ" sz="2800" dirty="0" err="1">
                <a:solidFill>
                  <a:schemeClr val="bg2"/>
                </a:solidFill>
              </a:rPr>
              <a:t>arguments</a:t>
            </a:r>
            <a:r>
              <a:rPr lang="cs-CZ" sz="2800" dirty="0">
                <a:solidFill>
                  <a:schemeClr val="bg2"/>
                </a:solidFill>
              </a:rPr>
              <a:t> pros and </a:t>
            </a:r>
            <a:r>
              <a:rPr lang="cs-CZ" sz="2800" dirty="0" err="1">
                <a:solidFill>
                  <a:schemeClr val="bg2"/>
                </a:solidFill>
              </a:rPr>
              <a:t>cons</a:t>
            </a:r>
            <a:r>
              <a:rPr lang="cs-CZ" sz="2800" dirty="0">
                <a:solidFill>
                  <a:schemeClr val="bg2"/>
                </a:solidFill>
              </a:rPr>
              <a:t>.</a:t>
            </a:r>
          </a:p>
          <a:p>
            <a:pPr marL="0" indent="0" algn="just">
              <a:buNone/>
            </a:pPr>
            <a:r>
              <a:rPr lang="cs-CZ" sz="2800" dirty="0" err="1">
                <a:solidFill>
                  <a:schemeClr val="bg2"/>
                </a:solidFill>
              </a:rPr>
              <a:t>Examples</a:t>
            </a:r>
            <a:r>
              <a:rPr lang="cs-CZ" sz="2800" dirty="0">
                <a:solidFill>
                  <a:schemeClr val="bg2"/>
                </a:solidFill>
              </a:rPr>
              <a:t>:</a:t>
            </a:r>
          </a:p>
          <a:p>
            <a:pPr marL="0" indent="0" algn="just">
              <a:buNone/>
            </a:pPr>
            <a:r>
              <a:rPr lang="cs-CZ" sz="2800" dirty="0" err="1">
                <a:solidFill>
                  <a:schemeClr val="bg2"/>
                </a:solidFill>
              </a:rPr>
              <a:t>sports</a:t>
            </a:r>
            <a:r>
              <a:rPr lang="cs-CZ" sz="2800" dirty="0">
                <a:solidFill>
                  <a:schemeClr val="bg2"/>
                </a:solidFill>
              </a:rPr>
              <a:t> (</a:t>
            </a:r>
            <a:r>
              <a:rPr lang="cs-CZ" sz="2800" dirty="0" err="1">
                <a:solidFill>
                  <a:schemeClr val="bg2"/>
                </a:solidFill>
              </a:rPr>
              <a:t>football</a:t>
            </a:r>
            <a:r>
              <a:rPr lang="cs-CZ" sz="2800" dirty="0">
                <a:solidFill>
                  <a:schemeClr val="bg2"/>
                </a:solidFill>
              </a:rPr>
              <a:t>, </a:t>
            </a:r>
            <a:r>
              <a:rPr lang="cs-CZ" sz="2800" dirty="0" err="1">
                <a:solidFill>
                  <a:schemeClr val="bg2"/>
                </a:solidFill>
              </a:rPr>
              <a:t>tennis</a:t>
            </a:r>
            <a:r>
              <a:rPr lang="cs-CZ" sz="2800" dirty="0">
                <a:solidFill>
                  <a:schemeClr val="bg2"/>
                </a:solidFill>
              </a:rPr>
              <a:t>, </a:t>
            </a:r>
            <a:r>
              <a:rPr lang="cs-CZ" sz="2800" dirty="0" err="1">
                <a:solidFill>
                  <a:schemeClr val="bg2"/>
                </a:solidFill>
              </a:rPr>
              <a:t>athletics</a:t>
            </a:r>
            <a:r>
              <a:rPr lang="cs-CZ" sz="2800" dirty="0">
                <a:solidFill>
                  <a:schemeClr val="bg2"/>
                </a:solidFill>
              </a:rPr>
              <a:t>…)</a:t>
            </a:r>
          </a:p>
          <a:p>
            <a:pPr marL="0" indent="0" algn="just">
              <a:buNone/>
            </a:pPr>
            <a:r>
              <a:rPr lang="cs-CZ" sz="2800" dirty="0">
                <a:solidFill>
                  <a:schemeClr val="bg2"/>
                </a:solidFill>
              </a:rPr>
              <a:t>film </a:t>
            </a:r>
            <a:r>
              <a:rPr lang="cs-CZ" sz="2800" dirty="0" err="1">
                <a:solidFill>
                  <a:schemeClr val="bg2"/>
                </a:solidFill>
              </a:rPr>
              <a:t>industry</a:t>
            </a:r>
            <a:endParaRPr lang="cs-CZ" sz="2800" dirty="0">
              <a:solidFill>
                <a:schemeClr val="bg2"/>
              </a:solidFill>
            </a:endParaRPr>
          </a:p>
          <a:p>
            <a:pPr marL="0" indent="0" algn="just">
              <a:buNone/>
            </a:pPr>
            <a:r>
              <a:rPr lang="cs-CZ" sz="2800" dirty="0">
                <a:solidFill>
                  <a:schemeClr val="bg2"/>
                </a:solidFill>
              </a:rPr>
              <a:t>music (</a:t>
            </a:r>
            <a:r>
              <a:rPr lang="cs-CZ" sz="2800" dirty="0" err="1">
                <a:solidFill>
                  <a:schemeClr val="bg2"/>
                </a:solidFill>
              </a:rPr>
              <a:t>popstars</a:t>
            </a:r>
            <a:r>
              <a:rPr lang="cs-CZ" sz="2800" dirty="0">
                <a:solidFill>
                  <a:schemeClr val="bg2"/>
                </a:solidFill>
              </a:rPr>
              <a:t>)</a:t>
            </a:r>
          </a:p>
          <a:p>
            <a:pPr marL="0" indent="0" algn="just">
              <a:buNone/>
            </a:pPr>
            <a:r>
              <a:rPr lang="cs-CZ" sz="2800" dirty="0">
                <a:solidFill>
                  <a:schemeClr val="bg2"/>
                </a:solidFill>
              </a:rPr>
              <a:t>IT </a:t>
            </a:r>
            <a:r>
              <a:rPr lang="cs-CZ" sz="2800" dirty="0" err="1">
                <a:solidFill>
                  <a:schemeClr val="bg2"/>
                </a:solidFill>
              </a:rPr>
              <a:t>sector</a:t>
            </a:r>
            <a:endParaRPr lang="cs-CZ" sz="2800" dirty="0">
              <a:solidFill>
                <a:schemeClr val="bg2"/>
              </a:solidFill>
            </a:endParaRPr>
          </a:p>
          <a:p>
            <a:pPr marL="0" indent="0" algn="just">
              <a:buNone/>
            </a:pPr>
            <a:r>
              <a:rPr lang="cs-CZ" sz="2800" dirty="0" err="1">
                <a:solidFill>
                  <a:schemeClr val="bg2"/>
                </a:solidFill>
              </a:rPr>
              <a:t>medicine</a:t>
            </a:r>
            <a:endParaRPr lang="cs-CZ" sz="2800" dirty="0">
              <a:solidFill>
                <a:schemeClr val="bg2"/>
              </a:solidFill>
            </a:endParaRPr>
          </a:p>
          <a:p>
            <a:pPr marL="0" indent="0" algn="just">
              <a:buNone/>
            </a:pPr>
            <a:r>
              <a:rPr lang="cs-CZ" sz="2800" dirty="0" err="1">
                <a:solidFill>
                  <a:schemeClr val="bg2"/>
                </a:solidFill>
              </a:rPr>
              <a:t>universities</a:t>
            </a:r>
            <a:r>
              <a:rPr lang="cs-CZ" sz="2800" dirty="0">
                <a:solidFill>
                  <a:schemeClr val="bg2"/>
                </a:solidFill>
              </a:rPr>
              <a:t> and science  </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pic>
        <p:nvPicPr>
          <p:cNvPr id="3" name="Obrázek 2">
            <a:extLst>
              <a:ext uri="{FF2B5EF4-FFF2-40B4-BE49-F238E27FC236}">
                <a16:creationId xmlns:a16="http://schemas.microsoft.com/office/drawing/2014/main" id="{721448BE-0C14-49A5-8C82-F14E750C48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3395735"/>
            <a:ext cx="3140968" cy="3140968"/>
          </a:xfrm>
          <a:prstGeom prst="rect">
            <a:avLst/>
          </a:prstGeom>
        </p:spPr>
      </p:pic>
    </p:spTree>
    <p:extLst>
      <p:ext uri="{BB962C8B-B14F-4D97-AF65-F5344CB8AC3E}">
        <p14:creationId xmlns:p14="http://schemas.microsoft.com/office/powerpoint/2010/main" val="33900978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Vzletný">
  <a:themeElements>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Vzletný">
      <a:majorFont>
        <a:latin typeface="Arial"/>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Vzletný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Vzletný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Vzletný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Vzletný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C:\Templates\Presentation Designs\Vzletný.pot</Template>
  <TotalTime>13865</TotalTime>
  <Words>1386</Words>
  <Application>Microsoft Office PowerPoint</Application>
  <PresentationFormat>Předvádění na obrazovce (4:3)</PresentationFormat>
  <Paragraphs>142</Paragraphs>
  <Slides>22</Slides>
  <Notes>2</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22</vt:i4>
      </vt:variant>
    </vt:vector>
  </HeadingPairs>
  <TitlesOfParts>
    <vt:vector size="28" baseType="lpstr">
      <vt:lpstr>Arial</vt:lpstr>
      <vt:lpstr>Calibri</vt:lpstr>
      <vt:lpstr>Times New Roman</vt:lpstr>
      <vt:lpstr>Wingdings</vt:lpstr>
      <vt:lpstr>Vzletný</vt:lpstr>
      <vt:lpstr>think-cell Slide</vt:lpstr>
      <vt:lpstr>Prezentace aplikace PowerPoint</vt:lpstr>
      <vt:lpstr>Next lessons</vt:lpstr>
      <vt:lpstr>Content</vt:lpstr>
      <vt:lpstr>Firemní kultura</vt:lpstr>
      <vt:lpstr>KION example</vt:lpstr>
      <vt:lpstr>Process of implementation of new rewarding system</vt:lpstr>
      <vt:lpstr>Fairness</vt:lpstr>
      <vt:lpstr>Fairness in rewarding</vt:lpstr>
      <vt:lpstr>TASK - Fairness in rewarding</vt:lpstr>
      <vt:lpstr>Performance management</vt:lpstr>
      <vt:lpstr>Job assignment</vt:lpstr>
      <vt:lpstr>Goal setting</vt:lpstr>
      <vt:lpstr>Performance standards</vt:lpstr>
      <vt:lpstr>Feedback</vt:lpstr>
      <vt:lpstr>Performance appraisal</vt:lpstr>
      <vt:lpstr>Performance management  and employee motivation</vt:lpstr>
      <vt:lpstr>TASK - Performance-related reward</vt:lpstr>
      <vt:lpstr>Performance evaluating methods</vt:lpstr>
      <vt:lpstr>Performance evaluating methods</vt:lpstr>
      <vt:lpstr>Performance evaluating methods</vt:lpstr>
      <vt:lpstr>TASK – positives and negatives</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lidských zdrojů   Přednáška č. 2</dc:title>
  <dc:creator>patrik</dc:creator>
  <cp:lastModifiedBy>Helena Marková</cp:lastModifiedBy>
  <cp:revision>386</cp:revision>
  <cp:lastPrinted>1601-01-01T00:00:00Z</cp:lastPrinted>
  <dcterms:created xsi:type="dcterms:W3CDTF">2005-09-23T13:42:26Z</dcterms:created>
  <dcterms:modified xsi:type="dcterms:W3CDTF">2024-04-29T12:51:46Z</dcterms:modified>
</cp:coreProperties>
</file>