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341" r:id="rId3"/>
    <p:sldId id="269" r:id="rId4"/>
    <p:sldId id="338" r:id="rId5"/>
    <p:sldId id="340" r:id="rId6"/>
    <p:sldId id="346" r:id="rId7"/>
    <p:sldId id="349" r:id="rId8"/>
    <p:sldId id="348" r:id="rId9"/>
    <p:sldId id="347" r:id="rId10"/>
    <p:sldId id="344" r:id="rId11"/>
    <p:sldId id="342" r:id="rId12"/>
    <p:sldId id="273" r:id="rId1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9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" userId="8ac8855c-4e0e-44ec-b242-4f56ba3c791e" providerId="ADAL" clId="{E7B71257-44BE-439D-88F9-50215228D53D}"/>
    <pc:docChg chg="modSld">
      <pc:chgData name="Helena" userId="8ac8855c-4e0e-44ec-b242-4f56ba3c791e" providerId="ADAL" clId="{E7B71257-44BE-439D-88F9-50215228D53D}" dt="2024-02-19T12:32:08.082" v="29" actId="20577"/>
      <pc:docMkLst>
        <pc:docMk/>
      </pc:docMkLst>
      <pc:sldChg chg="modSp mod">
        <pc:chgData name="Helena" userId="8ac8855c-4e0e-44ec-b242-4f56ba3c791e" providerId="ADAL" clId="{E7B71257-44BE-439D-88F9-50215228D53D}" dt="2024-02-19T12:32:08.082" v="29" actId="20577"/>
        <pc:sldMkLst>
          <pc:docMk/>
          <pc:sldMk cId="2412371495" sldId="338"/>
        </pc:sldMkLst>
        <pc:spChg chg="mod">
          <ac:chgData name="Helena" userId="8ac8855c-4e0e-44ec-b242-4f56ba3c791e" providerId="ADAL" clId="{E7B71257-44BE-439D-88F9-50215228D53D}" dt="2024-02-19T12:32:08.082" v="29" actId="20577"/>
          <ac:spMkLst>
            <pc:docMk/>
            <pc:sldMk cId="2412371495" sldId="338"/>
            <ac:spMk id="44035" creationId="{00000000-0000-0000-0000-000000000000}"/>
          </ac:spMkLst>
        </pc:spChg>
      </pc:sldChg>
    </pc:docChg>
  </pc:docChgLst>
  <pc:docChgLst>
    <pc:chgData name="Helena Marková" userId="8ac8855c-4e0e-44ec-b242-4f56ba3c791e" providerId="ADAL" clId="{111EF475-DBD5-4E4E-AC9C-83507910B7DA}"/>
    <pc:docChg chg="undo custSel addSld modSld">
      <pc:chgData name="Helena Marková" userId="8ac8855c-4e0e-44ec-b242-4f56ba3c791e" providerId="ADAL" clId="{111EF475-DBD5-4E4E-AC9C-83507910B7DA}" dt="2024-02-18T17:48:28.661" v="1093" actId="20577"/>
      <pc:docMkLst>
        <pc:docMk/>
      </pc:docMkLst>
      <pc:sldChg chg="modSp modAnim">
        <pc:chgData name="Helena Marková" userId="8ac8855c-4e0e-44ec-b242-4f56ba3c791e" providerId="ADAL" clId="{111EF475-DBD5-4E4E-AC9C-83507910B7DA}" dt="2024-02-17T21:04:29.157" v="10" actId="5793"/>
        <pc:sldMkLst>
          <pc:docMk/>
          <pc:sldMk cId="0" sldId="269"/>
        </pc:sldMkLst>
        <pc:spChg chg="mod">
          <ac:chgData name="Helena Marková" userId="8ac8855c-4e0e-44ec-b242-4f56ba3c791e" providerId="ADAL" clId="{111EF475-DBD5-4E4E-AC9C-83507910B7DA}" dt="2024-02-17T21:04:29.157" v="10" actId="5793"/>
          <ac:spMkLst>
            <pc:docMk/>
            <pc:sldMk cId="0" sldId="269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111EF475-DBD5-4E4E-AC9C-83507910B7DA}" dt="2024-02-18T06:24:08.747" v="115" actId="20577"/>
        <pc:sldMkLst>
          <pc:docMk/>
          <pc:sldMk cId="1447730696" sldId="340"/>
        </pc:sldMkLst>
        <pc:spChg chg="mod">
          <ac:chgData name="Helena Marková" userId="8ac8855c-4e0e-44ec-b242-4f56ba3c791e" providerId="ADAL" clId="{111EF475-DBD5-4E4E-AC9C-83507910B7DA}" dt="2024-02-18T06:24:08.747" v="115" actId="20577"/>
          <ac:spMkLst>
            <pc:docMk/>
            <pc:sldMk cId="1447730696" sldId="340"/>
            <ac:spMk id="44035" creationId="{00000000-0000-0000-0000-000000000000}"/>
          </ac:spMkLst>
        </pc:spChg>
      </pc:sldChg>
      <pc:sldChg chg="addSp delSp modSp mod">
        <pc:chgData name="Helena Marková" userId="8ac8855c-4e0e-44ec-b242-4f56ba3c791e" providerId="ADAL" clId="{111EF475-DBD5-4E4E-AC9C-83507910B7DA}" dt="2024-02-18T17:48:28.661" v="1093" actId="20577"/>
        <pc:sldMkLst>
          <pc:docMk/>
          <pc:sldMk cId="3411491028" sldId="342"/>
        </pc:sldMkLst>
        <pc:spChg chg="mod">
          <ac:chgData name="Helena Marková" userId="8ac8855c-4e0e-44ec-b242-4f56ba3c791e" providerId="ADAL" clId="{111EF475-DBD5-4E4E-AC9C-83507910B7DA}" dt="2024-02-18T17:48:28.661" v="1093" actId="20577"/>
          <ac:spMkLst>
            <pc:docMk/>
            <pc:sldMk cId="3411491028" sldId="342"/>
            <ac:spMk id="44034" creationId="{00000000-0000-0000-0000-000000000000}"/>
          </ac:spMkLst>
        </pc:spChg>
        <pc:spChg chg="mod">
          <ac:chgData name="Helena Marková" userId="8ac8855c-4e0e-44ec-b242-4f56ba3c791e" providerId="ADAL" clId="{111EF475-DBD5-4E4E-AC9C-83507910B7DA}" dt="2024-02-18T17:47:53.479" v="1083" actId="20577"/>
          <ac:spMkLst>
            <pc:docMk/>
            <pc:sldMk cId="3411491028" sldId="342"/>
            <ac:spMk id="44035" creationId="{00000000-0000-0000-0000-000000000000}"/>
          </ac:spMkLst>
        </pc:spChg>
        <pc:picChg chg="add del mod">
          <ac:chgData name="Helena Marková" userId="8ac8855c-4e0e-44ec-b242-4f56ba3c791e" providerId="ADAL" clId="{111EF475-DBD5-4E4E-AC9C-83507910B7DA}" dt="2024-02-18T14:32:15.186" v="835"/>
          <ac:picMkLst>
            <pc:docMk/>
            <pc:sldMk cId="3411491028" sldId="342"/>
            <ac:picMk id="3" creationId="{322A41B0-4BD2-4637-8C17-3F44930EF6EE}"/>
          </ac:picMkLst>
        </pc:picChg>
      </pc:sldChg>
      <pc:sldChg chg="modSp mod">
        <pc:chgData name="Helena Marková" userId="8ac8855c-4e0e-44ec-b242-4f56ba3c791e" providerId="ADAL" clId="{111EF475-DBD5-4E4E-AC9C-83507910B7DA}" dt="2024-02-18T17:15:53.686" v="937" actId="20577"/>
        <pc:sldMkLst>
          <pc:docMk/>
          <pc:sldMk cId="899020407" sldId="344"/>
        </pc:sldMkLst>
        <pc:spChg chg="mod">
          <ac:chgData name="Helena Marková" userId="8ac8855c-4e0e-44ec-b242-4f56ba3c791e" providerId="ADAL" clId="{111EF475-DBD5-4E4E-AC9C-83507910B7DA}" dt="2024-02-18T17:15:53.686" v="937" actId="20577"/>
          <ac:spMkLst>
            <pc:docMk/>
            <pc:sldMk cId="899020407" sldId="344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111EF475-DBD5-4E4E-AC9C-83507910B7DA}" dt="2024-02-18T08:22:55.994" v="777" actId="255"/>
        <pc:sldMkLst>
          <pc:docMk/>
          <pc:sldMk cId="2643216243" sldId="346"/>
        </pc:sldMkLst>
        <pc:spChg chg="mod">
          <ac:chgData name="Helena Marková" userId="8ac8855c-4e0e-44ec-b242-4f56ba3c791e" providerId="ADAL" clId="{111EF475-DBD5-4E4E-AC9C-83507910B7DA}" dt="2024-02-18T08:19:43.614" v="553" actId="20577"/>
          <ac:spMkLst>
            <pc:docMk/>
            <pc:sldMk cId="2643216243" sldId="346"/>
            <ac:spMk id="44034" creationId="{00000000-0000-0000-0000-000000000000}"/>
          </ac:spMkLst>
        </pc:spChg>
        <pc:spChg chg="mod">
          <ac:chgData name="Helena Marková" userId="8ac8855c-4e0e-44ec-b242-4f56ba3c791e" providerId="ADAL" clId="{111EF475-DBD5-4E4E-AC9C-83507910B7DA}" dt="2024-02-18T08:22:55.994" v="777" actId="255"/>
          <ac:spMkLst>
            <pc:docMk/>
            <pc:sldMk cId="2643216243" sldId="346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111EF475-DBD5-4E4E-AC9C-83507910B7DA}" dt="2024-02-18T08:23:29.335" v="795" actId="20577"/>
        <pc:sldMkLst>
          <pc:docMk/>
          <pc:sldMk cId="2014350463" sldId="348"/>
        </pc:sldMkLst>
        <pc:spChg chg="mod">
          <ac:chgData name="Helena Marková" userId="8ac8855c-4e0e-44ec-b242-4f56ba3c791e" providerId="ADAL" clId="{111EF475-DBD5-4E4E-AC9C-83507910B7DA}" dt="2024-02-18T08:23:29.335" v="795" actId="20577"/>
          <ac:spMkLst>
            <pc:docMk/>
            <pc:sldMk cId="2014350463" sldId="348"/>
            <ac:spMk id="44034" creationId="{00000000-0000-0000-0000-000000000000}"/>
          </ac:spMkLst>
        </pc:spChg>
        <pc:spChg chg="mod">
          <ac:chgData name="Helena Marková" userId="8ac8855c-4e0e-44ec-b242-4f56ba3c791e" providerId="ADAL" clId="{111EF475-DBD5-4E4E-AC9C-83507910B7DA}" dt="2024-02-18T08:19:10.804" v="550" actId="20577"/>
          <ac:spMkLst>
            <pc:docMk/>
            <pc:sldMk cId="2014350463" sldId="348"/>
            <ac:spMk id="44035" creationId="{00000000-0000-0000-0000-000000000000}"/>
          </ac:spMkLst>
        </pc:spChg>
      </pc:sldChg>
      <pc:sldChg chg="modSp add mod">
        <pc:chgData name="Helena Marková" userId="8ac8855c-4e0e-44ec-b242-4f56ba3c791e" providerId="ADAL" clId="{111EF475-DBD5-4E4E-AC9C-83507910B7DA}" dt="2024-02-18T08:23:07.474" v="778" actId="255"/>
        <pc:sldMkLst>
          <pc:docMk/>
          <pc:sldMk cId="787061177" sldId="349"/>
        </pc:sldMkLst>
        <pc:spChg chg="mod">
          <ac:chgData name="Helena Marková" userId="8ac8855c-4e0e-44ec-b242-4f56ba3c791e" providerId="ADAL" clId="{111EF475-DBD5-4E4E-AC9C-83507910B7DA}" dt="2024-02-18T08:19:49.274" v="555" actId="20577"/>
          <ac:spMkLst>
            <pc:docMk/>
            <pc:sldMk cId="787061177" sldId="349"/>
            <ac:spMk id="44034" creationId="{00000000-0000-0000-0000-000000000000}"/>
          </ac:spMkLst>
        </pc:spChg>
        <pc:spChg chg="mod">
          <ac:chgData name="Helena Marková" userId="8ac8855c-4e0e-44ec-b242-4f56ba3c791e" providerId="ADAL" clId="{111EF475-DBD5-4E4E-AC9C-83507910B7DA}" dt="2024-02-18T08:23:07.474" v="778" actId="255"/>
          <ac:spMkLst>
            <pc:docMk/>
            <pc:sldMk cId="787061177" sldId="349"/>
            <ac:spMk id="4403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356" cy="49520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834" y="1"/>
            <a:ext cx="2919356" cy="49520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748637"/>
            <a:ext cx="5388610" cy="3884387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105"/>
            <a:ext cx="2919356" cy="49520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834" y="9371105"/>
            <a:ext cx="2919356" cy="49520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slu.cz/auth/el/opf/leto2024/PEMNARLZ/index.qwar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 err="1">
                <a:solidFill>
                  <a:schemeClr val="bg2"/>
                </a:solidFill>
              </a:rPr>
              <a:t>Introduction</a:t>
            </a:r>
            <a:r>
              <a:rPr lang="cs-CZ" sz="3500" b="1" dirty="0">
                <a:solidFill>
                  <a:schemeClr val="bg2"/>
                </a:solidFill>
              </a:rPr>
              <a:t> and </a:t>
            </a:r>
            <a:r>
              <a:rPr lang="cs-CZ" sz="3500" b="1" dirty="0" err="1">
                <a:solidFill>
                  <a:schemeClr val="bg2"/>
                </a:solidFill>
              </a:rPr>
              <a:t>conditions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HUMAN RESOURCE 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err="1">
                <a:latin typeface="Arial" pitchFamily="34" charset="0"/>
                <a:cs typeface="Arial" pitchFamily="34" charset="0"/>
              </a:rPr>
              <a:t>Seminar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1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What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can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you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use to study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0" err="1">
                <a:solidFill>
                  <a:schemeClr val="bg2"/>
                </a:solidFill>
              </a:rPr>
              <a:t>Books</a:t>
            </a:r>
            <a:r>
              <a:rPr lang="cs-CZ" sz="2000" dirty="0">
                <a:solidFill>
                  <a:schemeClr val="bg2"/>
                </a:solidFill>
              </a:rPr>
              <a:t> – </a:t>
            </a:r>
            <a:r>
              <a:rPr lang="cs-CZ" sz="2000" dirty="0" err="1">
                <a:solidFill>
                  <a:schemeClr val="bg2"/>
                </a:solidFill>
              </a:rPr>
              <a:t>references</a:t>
            </a:r>
            <a:endParaRPr lang="cs-CZ" sz="2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ARMSTRONG, M. </a:t>
            </a:r>
            <a:r>
              <a:rPr lang="cs-CZ" sz="2000" dirty="0" err="1">
                <a:solidFill>
                  <a:schemeClr val="bg2"/>
                </a:solidFill>
              </a:rPr>
              <a:t>How</a:t>
            </a:r>
            <a:r>
              <a:rPr lang="cs-CZ" sz="2000" dirty="0">
                <a:solidFill>
                  <a:schemeClr val="bg2"/>
                </a:solidFill>
              </a:rPr>
              <a:t> to </a:t>
            </a:r>
            <a:r>
              <a:rPr lang="cs-CZ" sz="2000" dirty="0" err="1">
                <a:solidFill>
                  <a:schemeClr val="bg2"/>
                </a:solidFill>
              </a:rPr>
              <a:t>Manage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People</a:t>
            </a:r>
            <a:r>
              <a:rPr lang="cs-CZ" sz="2000" dirty="0">
                <a:solidFill>
                  <a:schemeClr val="bg2"/>
                </a:solidFill>
              </a:rPr>
              <a:t> (</a:t>
            </a:r>
            <a:r>
              <a:rPr lang="cs-CZ" sz="2000" dirty="0" err="1">
                <a:solidFill>
                  <a:schemeClr val="bg2"/>
                </a:solidFill>
              </a:rPr>
              <a:t>Creating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Success</a:t>
            </a:r>
            <a:r>
              <a:rPr lang="cs-CZ" sz="2000" dirty="0">
                <a:solidFill>
                  <a:schemeClr val="bg2"/>
                </a:solidFill>
              </a:rPr>
              <a:t>). </a:t>
            </a:r>
            <a:r>
              <a:rPr lang="cs-CZ" sz="2000" dirty="0" err="1">
                <a:solidFill>
                  <a:schemeClr val="bg2"/>
                </a:solidFill>
              </a:rPr>
              <a:t>Philadephia</a:t>
            </a:r>
            <a:r>
              <a:rPr lang="cs-CZ" sz="2000" dirty="0">
                <a:solidFill>
                  <a:schemeClr val="bg2"/>
                </a:solidFill>
              </a:rPr>
              <a:t>: </a:t>
            </a:r>
            <a:r>
              <a:rPr lang="cs-CZ" sz="2000" dirty="0" err="1">
                <a:solidFill>
                  <a:schemeClr val="bg2"/>
                </a:solidFill>
              </a:rPr>
              <a:t>Kogan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Page</a:t>
            </a:r>
            <a:r>
              <a:rPr lang="cs-CZ" sz="2000" dirty="0">
                <a:solidFill>
                  <a:schemeClr val="bg2"/>
                </a:solidFill>
              </a:rPr>
              <a:t>, 2013. ISBN 978-0-7494-6708-1.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ARMSTRONG, M. </a:t>
            </a:r>
            <a:r>
              <a:rPr lang="cs-CZ" sz="2000" dirty="0" err="1">
                <a:solidFill>
                  <a:schemeClr val="bg2"/>
                </a:solidFill>
              </a:rPr>
              <a:t>Armstrong´s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essential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Human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Resource</a:t>
            </a:r>
            <a:r>
              <a:rPr lang="cs-CZ" sz="2000" dirty="0">
                <a:solidFill>
                  <a:schemeClr val="bg2"/>
                </a:solidFill>
              </a:rPr>
              <a:t> Management </a:t>
            </a:r>
            <a:r>
              <a:rPr lang="cs-CZ" sz="2000" dirty="0" err="1">
                <a:solidFill>
                  <a:schemeClr val="bg2"/>
                </a:solidFill>
              </a:rPr>
              <a:t>Practice</a:t>
            </a:r>
            <a:r>
              <a:rPr lang="cs-CZ" sz="2000" dirty="0">
                <a:solidFill>
                  <a:schemeClr val="bg2"/>
                </a:solidFill>
              </a:rPr>
              <a:t>. A </a:t>
            </a:r>
            <a:r>
              <a:rPr lang="cs-CZ" sz="2000" dirty="0" err="1">
                <a:solidFill>
                  <a:schemeClr val="bg2"/>
                </a:solidFill>
              </a:rPr>
              <a:t>guide</a:t>
            </a:r>
            <a:r>
              <a:rPr lang="cs-CZ" sz="2000" dirty="0">
                <a:solidFill>
                  <a:schemeClr val="bg2"/>
                </a:solidFill>
              </a:rPr>
              <a:t> to </a:t>
            </a:r>
            <a:r>
              <a:rPr lang="cs-CZ" sz="2000" dirty="0" err="1">
                <a:solidFill>
                  <a:schemeClr val="bg2"/>
                </a:solidFill>
              </a:rPr>
              <a:t>People</a:t>
            </a:r>
            <a:r>
              <a:rPr lang="cs-CZ" sz="2000" dirty="0">
                <a:solidFill>
                  <a:schemeClr val="bg2"/>
                </a:solidFill>
              </a:rPr>
              <a:t> Management. London: </a:t>
            </a:r>
            <a:r>
              <a:rPr lang="cs-CZ" sz="2000" dirty="0" err="1">
                <a:solidFill>
                  <a:schemeClr val="bg2"/>
                </a:solidFill>
              </a:rPr>
              <a:t>Kogan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Page</a:t>
            </a:r>
            <a:r>
              <a:rPr lang="cs-CZ" sz="2000" dirty="0">
                <a:solidFill>
                  <a:schemeClr val="bg2"/>
                </a:solidFill>
              </a:rPr>
              <a:t>, 2010. ISBN 978-0-7494-5989-5.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ARMSTRONG, M., TAYLOR, S. </a:t>
            </a:r>
            <a:r>
              <a:rPr lang="cs-CZ" sz="2000" dirty="0" err="1">
                <a:solidFill>
                  <a:schemeClr val="bg2"/>
                </a:solidFill>
              </a:rPr>
              <a:t>Armstrong's</a:t>
            </a:r>
            <a:r>
              <a:rPr lang="cs-CZ" sz="2000" dirty="0">
                <a:solidFill>
                  <a:schemeClr val="bg2"/>
                </a:solidFill>
              </a:rPr>
              <a:t> Handbook </a:t>
            </a:r>
            <a:r>
              <a:rPr lang="cs-CZ" sz="2000" dirty="0" err="1">
                <a:solidFill>
                  <a:schemeClr val="bg2"/>
                </a:solidFill>
              </a:rPr>
              <a:t>of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Human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Resource</a:t>
            </a:r>
            <a:r>
              <a:rPr lang="cs-CZ" sz="2000" dirty="0">
                <a:solidFill>
                  <a:schemeClr val="bg2"/>
                </a:solidFill>
              </a:rPr>
              <a:t> Management </a:t>
            </a:r>
            <a:r>
              <a:rPr lang="cs-CZ" sz="2000" dirty="0" err="1">
                <a:solidFill>
                  <a:schemeClr val="bg2"/>
                </a:solidFill>
              </a:rPr>
              <a:t>Practice</a:t>
            </a:r>
            <a:r>
              <a:rPr lang="cs-CZ" sz="2000" dirty="0">
                <a:solidFill>
                  <a:schemeClr val="bg2"/>
                </a:solidFill>
              </a:rPr>
              <a:t>. </a:t>
            </a:r>
            <a:r>
              <a:rPr lang="cs-CZ" sz="2000" dirty="0" err="1">
                <a:solidFill>
                  <a:schemeClr val="bg2"/>
                </a:solidFill>
              </a:rPr>
              <a:t>Philadephia</a:t>
            </a:r>
            <a:r>
              <a:rPr lang="cs-CZ" sz="2000" dirty="0">
                <a:solidFill>
                  <a:schemeClr val="bg2"/>
                </a:solidFill>
              </a:rPr>
              <a:t>: </a:t>
            </a:r>
            <a:r>
              <a:rPr lang="cs-CZ" sz="2000" dirty="0" err="1">
                <a:solidFill>
                  <a:schemeClr val="bg2"/>
                </a:solidFill>
              </a:rPr>
              <a:t>Kogan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err="1">
                <a:solidFill>
                  <a:schemeClr val="bg2"/>
                </a:solidFill>
              </a:rPr>
              <a:t>Page</a:t>
            </a:r>
            <a:r>
              <a:rPr lang="cs-CZ" sz="2000" dirty="0">
                <a:solidFill>
                  <a:schemeClr val="bg2"/>
                </a:solidFill>
              </a:rPr>
              <a:t>, 2020. ISBN 978-0-7494-9824-6.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bg2"/>
                </a:solidFill>
              </a:rPr>
              <a:t>CRAWSHAW, J., BUDHWAR, P. a DAVIS, A., 2020. Human Resource Management. 3rd edition. SAGE Publications Ltd., London. ISBN 978-1-5264 9900-4.</a:t>
            </a:r>
            <a:endParaRPr lang="cs-CZ" sz="2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2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Seminar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1 - TASK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b="1" dirty="0" err="1">
                <a:solidFill>
                  <a:schemeClr val="bg2"/>
                </a:solidFill>
              </a:rPr>
              <a:t>Importance</a:t>
            </a:r>
            <a:r>
              <a:rPr lang="cs-CZ" sz="3000" b="1" dirty="0">
                <a:solidFill>
                  <a:schemeClr val="bg2"/>
                </a:solidFill>
              </a:rPr>
              <a:t> </a:t>
            </a:r>
            <a:r>
              <a:rPr lang="cs-CZ" sz="3000" b="1" dirty="0" err="1">
                <a:solidFill>
                  <a:schemeClr val="bg2"/>
                </a:solidFill>
              </a:rPr>
              <a:t>of</a:t>
            </a:r>
            <a:r>
              <a:rPr lang="cs-CZ" sz="3000" b="1" dirty="0">
                <a:solidFill>
                  <a:schemeClr val="bg2"/>
                </a:solidFill>
              </a:rPr>
              <a:t> HRM</a:t>
            </a:r>
          </a:p>
          <a:p>
            <a:pPr marL="0" indent="0"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Read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the</a:t>
            </a:r>
            <a:r>
              <a:rPr lang="cs-CZ" sz="3000" dirty="0">
                <a:solidFill>
                  <a:schemeClr val="bg2"/>
                </a:solidFill>
              </a:rPr>
              <a:t> text.</a:t>
            </a:r>
          </a:p>
          <a:p>
            <a:pPr marL="0" indent="0"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Answer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the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questions</a:t>
            </a:r>
            <a:r>
              <a:rPr lang="cs-CZ" sz="3000" dirty="0">
                <a:solidFill>
                  <a:schemeClr val="bg2"/>
                </a:solidFill>
              </a:rPr>
              <a:t> and </a:t>
            </a:r>
            <a:r>
              <a:rPr lang="cs-CZ" sz="3000" dirty="0" err="1">
                <a:solidFill>
                  <a:schemeClr val="bg2"/>
                </a:solidFill>
              </a:rPr>
              <a:t>think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about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interesting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points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of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the</a:t>
            </a:r>
            <a:r>
              <a:rPr lang="cs-CZ" sz="3000" dirty="0">
                <a:solidFill>
                  <a:schemeClr val="bg2"/>
                </a:solidFill>
              </a:rPr>
              <a:t> HR. </a:t>
            </a:r>
          </a:p>
          <a:p>
            <a:pPr marL="0" indent="0"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What</a:t>
            </a:r>
            <a:r>
              <a:rPr lang="cs-CZ" sz="3000" dirty="0">
                <a:solidFill>
                  <a:schemeClr val="bg2"/>
                </a:solidFill>
              </a:rPr>
              <a:t> are </a:t>
            </a:r>
            <a:r>
              <a:rPr lang="cs-CZ" sz="3000" dirty="0" err="1">
                <a:solidFill>
                  <a:schemeClr val="bg2"/>
                </a:solidFill>
              </a:rPr>
              <a:t>the</a:t>
            </a:r>
            <a:r>
              <a:rPr lang="cs-CZ" sz="3000" dirty="0">
                <a:solidFill>
                  <a:schemeClr val="bg2"/>
                </a:solidFill>
              </a:rPr>
              <a:t> basic </a:t>
            </a:r>
            <a:r>
              <a:rPr lang="cs-CZ" sz="3000" dirty="0" err="1">
                <a:solidFill>
                  <a:schemeClr val="bg2"/>
                </a:solidFill>
              </a:rPr>
              <a:t>activities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of</a:t>
            </a:r>
            <a:r>
              <a:rPr lang="cs-CZ" sz="3000" dirty="0">
                <a:solidFill>
                  <a:schemeClr val="bg2"/>
                </a:solidFill>
              </a:rPr>
              <a:t> HRM? </a:t>
            </a:r>
            <a:r>
              <a:rPr lang="cs-CZ" sz="3000" dirty="0" err="1">
                <a:solidFill>
                  <a:schemeClr val="bg2"/>
                </a:solidFill>
              </a:rPr>
              <a:t>Which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of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them</a:t>
            </a:r>
            <a:r>
              <a:rPr lang="cs-CZ" sz="3000" dirty="0">
                <a:solidFill>
                  <a:schemeClr val="bg2"/>
                </a:solidFill>
              </a:rPr>
              <a:t> do </a:t>
            </a:r>
            <a:r>
              <a:rPr lang="cs-CZ" sz="3000" dirty="0" err="1">
                <a:solidFill>
                  <a:schemeClr val="bg2"/>
                </a:solidFill>
              </a:rPr>
              <a:t>you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have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experience</a:t>
            </a:r>
            <a:r>
              <a:rPr lang="cs-CZ" sz="3000" dirty="0">
                <a:solidFill>
                  <a:schemeClr val="bg2"/>
                </a:solidFill>
              </a:rPr>
              <a:t> (part-</a:t>
            </a:r>
            <a:r>
              <a:rPr lang="cs-CZ" sz="3000" dirty="0" err="1">
                <a:solidFill>
                  <a:schemeClr val="bg2"/>
                </a:solidFill>
              </a:rPr>
              <a:t>time</a:t>
            </a:r>
            <a:r>
              <a:rPr lang="cs-CZ" sz="3000" dirty="0">
                <a:solidFill>
                  <a:schemeClr val="bg2"/>
                </a:solidFill>
              </a:rPr>
              <a:t>, full-</a:t>
            </a:r>
            <a:r>
              <a:rPr lang="cs-CZ" sz="3000" dirty="0" err="1">
                <a:solidFill>
                  <a:schemeClr val="bg2"/>
                </a:solidFill>
              </a:rPr>
              <a:t>time</a:t>
            </a:r>
            <a:r>
              <a:rPr lang="cs-CZ" sz="3000" dirty="0">
                <a:solidFill>
                  <a:schemeClr val="bg2"/>
                </a:solidFill>
              </a:rPr>
              <a:t>…)?</a:t>
            </a:r>
          </a:p>
          <a:p>
            <a:pPr marL="0" indent="0"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What</a:t>
            </a:r>
            <a:r>
              <a:rPr lang="cs-CZ" sz="3000" dirty="0">
                <a:solidFill>
                  <a:schemeClr val="bg2"/>
                </a:solidFill>
              </a:rPr>
              <a:t> are </a:t>
            </a:r>
            <a:r>
              <a:rPr lang="cs-CZ" sz="3000" dirty="0" err="1">
                <a:solidFill>
                  <a:schemeClr val="bg2"/>
                </a:solidFill>
              </a:rPr>
              <a:t>the</a:t>
            </a:r>
            <a:r>
              <a:rPr lang="cs-CZ" sz="3000" dirty="0">
                <a:solidFill>
                  <a:schemeClr val="bg2"/>
                </a:solidFill>
              </a:rPr>
              <a:t> most </a:t>
            </a:r>
            <a:r>
              <a:rPr lang="cs-CZ" sz="3000" dirty="0" err="1">
                <a:solidFill>
                  <a:schemeClr val="bg2"/>
                </a:solidFill>
              </a:rPr>
              <a:t>important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roles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of</a:t>
            </a:r>
            <a:r>
              <a:rPr lang="cs-CZ" sz="3000" dirty="0">
                <a:solidFill>
                  <a:schemeClr val="bg2"/>
                </a:solidFill>
              </a:rPr>
              <a:t> HRM in </a:t>
            </a:r>
            <a:r>
              <a:rPr lang="cs-CZ" sz="3000" dirty="0" err="1">
                <a:solidFill>
                  <a:schemeClr val="bg2"/>
                </a:solidFill>
              </a:rPr>
              <a:t>your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opinion</a:t>
            </a:r>
            <a:r>
              <a:rPr lang="cs-CZ" sz="3000" dirty="0">
                <a:solidFill>
                  <a:schemeClr val="bg2"/>
                </a:solidFill>
              </a:rPr>
              <a:t>?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49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b="1" dirty="0" err="1">
                <a:solidFill>
                  <a:schemeClr val="bg2"/>
                </a:solidFill>
              </a:rPr>
              <a:t>Thank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  <a:r>
              <a:rPr lang="cs-CZ" sz="3500" b="1" dirty="0" err="1">
                <a:solidFill>
                  <a:schemeClr val="bg2"/>
                </a:solidFill>
              </a:rPr>
              <a:t>you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3500" b="1" dirty="0" err="1">
                <a:solidFill>
                  <a:schemeClr val="bg2"/>
                </a:solidFill>
              </a:rPr>
              <a:t>for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  <a:r>
              <a:rPr lang="cs-CZ" sz="3500" b="1" dirty="0" err="1">
                <a:solidFill>
                  <a:schemeClr val="bg2"/>
                </a:solidFill>
              </a:rPr>
              <a:t>your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  <a:r>
              <a:rPr lang="cs-CZ" sz="3500" b="1" dirty="0" err="1">
                <a:solidFill>
                  <a:schemeClr val="bg2"/>
                </a:solidFill>
              </a:rPr>
              <a:t>attention</a:t>
            </a:r>
            <a:r>
              <a:rPr lang="cs-CZ" sz="3500" b="1" dirty="0">
                <a:solidFill>
                  <a:schemeClr val="bg2"/>
                </a:solidFill>
              </a:rPr>
              <a:t>.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>
                <a:latin typeface="Arial" pitchFamily="34" charset="0"/>
                <a:cs typeface="Arial" pitchFamily="34" charset="0"/>
              </a:rPr>
              <a:t>HRM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44016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What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do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you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expect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136904" cy="4463776"/>
          </a:xfrm>
        </p:spPr>
        <p:txBody>
          <a:bodyPr/>
          <a:lstStyle/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EBC725-A03D-4A76-AD0E-ADCD87432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17426"/>
            <a:ext cx="6048672" cy="446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8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Introduction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VEVOX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…</a:t>
            </a:r>
          </a:p>
          <a:p>
            <a:pPr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What</a:t>
            </a:r>
            <a:r>
              <a:rPr lang="cs-CZ" sz="3000" dirty="0">
                <a:solidFill>
                  <a:schemeClr val="bg2"/>
                </a:solidFill>
              </a:rPr>
              <a:t> do </a:t>
            </a:r>
            <a:r>
              <a:rPr lang="cs-CZ" sz="3000" dirty="0" err="1">
                <a:solidFill>
                  <a:schemeClr val="bg2"/>
                </a:solidFill>
              </a:rPr>
              <a:t>you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expect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from</a:t>
            </a:r>
            <a:r>
              <a:rPr lang="cs-CZ" sz="3000" dirty="0">
                <a:solidFill>
                  <a:schemeClr val="bg2"/>
                </a:solidFill>
              </a:rPr>
              <a:t> HRM </a:t>
            </a:r>
            <a:r>
              <a:rPr lang="cs-CZ" sz="3000" dirty="0" err="1">
                <a:solidFill>
                  <a:schemeClr val="bg2"/>
                </a:solidFill>
              </a:rPr>
              <a:t>course</a:t>
            </a:r>
            <a:r>
              <a:rPr lang="cs-CZ" sz="3000" dirty="0">
                <a:solidFill>
                  <a:schemeClr val="bg2"/>
                </a:solidFill>
              </a:rPr>
              <a:t>?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What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experience</a:t>
            </a:r>
            <a:r>
              <a:rPr lang="cs-CZ" sz="3000" dirty="0">
                <a:solidFill>
                  <a:schemeClr val="bg2"/>
                </a:solidFill>
              </a:rPr>
              <a:t> do </a:t>
            </a:r>
            <a:r>
              <a:rPr lang="cs-CZ" sz="3000" dirty="0" err="1">
                <a:solidFill>
                  <a:schemeClr val="bg2"/>
                </a:solidFill>
              </a:rPr>
              <a:t>you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have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with</a:t>
            </a:r>
            <a:r>
              <a:rPr lang="cs-CZ" sz="3000" dirty="0">
                <a:solidFill>
                  <a:schemeClr val="bg2"/>
                </a:solidFill>
              </a:rPr>
              <a:t> HRM?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Syllabus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1.	Strategic human resource management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2.	Human resource management processes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3.	</a:t>
            </a:r>
            <a:r>
              <a:rPr lang="cs-CZ" sz="2800" dirty="0" err="1">
                <a:solidFill>
                  <a:schemeClr val="bg2"/>
                </a:solidFill>
              </a:rPr>
              <a:t>Sustainability</a:t>
            </a:r>
            <a:endParaRPr lang="en-US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4.	Performance management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5.	People resourcing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6.	Learning and development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7.	Motivation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8.	Reward management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9.	HRM policies and practices and employment law</a:t>
            </a:r>
          </a:p>
          <a:p>
            <a:pPr marL="0" indent="0" algn="just">
              <a:buNone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3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Conditions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  <a:hlinkClick r:id="rId2"/>
              </a:rPr>
              <a:t>https://is.slu.cz/auth/el/opf/leto2024/PEMNARLZ/index.qwarp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en-US" sz="2600" dirty="0">
                <a:solidFill>
                  <a:schemeClr val="bg2"/>
                </a:solidFill>
              </a:rPr>
              <a:t>60% attendance at seminars is required. </a:t>
            </a:r>
            <a:endParaRPr lang="cs-CZ" sz="26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en-US" sz="2600" dirty="0">
                <a:solidFill>
                  <a:schemeClr val="bg2"/>
                </a:solidFill>
              </a:rPr>
              <a:t>Course evaluation 100 points maximum </a:t>
            </a:r>
            <a:endParaRPr lang="cs-CZ" sz="26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r>
              <a:rPr lang="en-US" sz="2600" dirty="0">
                <a:solidFill>
                  <a:schemeClr val="bg2"/>
                </a:solidFill>
              </a:rPr>
              <a:t>60 pts – final test </a:t>
            </a:r>
            <a:endParaRPr lang="cs-CZ" sz="26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r>
              <a:rPr lang="cs-CZ" sz="2600" dirty="0">
                <a:solidFill>
                  <a:schemeClr val="bg2"/>
                </a:solidFill>
              </a:rPr>
              <a:t>3</a:t>
            </a:r>
            <a:r>
              <a:rPr lang="en-US" sz="2600" dirty="0">
                <a:solidFill>
                  <a:schemeClr val="bg2"/>
                </a:solidFill>
              </a:rPr>
              <a:t>0 pts – seminar </a:t>
            </a:r>
            <a:r>
              <a:rPr lang="cs-CZ" sz="2600" dirty="0" err="1">
                <a:solidFill>
                  <a:schemeClr val="bg2"/>
                </a:solidFill>
              </a:rPr>
              <a:t>paper</a:t>
            </a:r>
            <a:r>
              <a:rPr lang="en-US" sz="2600" dirty="0">
                <a:solidFill>
                  <a:schemeClr val="bg2"/>
                </a:solidFill>
              </a:rPr>
              <a:t> and presentation (</a:t>
            </a:r>
            <a:r>
              <a:rPr lang="cs-CZ" sz="2600" dirty="0">
                <a:solidFill>
                  <a:schemeClr val="bg2"/>
                </a:solidFill>
              </a:rPr>
              <a:t>2</a:t>
            </a:r>
            <a:r>
              <a:rPr lang="en-US" sz="2600" dirty="0">
                <a:solidFill>
                  <a:schemeClr val="bg2"/>
                </a:solidFill>
              </a:rPr>
              <a:t>0 pts thesis, </a:t>
            </a:r>
            <a:r>
              <a:rPr lang="cs-CZ" sz="2600" dirty="0">
                <a:solidFill>
                  <a:schemeClr val="bg2"/>
                </a:solidFill>
              </a:rPr>
              <a:t>1</a:t>
            </a:r>
            <a:r>
              <a:rPr lang="en-US" sz="2600" dirty="0">
                <a:solidFill>
                  <a:schemeClr val="bg2"/>
                </a:solidFill>
              </a:rPr>
              <a:t>0 pts its presentation)</a:t>
            </a:r>
            <a:r>
              <a:rPr lang="cs-CZ" sz="2600" dirty="0">
                <a:solidFill>
                  <a:schemeClr val="bg2"/>
                </a:solidFill>
              </a:rPr>
              <a:t>. Use </a:t>
            </a:r>
            <a:r>
              <a:rPr lang="cs-CZ" sz="2600" dirty="0" err="1">
                <a:solidFill>
                  <a:schemeClr val="bg2"/>
                </a:solidFill>
              </a:rPr>
              <a:t>the</a:t>
            </a:r>
            <a:r>
              <a:rPr lang="cs-CZ" sz="2600" dirty="0">
                <a:solidFill>
                  <a:schemeClr val="bg2"/>
                </a:solidFill>
              </a:rPr>
              <a:t> </a:t>
            </a:r>
            <a:r>
              <a:rPr lang="cs-CZ" sz="2600" dirty="0" err="1">
                <a:solidFill>
                  <a:schemeClr val="bg2"/>
                </a:solidFill>
              </a:rPr>
              <a:t>seminar</a:t>
            </a:r>
            <a:r>
              <a:rPr lang="cs-CZ" sz="2600" dirty="0">
                <a:solidFill>
                  <a:schemeClr val="bg2"/>
                </a:solidFill>
              </a:rPr>
              <a:t> </a:t>
            </a:r>
            <a:r>
              <a:rPr lang="cs-CZ" sz="2600" dirty="0" err="1">
                <a:solidFill>
                  <a:schemeClr val="bg2"/>
                </a:solidFill>
              </a:rPr>
              <a:t>template</a:t>
            </a:r>
            <a:r>
              <a:rPr lang="cs-CZ" sz="2600" dirty="0">
                <a:solidFill>
                  <a:schemeClr val="bg2"/>
                </a:solidFill>
              </a:rPr>
              <a:t>. </a:t>
            </a:r>
            <a:r>
              <a:rPr lang="cs-CZ" sz="2600" dirty="0" err="1">
                <a:solidFill>
                  <a:schemeClr val="bg2"/>
                </a:solidFill>
              </a:rPr>
              <a:t>Available</a:t>
            </a:r>
            <a:r>
              <a:rPr lang="cs-CZ" sz="2600" dirty="0">
                <a:solidFill>
                  <a:schemeClr val="bg2"/>
                </a:solidFill>
              </a:rPr>
              <a:t> in IS.</a:t>
            </a:r>
          </a:p>
          <a:p>
            <a:pPr algn="just">
              <a:buFontTx/>
              <a:buChar char="-"/>
            </a:pPr>
            <a:r>
              <a:rPr lang="cs-CZ" sz="2600" dirty="0">
                <a:solidFill>
                  <a:schemeClr val="bg2"/>
                </a:solidFill>
              </a:rPr>
              <a:t>10 </a:t>
            </a:r>
            <a:r>
              <a:rPr lang="cs-CZ" sz="2600" dirty="0" err="1">
                <a:solidFill>
                  <a:schemeClr val="bg2"/>
                </a:solidFill>
              </a:rPr>
              <a:t>pts</a:t>
            </a:r>
            <a:r>
              <a:rPr lang="cs-CZ" sz="2600" dirty="0">
                <a:solidFill>
                  <a:schemeClr val="bg2"/>
                </a:solidFill>
              </a:rPr>
              <a:t> – </a:t>
            </a:r>
            <a:r>
              <a:rPr lang="cs-CZ" sz="2600" dirty="0" err="1">
                <a:solidFill>
                  <a:schemeClr val="bg2"/>
                </a:solidFill>
              </a:rPr>
              <a:t>active</a:t>
            </a:r>
            <a:r>
              <a:rPr lang="cs-CZ" sz="2600" dirty="0">
                <a:solidFill>
                  <a:schemeClr val="bg2"/>
                </a:solidFill>
              </a:rPr>
              <a:t> </a:t>
            </a:r>
            <a:r>
              <a:rPr lang="cs-CZ" sz="2600" dirty="0" err="1">
                <a:solidFill>
                  <a:schemeClr val="bg2"/>
                </a:solidFill>
              </a:rPr>
              <a:t>participation</a:t>
            </a:r>
            <a:r>
              <a:rPr lang="cs-CZ" sz="2600" dirty="0">
                <a:solidFill>
                  <a:schemeClr val="bg2"/>
                </a:solidFill>
              </a:rPr>
              <a:t> in </a:t>
            </a:r>
            <a:r>
              <a:rPr lang="cs-CZ" sz="2600" dirty="0" err="1">
                <a:solidFill>
                  <a:schemeClr val="bg2"/>
                </a:solidFill>
              </a:rPr>
              <a:t>seminars</a:t>
            </a:r>
            <a:r>
              <a:rPr lang="cs-CZ" sz="2600" dirty="0">
                <a:solidFill>
                  <a:schemeClr val="bg2"/>
                </a:solidFill>
              </a:rPr>
              <a:t> (5 </a:t>
            </a:r>
            <a:r>
              <a:rPr lang="cs-CZ" sz="2600" dirty="0" err="1">
                <a:solidFill>
                  <a:schemeClr val="bg2"/>
                </a:solidFill>
              </a:rPr>
              <a:t>seminars</a:t>
            </a:r>
            <a:r>
              <a:rPr lang="cs-CZ" sz="2600" dirty="0">
                <a:solidFill>
                  <a:schemeClr val="bg2"/>
                </a:solidFill>
              </a:rPr>
              <a:t> </a:t>
            </a:r>
            <a:r>
              <a:rPr lang="cs-CZ" sz="2600" dirty="0" err="1">
                <a:solidFill>
                  <a:schemeClr val="bg2"/>
                </a:solidFill>
              </a:rPr>
              <a:t>with</a:t>
            </a:r>
            <a:r>
              <a:rPr lang="cs-CZ" sz="2600" dirty="0">
                <a:solidFill>
                  <a:schemeClr val="bg2"/>
                </a:solidFill>
              </a:rPr>
              <a:t> 2 </a:t>
            </a:r>
            <a:r>
              <a:rPr lang="cs-CZ" sz="2600" dirty="0" err="1">
                <a:solidFill>
                  <a:schemeClr val="bg2"/>
                </a:solidFill>
              </a:rPr>
              <a:t>pts</a:t>
            </a:r>
            <a:r>
              <a:rPr lang="cs-CZ" sz="2600" dirty="0">
                <a:solidFill>
                  <a:schemeClr val="bg2"/>
                </a:solidFill>
              </a:rPr>
              <a:t> </a:t>
            </a:r>
            <a:r>
              <a:rPr lang="cs-CZ" sz="2600" dirty="0" err="1">
                <a:solidFill>
                  <a:schemeClr val="bg2"/>
                </a:solidFill>
              </a:rPr>
              <a:t>activity</a:t>
            </a:r>
            <a:r>
              <a:rPr lang="cs-CZ" sz="2600" dirty="0">
                <a:solidFill>
                  <a:schemeClr val="bg2"/>
                </a:solidFill>
              </a:rPr>
              <a:t>)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Seminar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paper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1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Team </a:t>
            </a:r>
            <a:r>
              <a:rPr lang="cs-CZ" sz="3000" dirty="0" err="1">
                <a:solidFill>
                  <a:schemeClr val="bg2"/>
                </a:solidFill>
              </a:rPr>
              <a:t>work</a:t>
            </a:r>
            <a:r>
              <a:rPr lang="cs-CZ" sz="3000" dirty="0">
                <a:solidFill>
                  <a:schemeClr val="bg2"/>
                </a:solidFill>
              </a:rPr>
              <a:t>, max. 3 </a:t>
            </a:r>
            <a:r>
              <a:rPr lang="cs-CZ" sz="3000" dirty="0" err="1">
                <a:solidFill>
                  <a:schemeClr val="bg2"/>
                </a:solidFill>
              </a:rPr>
              <a:t>members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of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the</a:t>
            </a:r>
            <a:r>
              <a:rPr lang="cs-CZ" sz="3000" dirty="0">
                <a:solidFill>
                  <a:schemeClr val="bg2"/>
                </a:solidFill>
              </a:rPr>
              <a:t> team</a:t>
            </a:r>
          </a:p>
          <a:p>
            <a:pPr marL="0" indent="0"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Topic</a:t>
            </a:r>
            <a:r>
              <a:rPr lang="cs-CZ" sz="3000" dirty="0">
                <a:solidFill>
                  <a:schemeClr val="bg2"/>
                </a:solidFill>
              </a:rPr>
              <a:t>: </a:t>
            </a:r>
            <a:r>
              <a:rPr lang="cs-CZ" sz="3000" b="1" dirty="0" err="1">
                <a:solidFill>
                  <a:schemeClr val="bg2"/>
                </a:solidFill>
              </a:rPr>
              <a:t>Sustainability</a:t>
            </a:r>
            <a:r>
              <a:rPr lang="cs-CZ" sz="3000" b="1" dirty="0">
                <a:solidFill>
                  <a:schemeClr val="bg2"/>
                </a:solidFill>
              </a:rPr>
              <a:t> in HRM in </a:t>
            </a:r>
            <a:r>
              <a:rPr lang="cs-CZ" sz="3000" b="1" dirty="0" err="1">
                <a:solidFill>
                  <a:schemeClr val="bg2"/>
                </a:solidFill>
              </a:rPr>
              <a:t>selected</a:t>
            </a:r>
            <a:r>
              <a:rPr lang="cs-CZ" sz="3000" b="1" dirty="0">
                <a:solidFill>
                  <a:schemeClr val="bg2"/>
                </a:solidFill>
              </a:rPr>
              <a:t> </a:t>
            </a:r>
            <a:r>
              <a:rPr lang="cs-CZ" sz="3000" b="1" dirty="0" err="1">
                <a:solidFill>
                  <a:schemeClr val="bg2"/>
                </a:solidFill>
              </a:rPr>
              <a:t>company</a:t>
            </a:r>
            <a:endParaRPr lang="en-US" sz="3000" b="1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400" dirty="0" err="1">
                <a:solidFill>
                  <a:schemeClr val="bg2"/>
                </a:solidFill>
              </a:rPr>
              <a:t>Sturcture</a:t>
            </a:r>
            <a:r>
              <a:rPr lang="en-US" sz="2400" dirty="0">
                <a:solidFill>
                  <a:schemeClr val="bg2"/>
                </a:solidFill>
              </a:rPr>
              <a:t>: </a:t>
            </a:r>
            <a:endParaRPr lang="cs-CZ" sz="2400" dirty="0">
              <a:solidFill>
                <a:schemeClr val="bg2"/>
              </a:solidFill>
            </a:endParaRPr>
          </a:p>
          <a:p>
            <a:pPr marL="514350" indent="-514350" algn="just">
              <a:buAutoNum type="arabicPeriod"/>
            </a:pPr>
            <a:r>
              <a:rPr lang="cs-CZ" sz="2400" dirty="0" err="1">
                <a:solidFill>
                  <a:schemeClr val="bg2"/>
                </a:solidFill>
              </a:rPr>
              <a:t>Theory</a:t>
            </a:r>
            <a:r>
              <a:rPr lang="cs-CZ" sz="2400" dirty="0">
                <a:solidFill>
                  <a:schemeClr val="bg2"/>
                </a:solidFill>
              </a:rPr>
              <a:t>: </a:t>
            </a:r>
            <a:r>
              <a:rPr lang="cs-CZ" sz="2400" dirty="0" err="1">
                <a:solidFill>
                  <a:schemeClr val="bg2"/>
                </a:solidFill>
              </a:rPr>
              <a:t>what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is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sustainability</a:t>
            </a:r>
            <a:r>
              <a:rPr lang="cs-CZ" sz="2400" dirty="0">
                <a:solidFill>
                  <a:schemeClr val="bg2"/>
                </a:solidFill>
              </a:rPr>
              <a:t> in HRM </a:t>
            </a:r>
            <a:r>
              <a:rPr lang="cs-CZ" sz="2400" dirty="0" err="1">
                <a:solidFill>
                  <a:schemeClr val="bg2"/>
                </a:solidFill>
              </a:rPr>
              <a:t>practise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of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the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company</a:t>
            </a:r>
            <a:r>
              <a:rPr lang="cs-CZ" sz="2400" dirty="0">
                <a:solidFill>
                  <a:schemeClr val="bg2"/>
                </a:solidFill>
              </a:rPr>
              <a:t>?</a:t>
            </a:r>
          </a:p>
          <a:p>
            <a:pPr marL="514350" indent="-514350" algn="just">
              <a:buAutoNum type="arabicPeriod"/>
            </a:pPr>
            <a:r>
              <a:rPr lang="cs-CZ" sz="2400" dirty="0" err="1">
                <a:solidFill>
                  <a:schemeClr val="bg2"/>
                </a:solidFill>
              </a:rPr>
              <a:t>Selected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company</a:t>
            </a:r>
            <a:r>
              <a:rPr lang="cs-CZ" sz="2400" dirty="0">
                <a:solidFill>
                  <a:schemeClr val="bg2"/>
                </a:solidFill>
              </a:rPr>
              <a:t>: </a:t>
            </a:r>
            <a:r>
              <a:rPr lang="cs-CZ" sz="2400" dirty="0" err="1">
                <a:solidFill>
                  <a:schemeClr val="bg2"/>
                </a:solidFill>
              </a:rPr>
              <a:t>legal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frame</a:t>
            </a:r>
            <a:r>
              <a:rPr lang="cs-CZ" sz="2400" dirty="0">
                <a:solidFill>
                  <a:schemeClr val="bg2"/>
                </a:solidFill>
              </a:rPr>
              <a:t>, </a:t>
            </a:r>
            <a:r>
              <a:rPr lang="cs-CZ" sz="2400" dirty="0" err="1">
                <a:solidFill>
                  <a:schemeClr val="bg2"/>
                </a:solidFill>
              </a:rPr>
              <a:t>structure</a:t>
            </a:r>
            <a:r>
              <a:rPr lang="cs-CZ" sz="2400" dirty="0">
                <a:solidFill>
                  <a:schemeClr val="bg2"/>
                </a:solidFill>
              </a:rPr>
              <a:t>, </a:t>
            </a:r>
            <a:r>
              <a:rPr lang="cs-CZ" sz="2400" dirty="0" err="1">
                <a:solidFill>
                  <a:schemeClr val="bg2"/>
                </a:solidFill>
              </a:rPr>
              <a:t>ownership</a:t>
            </a:r>
            <a:r>
              <a:rPr lang="cs-CZ" sz="2400" dirty="0">
                <a:solidFill>
                  <a:schemeClr val="bg2"/>
                </a:solidFill>
              </a:rPr>
              <a:t>, </a:t>
            </a:r>
            <a:r>
              <a:rPr lang="cs-CZ" sz="2400" dirty="0" err="1">
                <a:solidFill>
                  <a:schemeClr val="bg2"/>
                </a:solidFill>
              </a:rPr>
              <a:t>cultural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context</a:t>
            </a:r>
            <a:endParaRPr lang="cs-CZ" sz="2400" dirty="0">
              <a:solidFill>
                <a:schemeClr val="bg2"/>
              </a:solidFill>
            </a:endParaRPr>
          </a:p>
          <a:p>
            <a:pPr marL="514350" indent="-514350" algn="just">
              <a:buAutoNum type="arabicPeriod"/>
            </a:pPr>
            <a:r>
              <a:rPr lang="cs-CZ" sz="2400" dirty="0" err="1">
                <a:solidFill>
                  <a:schemeClr val="bg2"/>
                </a:solidFill>
              </a:rPr>
              <a:t>Examples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of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the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implemantation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of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sustainability</a:t>
            </a:r>
            <a:endParaRPr lang="cs-CZ" sz="2400" dirty="0">
              <a:solidFill>
                <a:schemeClr val="bg2"/>
              </a:solidFill>
            </a:endParaRPr>
          </a:p>
          <a:p>
            <a:pPr marL="514350" indent="-514350" algn="just">
              <a:buAutoNum type="arabicPeriod"/>
            </a:pPr>
            <a:r>
              <a:rPr lang="cs-CZ" sz="2400" dirty="0" err="1">
                <a:solidFill>
                  <a:schemeClr val="bg2"/>
                </a:solidFill>
              </a:rPr>
              <a:t>Other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possibilities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of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sustainability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improvement</a:t>
            </a:r>
            <a:endParaRPr lang="cs-CZ" sz="2400" dirty="0">
              <a:solidFill>
                <a:schemeClr val="bg2"/>
              </a:solidFill>
            </a:endParaRPr>
          </a:p>
          <a:p>
            <a:pPr marL="514350" indent="-514350" algn="just">
              <a:buAutoNum type="arabicPeriod"/>
            </a:pPr>
            <a:r>
              <a:rPr lang="cs-CZ" sz="2400" dirty="0" err="1">
                <a:solidFill>
                  <a:schemeClr val="bg2"/>
                </a:solidFill>
              </a:rPr>
              <a:t>Evaluation</a:t>
            </a:r>
            <a:endParaRPr lang="en-US" sz="24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21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Seminar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paper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2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Team </a:t>
            </a:r>
            <a:r>
              <a:rPr lang="cs-CZ" sz="3000" dirty="0" err="1">
                <a:solidFill>
                  <a:schemeClr val="bg2"/>
                </a:solidFill>
              </a:rPr>
              <a:t>work</a:t>
            </a:r>
            <a:r>
              <a:rPr lang="cs-CZ" sz="3000" dirty="0">
                <a:solidFill>
                  <a:schemeClr val="bg2"/>
                </a:solidFill>
              </a:rPr>
              <a:t>, max. 3 </a:t>
            </a:r>
            <a:r>
              <a:rPr lang="cs-CZ" sz="3000" dirty="0" err="1">
                <a:solidFill>
                  <a:schemeClr val="bg2"/>
                </a:solidFill>
              </a:rPr>
              <a:t>members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of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the</a:t>
            </a:r>
            <a:r>
              <a:rPr lang="cs-CZ" sz="3000" dirty="0">
                <a:solidFill>
                  <a:schemeClr val="bg2"/>
                </a:solidFill>
              </a:rPr>
              <a:t> team</a:t>
            </a:r>
          </a:p>
          <a:p>
            <a:pPr marL="0" indent="0"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Topic</a:t>
            </a:r>
            <a:r>
              <a:rPr lang="cs-CZ" sz="3000" dirty="0">
                <a:solidFill>
                  <a:schemeClr val="bg2"/>
                </a:solidFill>
              </a:rPr>
              <a:t>: </a:t>
            </a:r>
            <a:r>
              <a:rPr lang="cs-CZ" sz="3000" b="1" dirty="0" err="1">
                <a:solidFill>
                  <a:schemeClr val="bg2"/>
                </a:solidFill>
              </a:rPr>
              <a:t>Digitalization</a:t>
            </a:r>
            <a:r>
              <a:rPr lang="cs-CZ" sz="3000" b="1" dirty="0">
                <a:solidFill>
                  <a:schemeClr val="bg2"/>
                </a:solidFill>
              </a:rPr>
              <a:t> in HRM in </a:t>
            </a:r>
            <a:r>
              <a:rPr lang="cs-CZ" sz="3000" b="1" dirty="0" err="1">
                <a:solidFill>
                  <a:schemeClr val="bg2"/>
                </a:solidFill>
              </a:rPr>
              <a:t>selected</a:t>
            </a:r>
            <a:r>
              <a:rPr lang="cs-CZ" sz="3000" b="1" dirty="0">
                <a:solidFill>
                  <a:schemeClr val="bg2"/>
                </a:solidFill>
              </a:rPr>
              <a:t> </a:t>
            </a:r>
            <a:r>
              <a:rPr lang="cs-CZ" sz="3000" b="1" dirty="0" err="1">
                <a:solidFill>
                  <a:schemeClr val="bg2"/>
                </a:solidFill>
              </a:rPr>
              <a:t>company</a:t>
            </a:r>
            <a:endParaRPr lang="en-US" sz="3000" b="1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400" dirty="0" err="1">
                <a:solidFill>
                  <a:schemeClr val="bg2"/>
                </a:solidFill>
              </a:rPr>
              <a:t>Sturcture</a:t>
            </a:r>
            <a:r>
              <a:rPr lang="en-US" sz="2400" dirty="0">
                <a:solidFill>
                  <a:schemeClr val="bg2"/>
                </a:solidFill>
              </a:rPr>
              <a:t>: </a:t>
            </a:r>
            <a:endParaRPr lang="cs-CZ" sz="2400" dirty="0">
              <a:solidFill>
                <a:schemeClr val="bg2"/>
              </a:solidFill>
            </a:endParaRPr>
          </a:p>
          <a:p>
            <a:pPr marL="514350" indent="-514350" algn="just">
              <a:buAutoNum type="arabicPeriod"/>
            </a:pPr>
            <a:r>
              <a:rPr lang="cs-CZ" sz="2400" dirty="0" err="1">
                <a:solidFill>
                  <a:schemeClr val="bg2"/>
                </a:solidFill>
              </a:rPr>
              <a:t>Theory</a:t>
            </a:r>
            <a:r>
              <a:rPr lang="cs-CZ" sz="2400" dirty="0">
                <a:solidFill>
                  <a:schemeClr val="bg2"/>
                </a:solidFill>
              </a:rPr>
              <a:t>: </a:t>
            </a:r>
            <a:r>
              <a:rPr lang="cs-CZ" sz="2400" dirty="0" err="1">
                <a:solidFill>
                  <a:schemeClr val="bg2"/>
                </a:solidFill>
              </a:rPr>
              <a:t>possibilities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of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digitalization</a:t>
            </a:r>
            <a:r>
              <a:rPr lang="cs-CZ" sz="2400" dirty="0">
                <a:solidFill>
                  <a:schemeClr val="bg2"/>
                </a:solidFill>
              </a:rPr>
              <a:t> in HRM, </a:t>
            </a:r>
            <a:r>
              <a:rPr lang="cs-CZ" sz="2400" dirty="0" err="1">
                <a:solidFill>
                  <a:schemeClr val="bg2"/>
                </a:solidFill>
              </a:rPr>
              <a:t>system</a:t>
            </a:r>
            <a:r>
              <a:rPr lang="cs-CZ" sz="2400" dirty="0">
                <a:solidFill>
                  <a:schemeClr val="bg2"/>
                </a:solidFill>
              </a:rPr>
              <a:t>, </a:t>
            </a:r>
            <a:r>
              <a:rPr lang="cs-CZ" sz="2400" dirty="0" err="1">
                <a:solidFill>
                  <a:schemeClr val="bg2"/>
                </a:solidFill>
              </a:rPr>
              <a:t>processes</a:t>
            </a:r>
            <a:endParaRPr lang="cs-CZ" sz="2400" dirty="0">
              <a:solidFill>
                <a:schemeClr val="bg2"/>
              </a:solidFill>
            </a:endParaRPr>
          </a:p>
          <a:p>
            <a:pPr marL="514350" indent="-514350" algn="just">
              <a:buAutoNum type="arabicPeriod"/>
            </a:pPr>
            <a:r>
              <a:rPr lang="cs-CZ" sz="2400" dirty="0" err="1">
                <a:solidFill>
                  <a:schemeClr val="bg2"/>
                </a:solidFill>
              </a:rPr>
              <a:t>Selected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company</a:t>
            </a:r>
            <a:r>
              <a:rPr lang="cs-CZ" sz="2400" dirty="0">
                <a:solidFill>
                  <a:schemeClr val="bg2"/>
                </a:solidFill>
              </a:rPr>
              <a:t>: </a:t>
            </a:r>
            <a:r>
              <a:rPr lang="cs-CZ" sz="2400" dirty="0" err="1">
                <a:solidFill>
                  <a:schemeClr val="bg2"/>
                </a:solidFill>
              </a:rPr>
              <a:t>legal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frame</a:t>
            </a:r>
            <a:r>
              <a:rPr lang="cs-CZ" sz="2400" dirty="0">
                <a:solidFill>
                  <a:schemeClr val="bg2"/>
                </a:solidFill>
              </a:rPr>
              <a:t>, </a:t>
            </a:r>
            <a:r>
              <a:rPr lang="cs-CZ" sz="2400" dirty="0" err="1">
                <a:solidFill>
                  <a:schemeClr val="bg2"/>
                </a:solidFill>
              </a:rPr>
              <a:t>structure</a:t>
            </a:r>
            <a:r>
              <a:rPr lang="cs-CZ" sz="2400" dirty="0">
                <a:solidFill>
                  <a:schemeClr val="bg2"/>
                </a:solidFill>
              </a:rPr>
              <a:t>, </a:t>
            </a:r>
            <a:r>
              <a:rPr lang="cs-CZ" sz="2400" dirty="0" err="1">
                <a:solidFill>
                  <a:schemeClr val="bg2"/>
                </a:solidFill>
              </a:rPr>
              <a:t>ownership</a:t>
            </a:r>
            <a:r>
              <a:rPr lang="cs-CZ" sz="2400" dirty="0">
                <a:solidFill>
                  <a:schemeClr val="bg2"/>
                </a:solidFill>
              </a:rPr>
              <a:t>, </a:t>
            </a:r>
            <a:r>
              <a:rPr lang="cs-CZ" sz="2400" dirty="0" err="1">
                <a:solidFill>
                  <a:schemeClr val="bg2"/>
                </a:solidFill>
              </a:rPr>
              <a:t>cultural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context</a:t>
            </a:r>
            <a:endParaRPr lang="cs-CZ" sz="2400" dirty="0">
              <a:solidFill>
                <a:schemeClr val="bg2"/>
              </a:solidFill>
            </a:endParaRPr>
          </a:p>
          <a:p>
            <a:pPr marL="514350" indent="-514350" algn="just">
              <a:buAutoNum type="arabicPeriod"/>
            </a:pPr>
            <a:r>
              <a:rPr lang="cs-CZ" sz="2400" dirty="0" err="1">
                <a:solidFill>
                  <a:schemeClr val="bg2"/>
                </a:solidFill>
              </a:rPr>
              <a:t>Used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digital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tool</a:t>
            </a:r>
            <a:r>
              <a:rPr lang="cs-CZ" sz="2400" dirty="0">
                <a:solidFill>
                  <a:schemeClr val="bg2"/>
                </a:solidFill>
              </a:rPr>
              <a:t> in HRM</a:t>
            </a:r>
          </a:p>
          <a:p>
            <a:pPr marL="514350" indent="-514350" algn="just">
              <a:buAutoNum type="arabicPeriod"/>
            </a:pPr>
            <a:r>
              <a:rPr lang="cs-CZ" sz="2400" dirty="0" err="1">
                <a:solidFill>
                  <a:schemeClr val="bg2"/>
                </a:solidFill>
              </a:rPr>
              <a:t>Other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possibilities</a:t>
            </a:r>
            <a:endParaRPr lang="cs-CZ" sz="2400" dirty="0">
              <a:solidFill>
                <a:schemeClr val="bg2"/>
              </a:solidFill>
            </a:endParaRPr>
          </a:p>
          <a:p>
            <a:pPr marL="514350" indent="-514350" algn="just">
              <a:buAutoNum type="arabicPeriod"/>
            </a:pPr>
            <a:r>
              <a:rPr lang="cs-CZ" sz="2400" dirty="0" err="1">
                <a:solidFill>
                  <a:schemeClr val="bg2"/>
                </a:solidFill>
              </a:rPr>
              <a:t>Evaluation</a:t>
            </a:r>
            <a:endParaRPr lang="en-US" sz="24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6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Presentation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en-US" sz="3000" dirty="0">
                <a:solidFill>
                  <a:schemeClr val="bg2"/>
                </a:solidFill>
              </a:rPr>
              <a:t>Follow the principles of proper presentation.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Not much text, max. 10 lines. </a:t>
            </a:r>
          </a:p>
          <a:p>
            <a:pPr marL="0" indent="0" algn="just">
              <a:buNone/>
            </a:pPr>
            <a:r>
              <a:rPr lang="en-US" sz="3000" dirty="0">
                <a:solidFill>
                  <a:schemeClr val="bg2"/>
                </a:solidFill>
              </a:rPr>
              <a:t>Use graphs, diagrams, pictures in your presentation; graphical information is remember</a:t>
            </a:r>
            <a:r>
              <a:rPr lang="cs-CZ" sz="3000" dirty="0" err="1">
                <a:solidFill>
                  <a:schemeClr val="bg2"/>
                </a:solidFill>
              </a:rPr>
              <a:t>ed</a:t>
            </a:r>
            <a:r>
              <a:rPr lang="en-US" sz="3000" dirty="0">
                <a:solidFill>
                  <a:schemeClr val="bg2"/>
                </a:solidFill>
              </a:rPr>
              <a:t> better. However, they must not be used for effect alone.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35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What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can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you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use to study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Case </a:t>
            </a:r>
            <a:r>
              <a:rPr lang="cs-CZ" sz="2800" dirty="0" err="1">
                <a:solidFill>
                  <a:schemeClr val="bg2"/>
                </a:solidFill>
              </a:rPr>
              <a:t>studies</a:t>
            </a: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800" dirty="0" err="1">
                <a:solidFill>
                  <a:schemeClr val="bg2"/>
                </a:solidFill>
              </a:rPr>
              <a:t>Podcasts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dirty="0" err="1">
                <a:solidFill>
                  <a:schemeClr val="bg2"/>
                </a:solidFill>
              </a:rPr>
              <a:t>about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dirty="0" err="1">
                <a:solidFill>
                  <a:schemeClr val="bg2"/>
                </a:solidFill>
              </a:rPr>
              <a:t>human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dirty="0" err="1">
                <a:solidFill>
                  <a:schemeClr val="bg2"/>
                </a:solidFill>
              </a:rPr>
              <a:t>resource</a:t>
            </a:r>
            <a:r>
              <a:rPr lang="cs-CZ" sz="2800" dirty="0">
                <a:solidFill>
                  <a:schemeClr val="bg2"/>
                </a:solidFill>
              </a:rPr>
              <a:t> management </a:t>
            </a:r>
          </a:p>
          <a:p>
            <a:pPr marL="0" indent="0" algn="just">
              <a:buNone/>
            </a:pPr>
            <a:r>
              <a:rPr lang="cs-CZ" sz="2800" dirty="0" err="1">
                <a:solidFill>
                  <a:schemeClr val="bg2"/>
                </a:solidFill>
              </a:rPr>
              <a:t>Articles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76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9331</TotalTime>
  <Words>686</Words>
  <Application>Microsoft Office PowerPoint</Application>
  <PresentationFormat>Předvádění na obrazovce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Vzletný</vt:lpstr>
      <vt:lpstr>Prezentace aplikace PowerPoint</vt:lpstr>
      <vt:lpstr>What do you expect?</vt:lpstr>
      <vt:lpstr>Introduction</vt:lpstr>
      <vt:lpstr>Syllabus</vt:lpstr>
      <vt:lpstr>Conditions</vt:lpstr>
      <vt:lpstr>Seminar paper 1</vt:lpstr>
      <vt:lpstr>Seminar paper 2</vt:lpstr>
      <vt:lpstr>Presentation</vt:lpstr>
      <vt:lpstr>What can you use to study</vt:lpstr>
      <vt:lpstr>What can you use to study</vt:lpstr>
      <vt:lpstr>Seminar 1 - TASK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217</cp:revision>
  <cp:lastPrinted>2023-02-21T23:13:48Z</cp:lastPrinted>
  <dcterms:created xsi:type="dcterms:W3CDTF">2005-09-23T13:42:26Z</dcterms:created>
  <dcterms:modified xsi:type="dcterms:W3CDTF">2024-02-19T12:33:01Z</dcterms:modified>
</cp:coreProperties>
</file>