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1"/>
  </p:notesMasterIdLst>
  <p:sldIdLst>
    <p:sldId id="256" r:id="rId2"/>
    <p:sldId id="269" r:id="rId3"/>
    <p:sldId id="388" r:id="rId4"/>
    <p:sldId id="359" r:id="rId5"/>
    <p:sldId id="390" r:id="rId6"/>
    <p:sldId id="391" r:id="rId7"/>
    <p:sldId id="370" r:id="rId8"/>
    <p:sldId id="389" r:id="rId9"/>
    <p:sldId id="392" r:id="rId10"/>
    <p:sldId id="393" r:id="rId11"/>
    <p:sldId id="394" r:id="rId12"/>
    <p:sldId id="395" r:id="rId13"/>
    <p:sldId id="371" r:id="rId14"/>
    <p:sldId id="369" r:id="rId15"/>
    <p:sldId id="368" r:id="rId16"/>
    <p:sldId id="373" r:id="rId17"/>
    <p:sldId id="363" r:id="rId18"/>
    <p:sldId id="374" r:id="rId19"/>
    <p:sldId id="366" r:id="rId20"/>
    <p:sldId id="364" r:id="rId21"/>
    <p:sldId id="375" r:id="rId22"/>
    <p:sldId id="367" r:id="rId23"/>
    <p:sldId id="377" r:id="rId24"/>
    <p:sldId id="396" r:id="rId25"/>
    <p:sldId id="397" r:id="rId26"/>
    <p:sldId id="398" r:id="rId27"/>
    <p:sldId id="399" r:id="rId28"/>
    <p:sldId id="387" r:id="rId29"/>
    <p:sldId id="273" r:id="rId30"/>
  </p:sldIdLst>
  <p:sldSz cx="9144000" cy="6858000" type="screen4x3"/>
  <p:notesSz cx="6794500" cy="9931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103" d="100"/>
          <a:sy n="103" d="100"/>
        </p:scale>
        <p:origin x="145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a" userId="8ac8855c-4e0e-44ec-b242-4f56ba3c791e" providerId="ADAL" clId="{5A5F942A-151A-4CBD-944A-557FDB1CC2DE}"/>
    <pc:docChg chg="undo custSel addSld delSld modSld">
      <pc:chgData name="Helena" userId="8ac8855c-4e0e-44ec-b242-4f56ba3c791e" providerId="ADAL" clId="{5A5F942A-151A-4CBD-944A-557FDB1CC2DE}" dt="2024-03-11T13:21:44.552" v="791" actId="20577"/>
      <pc:docMkLst>
        <pc:docMk/>
      </pc:docMkLst>
      <pc:sldChg chg="modSp modAnim">
        <pc:chgData name="Helena" userId="8ac8855c-4e0e-44ec-b242-4f56ba3c791e" providerId="ADAL" clId="{5A5F942A-151A-4CBD-944A-557FDB1CC2DE}" dt="2024-03-11T12:40:34.796" v="0" actId="6549"/>
        <pc:sldMkLst>
          <pc:docMk/>
          <pc:sldMk cId="0" sldId="269"/>
        </pc:sldMkLst>
        <pc:spChg chg="mod">
          <ac:chgData name="Helena" userId="8ac8855c-4e0e-44ec-b242-4f56ba3c791e" providerId="ADAL" clId="{5A5F942A-151A-4CBD-944A-557FDB1CC2DE}" dt="2024-03-11T12:40:34.796" v="0" actId="6549"/>
          <ac:spMkLst>
            <pc:docMk/>
            <pc:sldMk cId="0" sldId="269"/>
            <ac:spMk id="44035" creationId="{00000000-0000-0000-0000-000000000000}"/>
          </ac:spMkLst>
        </pc:spChg>
      </pc:sldChg>
      <pc:sldChg chg="modSp mod">
        <pc:chgData name="Helena" userId="8ac8855c-4e0e-44ec-b242-4f56ba3c791e" providerId="ADAL" clId="{5A5F942A-151A-4CBD-944A-557FDB1CC2DE}" dt="2024-03-11T12:42:29.950" v="13" actId="20577"/>
        <pc:sldMkLst>
          <pc:docMk/>
          <pc:sldMk cId="2539125665" sldId="369"/>
        </pc:sldMkLst>
        <pc:spChg chg="mod">
          <ac:chgData name="Helena" userId="8ac8855c-4e0e-44ec-b242-4f56ba3c791e" providerId="ADAL" clId="{5A5F942A-151A-4CBD-944A-557FDB1CC2DE}" dt="2024-03-11T12:42:29.950" v="13" actId="20577"/>
          <ac:spMkLst>
            <pc:docMk/>
            <pc:sldMk cId="2539125665" sldId="369"/>
            <ac:spMk id="44035" creationId="{00000000-0000-0000-0000-000000000000}"/>
          </ac:spMkLst>
        </pc:spChg>
      </pc:sldChg>
      <pc:sldChg chg="del">
        <pc:chgData name="Helena" userId="8ac8855c-4e0e-44ec-b242-4f56ba3c791e" providerId="ADAL" clId="{5A5F942A-151A-4CBD-944A-557FDB1CC2DE}" dt="2024-03-11T12:46:44.022" v="20" actId="2696"/>
        <pc:sldMkLst>
          <pc:docMk/>
          <pc:sldMk cId="379074021" sldId="372"/>
        </pc:sldMkLst>
      </pc:sldChg>
      <pc:sldChg chg="modSp mod">
        <pc:chgData name="Helena" userId="8ac8855c-4e0e-44ec-b242-4f56ba3c791e" providerId="ADAL" clId="{5A5F942A-151A-4CBD-944A-557FDB1CC2DE}" dt="2024-03-11T13:21:01.050" v="758" actId="20577"/>
        <pc:sldMkLst>
          <pc:docMk/>
          <pc:sldMk cId="1199520106" sldId="377"/>
        </pc:sldMkLst>
        <pc:spChg chg="mod">
          <ac:chgData name="Helena" userId="8ac8855c-4e0e-44ec-b242-4f56ba3c791e" providerId="ADAL" clId="{5A5F942A-151A-4CBD-944A-557FDB1CC2DE}" dt="2024-03-11T13:21:01.050" v="758" actId="20577"/>
          <ac:spMkLst>
            <pc:docMk/>
            <pc:sldMk cId="1199520106" sldId="377"/>
            <ac:spMk id="44034" creationId="{00000000-0000-0000-0000-000000000000}"/>
          </ac:spMkLst>
        </pc:spChg>
        <pc:spChg chg="mod">
          <ac:chgData name="Helena" userId="8ac8855c-4e0e-44ec-b242-4f56ba3c791e" providerId="ADAL" clId="{5A5F942A-151A-4CBD-944A-557FDB1CC2DE}" dt="2024-03-11T12:59:54.526" v="490" actId="20577"/>
          <ac:spMkLst>
            <pc:docMk/>
            <pc:sldMk cId="1199520106" sldId="377"/>
            <ac:spMk id="44035" creationId="{00000000-0000-0000-0000-000000000000}"/>
          </ac:spMkLst>
        </pc:spChg>
        <pc:picChg chg="mod">
          <ac:chgData name="Helena" userId="8ac8855c-4e0e-44ec-b242-4f56ba3c791e" providerId="ADAL" clId="{5A5F942A-151A-4CBD-944A-557FDB1CC2DE}" dt="2024-03-11T12:59:58.093" v="491" actId="1076"/>
          <ac:picMkLst>
            <pc:docMk/>
            <pc:sldMk cId="1199520106" sldId="377"/>
            <ac:picMk id="3" creationId="{17170C00-40E7-4471-BD42-37B7EDA38D49}"/>
          </ac:picMkLst>
        </pc:picChg>
      </pc:sldChg>
      <pc:sldChg chg="del">
        <pc:chgData name="Helena" userId="8ac8855c-4e0e-44ec-b242-4f56ba3c791e" providerId="ADAL" clId="{5A5F942A-151A-4CBD-944A-557FDB1CC2DE}" dt="2024-03-11T12:46:06.845" v="15" actId="2696"/>
        <pc:sldMkLst>
          <pc:docMk/>
          <pc:sldMk cId="741299604" sldId="378"/>
        </pc:sldMkLst>
      </pc:sldChg>
      <pc:sldChg chg="del">
        <pc:chgData name="Helena" userId="8ac8855c-4e0e-44ec-b242-4f56ba3c791e" providerId="ADAL" clId="{5A5F942A-151A-4CBD-944A-557FDB1CC2DE}" dt="2024-03-11T12:46:10.342" v="16" actId="2696"/>
        <pc:sldMkLst>
          <pc:docMk/>
          <pc:sldMk cId="2424787967" sldId="379"/>
        </pc:sldMkLst>
      </pc:sldChg>
      <pc:sldChg chg="add del">
        <pc:chgData name="Helena" userId="8ac8855c-4e0e-44ec-b242-4f56ba3c791e" providerId="ADAL" clId="{5A5F942A-151A-4CBD-944A-557FDB1CC2DE}" dt="2024-03-11T12:46:40.115" v="19" actId="2696"/>
        <pc:sldMkLst>
          <pc:docMk/>
          <pc:sldMk cId="1994872083" sldId="380"/>
        </pc:sldMkLst>
      </pc:sldChg>
      <pc:sldChg chg="del">
        <pc:chgData name="Helena" userId="8ac8855c-4e0e-44ec-b242-4f56ba3c791e" providerId="ADAL" clId="{5A5F942A-151A-4CBD-944A-557FDB1CC2DE}" dt="2024-03-11T12:46:47.754" v="21" actId="2696"/>
        <pc:sldMkLst>
          <pc:docMk/>
          <pc:sldMk cId="827297052" sldId="381"/>
        </pc:sldMkLst>
      </pc:sldChg>
      <pc:sldChg chg="del">
        <pc:chgData name="Helena" userId="8ac8855c-4e0e-44ec-b242-4f56ba3c791e" providerId="ADAL" clId="{5A5F942A-151A-4CBD-944A-557FDB1CC2DE}" dt="2024-03-11T12:46:50.326" v="22" actId="2696"/>
        <pc:sldMkLst>
          <pc:docMk/>
          <pc:sldMk cId="123427671" sldId="382"/>
        </pc:sldMkLst>
      </pc:sldChg>
      <pc:sldChg chg="modSp mod">
        <pc:chgData name="Helena" userId="8ac8855c-4e0e-44ec-b242-4f56ba3c791e" providerId="ADAL" clId="{5A5F942A-151A-4CBD-944A-557FDB1CC2DE}" dt="2024-03-11T13:04:01.704" v="726" actId="20577"/>
        <pc:sldMkLst>
          <pc:docMk/>
          <pc:sldMk cId="3054164814" sldId="387"/>
        </pc:sldMkLst>
        <pc:spChg chg="mod">
          <ac:chgData name="Helena" userId="8ac8855c-4e0e-44ec-b242-4f56ba3c791e" providerId="ADAL" clId="{5A5F942A-151A-4CBD-944A-557FDB1CC2DE}" dt="2024-03-11T12:52:08.606" v="248" actId="14100"/>
          <ac:spMkLst>
            <pc:docMk/>
            <pc:sldMk cId="3054164814" sldId="387"/>
            <ac:spMk id="44034" creationId="{00000000-0000-0000-0000-000000000000}"/>
          </ac:spMkLst>
        </pc:spChg>
        <pc:spChg chg="mod">
          <ac:chgData name="Helena" userId="8ac8855c-4e0e-44ec-b242-4f56ba3c791e" providerId="ADAL" clId="{5A5F942A-151A-4CBD-944A-557FDB1CC2DE}" dt="2024-03-11T13:04:01.704" v="726" actId="20577"/>
          <ac:spMkLst>
            <pc:docMk/>
            <pc:sldMk cId="3054164814" sldId="387"/>
            <ac:spMk id="44035" creationId="{00000000-0000-0000-0000-000000000000}"/>
          </ac:spMkLst>
        </pc:spChg>
      </pc:sldChg>
      <pc:sldChg chg="modSp mod">
        <pc:chgData name="Helena" userId="8ac8855c-4e0e-44ec-b242-4f56ba3c791e" providerId="ADAL" clId="{5A5F942A-151A-4CBD-944A-557FDB1CC2DE}" dt="2024-03-11T12:40:44.676" v="1" actId="20577"/>
        <pc:sldMkLst>
          <pc:docMk/>
          <pc:sldMk cId="138298526" sldId="390"/>
        </pc:sldMkLst>
        <pc:spChg chg="mod">
          <ac:chgData name="Helena" userId="8ac8855c-4e0e-44ec-b242-4f56ba3c791e" providerId="ADAL" clId="{5A5F942A-151A-4CBD-944A-557FDB1CC2DE}" dt="2024-03-11T12:40:44.676" v="1" actId="20577"/>
          <ac:spMkLst>
            <pc:docMk/>
            <pc:sldMk cId="138298526" sldId="390"/>
            <ac:spMk id="44035" creationId="{00000000-0000-0000-0000-000000000000}"/>
          </ac:spMkLst>
        </pc:spChg>
      </pc:sldChg>
      <pc:sldChg chg="delSp modSp add mod">
        <pc:chgData name="Helena" userId="8ac8855c-4e0e-44ec-b242-4f56ba3c791e" providerId="ADAL" clId="{5A5F942A-151A-4CBD-944A-557FDB1CC2DE}" dt="2024-03-11T12:51:46.808" v="246" actId="20577"/>
        <pc:sldMkLst>
          <pc:docMk/>
          <pc:sldMk cId="4283703206" sldId="396"/>
        </pc:sldMkLst>
        <pc:spChg chg="mod">
          <ac:chgData name="Helena" userId="8ac8855c-4e0e-44ec-b242-4f56ba3c791e" providerId="ADAL" clId="{5A5F942A-151A-4CBD-944A-557FDB1CC2DE}" dt="2024-03-11T12:47:42.213" v="68" actId="14100"/>
          <ac:spMkLst>
            <pc:docMk/>
            <pc:sldMk cId="4283703206" sldId="396"/>
            <ac:spMk id="44034" creationId="{00000000-0000-0000-0000-000000000000}"/>
          </ac:spMkLst>
        </pc:spChg>
        <pc:spChg chg="mod">
          <ac:chgData name="Helena" userId="8ac8855c-4e0e-44ec-b242-4f56ba3c791e" providerId="ADAL" clId="{5A5F942A-151A-4CBD-944A-557FDB1CC2DE}" dt="2024-03-11T12:51:46.808" v="246" actId="20577"/>
          <ac:spMkLst>
            <pc:docMk/>
            <pc:sldMk cId="4283703206" sldId="396"/>
            <ac:spMk id="44035" creationId="{00000000-0000-0000-0000-000000000000}"/>
          </ac:spMkLst>
        </pc:spChg>
        <pc:picChg chg="del">
          <ac:chgData name="Helena" userId="8ac8855c-4e0e-44ec-b242-4f56ba3c791e" providerId="ADAL" clId="{5A5F942A-151A-4CBD-944A-557FDB1CC2DE}" dt="2024-03-11T12:48:33.024" v="71" actId="478"/>
          <ac:picMkLst>
            <pc:docMk/>
            <pc:sldMk cId="4283703206" sldId="396"/>
            <ac:picMk id="3" creationId="{17170C00-40E7-4471-BD42-37B7EDA38D49}"/>
          </ac:picMkLst>
        </pc:picChg>
      </pc:sldChg>
      <pc:sldChg chg="modSp add mod">
        <pc:chgData name="Helena" userId="8ac8855c-4e0e-44ec-b242-4f56ba3c791e" providerId="ADAL" clId="{5A5F942A-151A-4CBD-944A-557FDB1CC2DE}" dt="2024-03-11T12:56:24.153" v="381" actId="20577"/>
        <pc:sldMkLst>
          <pc:docMk/>
          <pc:sldMk cId="506052817" sldId="397"/>
        </pc:sldMkLst>
        <pc:spChg chg="mod">
          <ac:chgData name="Helena" userId="8ac8855c-4e0e-44ec-b242-4f56ba3c791e" providerId="ADAL" clId="{5A5F942A-151A-4CBD-944A-557FDB1CC2DE}" dt="2024-03-11T12:53:37.886" v="269" actId="20577"/>
          <ac:spMkLst>
            <pc:docMk/>
            <pc:sldMk cId="506052817" sldId="397"/>
            <ac:spMk id="44034" creationId="{00000000-0000-0000-0000-000000000000}"/>
          </ac:spMkLst>
        </pc:spChg>
        <pc:spChg chg="mod">
          <ac:chgData name="Helena" userId="8ac8855c-4e0e-44ec-b242-4f56ba3c791e" providerId="ADAL" clId="{5A5F942A-151A-4CBD-944A-557FDB1CC2DE}" dt="2024-03-11T12:56:24.153" v="381" actId="20577"/>
          <ac:spMkLst>
            <pc:docMk/>
            <pc:sldMk cId="506052817" sldId="397"/>
            <ac:spMk id="44035" creationId="{00000000-0000-0000-0000-000000000000}"/>
          </ac:spMkLst>
        </pc:spChg>
      </pc:sldChg>
      <pc:sldChg chg="modSp add mod">
        <pc:chgData name="Helena" userId="8ac8855c-4e0e-44ec-b242-4f56ba3c791e" providerId="ADAL" clId="{5A5F942A-151A-4CBD-944A-557FDB1CC2DE}" dt="2024-03-11T12:58:53.827" v="477"/>
        <pc:sldMkLst>
          <pc:docMk/>
          <pc:sldMk cId="3633010083" sldId="398"/>
        </pc:sldMkLst>
        <pc:spChg chg="mod">
          <ac:chgData name="Helena" userId="8ac8855c-4e0e-44ec-b242-4f56ba3c791e" providerId="ADAL" clId="{5A5F942A-151A-4CBD-944A-557FDB1CC2DE}" dt="2024-03-11T12:56:36.788" v="400" actId="20577"/>
          <ac:spMkLst>
            <pc:docMk/>
            <pc:sldMk cId="3633010083" sldId="398"/>
            <ac:spMk id="44034" creationId="{00000000-0000-0000-0000-000000000000}"/>
          </ac:spMkLst>
        </pc:spChg>
        <pc:spChg chg="mod">
          <ac:chgData name="Helena" userId="8ac8855c-4e0e-44ec-b242-4f56ba3c791e" providerId="ADAL" clId="{5A5F942A-151A-4CBD-944A-557FDB1CC2DE}" dt="2024-03-11T12:58:53.827" v="477"/>
          <ac:spMkLst>
            <pc:docMk/>
            <pc:sldMk cId="3633010083" sldId="398"/>
            <ac:spMk id="44035" creationId="{00000000-0000-0000-0000-000000000000}"/>
          </ac:spMkLst>
        </pc:spChg>
      </pc:sldChg>
      <pc:sldChg chg="modSp add mod">
        <pc:chgData name="Helena" userId="8ac8855c-4e0e-44ec-b242-4f56ba3c791e" providerId="ADAL" clId="{5A5F942A-151A-4CBD-944A-557FDB1CC2DE}" dt="2024-03-11T13:21:44.552" v="791" actId="20577"/>
        <pc:sldMkLst>
          <pc:docMk/>
          <pc:sldMk cId="1512876730" sldId="399"/>
        </pc:sldMkLst>
        <pc:spChg chg="mod">
          <ac:chgData name="Helena" userId="8ac8855c-4e0e-44ec-b242-4f56ba3c791e" providerId="ADAL" clId="{5A5F942A-151A-4CBD-944A-557FDB1CC2DE}" dt="2024-03-11T12:59:25.279" v="484" actId="20577"/>
          <ac:spMkLst>
            <pc:docMk/>
            <pc:sldMk cId="1512876730" sldId="399"/>
            <ac:spMk id="44034" creationId="{00000000-0000-0000-0000-000000000000}"/>
          </ac:spMkLst>
        </pc:spChg>
        <pc:spChg chg="mod">
          <ac:chgData name="Helena" userId="8ac8855c-4e0e-44ec-b242-4f56ba3c791e" providerId="ADAL" clId="{5A5F942A-151A-4CBD-944A-557FDB1CC2DE}" dt="2024-03-11T13:21:44.552" v="791" actId="20577"/>
          <ac:spMkLst>
            <pc:docMk/>
            <pc:sldMk cId="1512876730" sldId="399"/>
            <ac:spMk id="4403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8100" y="0"/>
            <a:ext cx="2944813" cy="498475"/>
          </a:xfrm>
          <a:prstGeom prst="rect">
            <a:avLst/>
          </a:prstGeom>
        </p:spPr>
        <p:txBody>
          <a:bodyPr vert="horz" lIns="91440" tIns="45720" rIns="91440" bIns="45720" rtlCol="0"/>
          <a:lstStyle>
            <a:lvl1pPr algn="r">
              <a:defRPr sz="1200"/>
            </a:lvl1pPr>
          </a:lstStyle>
          <a:p>
            <a:fld id="{D7571A94-FE0F-4BE3-9501-E23B4914FAB6}" type="datetimeFigureOut">
              <a:rPr lang="cs-CZ" smtClean="0"/>
              <a:t>11.03.2024</a:t>
            </a:fld>
            <a:endParaRPr lang="cs-CZ"/>
          </a:p>
        </p:txBody>
      </p:sp>
      <p:sp>
        <p:nvSpPr>
          <p:cNvPr id="4" name="Zástupný symbol pro obrázek snímku 3"/>
          <p:cNvSpPr>
            <a:spLocks noGrp="1" noRot="1" noChangeAspect="1"/>
          </p:cNvSpPr>
          <p:nvPr>
            <p:ph type="sldImg" idx="2"/>
          </p:nvPr>
        </p:nvSpPr>
        <p:spPr>
          <a:xfrm>
            <a:off x="1163638" y="1241425"/>
            <a:ext cx="4467225" cy="3351213"/>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9963"/>
            <a:ext cx="5435600" cy="3910012"/>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2925"/>
            <a:ext cx="2944813" cy="4984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8100" y="9432925"/>
            <a:ext cx="2944813" cy="498475"/>
          </a:xfrm>
          <a:prstGeom prst="rect">
            <a:avLst/>
          </a:prstGeom>
        </p:spPr>
        <p:txBody>
          <a:bodyPr vert="horz" lIns="91440" tIns="45720" rIns="91440" bIns="45720" rtlCol="0" anchor="b"/>
          <a:lstStyle>
            <a:lvl1pPr algn="r">
              <a:defRPr sz="1200"/>
            </a:lvl1pPr>
          </a:lstStyle>
          <a:p>
            <a:fld id="{13B94D97-5373-4298-8B4E-E1196774D879}" type="slidenum">
              <a:rPr lang="cs-CZ" smtClean="0"/>
              <a:t>‹#›</a:t>
            </a:fld>
            <a:endParaRPr lang="cs-CZ"/>
          </a:p>
        </p:txBody>
      </p:sp>
    </p:spTree>
    <p:extLst>
      <p:ext uri="{BB962C8B-B14F-4D97-AF65-F5344CB8AC3E}">
        <p14:creationId xmlns:p14="http://schemas.microsoft.com/office/powerpoint/2010/main" val="1180236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3B94D97-5373-4298-8B4E-E1196774D879}" type="slidenum">
              <a:rPr lang="cs-CZ" smtClean="0"/>
              <a:t>1</a:t>
            </a:fld>
            <a:endParaRPr lang="cs-CZ"/>
          </a:p>
        </p:txBody>
      </p:sp>
    </p:spTree>
    <p:extLst>
      <p:ext uri="{BB962C8B-B14F-4D97-AF65-F5344CB8AC3E}">
        <p14:creationId xmlns:p14="http://schemas.microsoft.com/office/powerpoint/2010/main" val="3050735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10"/>
          <p:cNvGrpSpPr>
            <a:grpSpLocks/>
          </p:cNvGrpSpPr>
          <p:nvPr/>
        </p:nvGrpSpPr>
        <p:grpSpPr bwMode="auto">
          <a:xfrm>
            <a:off x="-1035050" y="1552575"/>
            <a:ext cx="10179050" cy="5305425"/>
            <a:chOff x="-652" y="978"/>
            <a:chExt cx="6412" cy="3342"/>
          </a:xfrm>
        </p:grpSpPr>
        <p:sp>
          <p:nvSpPr>
            <p:cNvPr id="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6" name="Arc 4"/>
            <p:cNvSpPr>
              <a:spLocks/>
            </p:cNvSpPr>
            <p:nvPr/>
          </p:nvSpPr>
          <p:spPr bwMode="auto">
            <a:xfrm>
              <a:off x="-652" y="978"/>
              <a:ext cx="4237" cy="3342"/>
            </a:xfrm>
            <a:custGeom>
              <a:avLst/>
              <a:gdLst>
                <a:gd name="T0" fmla="*/ 6 w 21600"/>
                <a:gd name="T1" fmla="*/ 0 h 21231"/>
                <a:gd name="T2" fmla="*/ 32 w 21600"/>
                <a:gd name="T3" fmla="*/ 13 h 21231"/>
                <a:gd name="T4" fmla="*/ 0 w 21600"/>
                <a:gd name="T5" fmla="*/ 13 h 21231"/>
                <a:gd name="T6" fmla="*/ 0 60000 65536"/>
                <a:gd name="T7" fmla="*/ 0 60000 65536"/>
                <a:gd name="T8" fmla="*/ 0 60000 65536"/>
              </a:gdLst>
              <a:ahLst/>
              <a:cxnLst>
                <a:cxn ang="T6">
                  <a:pos x="T0" y="T1"/>
                </a:cxn>
                <a:cxn ang="T7">
                  <a:pos x="T2" y="T3"/>
                </a:cxn>
                <a:cxn ang="T8">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lnTo>
                    <a:pt x="3976"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lvl1pPr>
          </a:lstStyle>
          <a:p>
            <a:r>
              <a:rPr lang="cs-CZ"/>
              <a:t>Klepnutím lze upravit styl předlohy nadpisů.</a:t>
            </a:r>
          </a:p>
        </p:txBody>
      </p:sp>
      <p:sp>
        <p:nvSpPr>
          <p:cNvPr id="3078"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r>
              <a:rPr lang="cs-CZ"/>
              <a:t>Klepnutím lze upravit styl předlohy podnadpisů.</a:t>
            </a:r>
          </a:p>
        </p:txBody>
      </p:sp>
      <p:sp>
        <p:nvSpPr>
          <p:cNvPr id="7" name="Rectangle 7"/>
          <p:cNvSpPr>
            <a:spLocks noGrp="1" noChangeArrowheads="1"/>
          </p:cNvSpPr>
          <p:nvPr>
            <p:ph type="dt" sz="quarter"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CD2FD21F-7B72-4377-9B6B-E8C859DC2599}"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22818F26-F1E9-4590-B6EC-E9E6238C03B3}"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15100" y="609600"/>
            <a:ext cx="1943100" cy="5486400"/>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685800" y="609600"/>
            <a:ext cx="5676900" cy="5486400"/>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ECA64DF8-5DE6-45A3-A84D-185E2F5D8F3E}"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ClipArt" preserve="1">
  <p:cSld name="Nadpis, text a klipart">
    <p:spTree>
      <p:nvGrpSpPr>
        <p:cNvPr id="1" name=""/>
        <p:cNvGrpSpPr/>
        <p:nvPr/>
      </p:nvGrpSpPr>
      <p:grpSpPr>
        <a:xfrm>
          <a:off x="0" y="0"/>
          <a:ext cx="0" cy="0"/>
          <a:chOff x="0" y="0"/>
          <a:chExt cx="0" cy="0"/>
        </a:xfrm>
      </p:grpSpPr>
      <p:sp>
        <p:nvSpPr>
          <p:cNvPr id="2" name="Nadpis 1"/>
          <p:cNvSpPr>
            <a:spLocks noGrp="1"/>
          </p:cNvSpPr>
          <p:nvPr>
            <p:ph type="title"/>
          </p:nvPr>
        </p:nvSpPr>
        <p:spPr>
          <a:xfrm>
            <a:off x="685800" y="609600"/>
            <a:ext cx="77724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85800" y="1981200"/>
            <a:ext cx="3810000" cy="4114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klipart 3"/>
          <p:cNvSpPr>
            <a:spLocks noGrp="1"/>
          </p:cNvSpPr>
          <p:nvPr>
            <p:ph type="clipArt" sz="half" idx="2"/>
          </p:nvPr>
        </p:nvSpPr>
        <p:spPr>
          <a:xfrm>
            <a:off x="4648200" y="1981200"/>
            <a:ext cx="3810000" cy="4114800"/>
          </a:xfrm>
        </p:spPr>
        <p:txBody>
          <a:bodyPr/>
          <a:lstStyle/>
          <a:p>
            <a:pPr lvl="0"/>
            <a:endParaRPr lang="cs-CZ" noProof="0"/>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B1E6C3E8-819E-4156-9800-AC3EAADBB9F4}"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6FB4AF0-E47D-4C47-987B-6A94EAAE91EC}"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D6569EB-4052-4500-9DB1-B81EC4C0F436}"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F1CC6111-84F6-4D9F-A650-6DF77B8EB669}"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7"/>
          <p:cNvSpPr>
            <a:spLocks noGrp="1" noChangeArrowheads="1"/>
          </p:cNvSpPr>
          <p:nvPr>
            <p:ph type="dt" sz="half"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1C4B3542-ADA3-4CA9-A07E-88D3B768A7FB}"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7"/>
          <p:cNvSpPr>
            <a:spLocks noGrp="1" noChangeArrowheads="1"/>
          </p:cNvSpPr>
          <p:nvPr>
            <p:ph type="dt" sz="half" idx="10"/>
          </p:nvPr>
        </p:nvSpPr>
        <p:spPr/>
        <p:txBody>
          <a:bodyPr/>
          <a:lstStyle>
            <a:lvl1pPr>
              <a:defRPr/>
            </a:lvl1pPr>
          </a:lstStyle>
          <a:p>
            <a:pPr>
              <a:defRPr/>
            </a:pPr>
            <a:endParaRPr lang="cs-CZ"/>
          </a:p>
        </p:txBody>
      </p:sp>
      <p:sp>
        <p:nvSpPr>
          <p:cNvPr id="4" name="Rectangle 8"/>
          <p:cNvSpPr>
            <a:spLocks noGrp="1" noChangeArrowheads="1"/>
          </p:cNvSpPr>
          <p:nvPr>
            <p:ph type="ftr" sz="quarter" idx="11"/>
          </p:nvPr>
        </p:nvSpPr>
        <p:spPr/>
        <p:txBody>
          <a:bodyPr/>
          <a:lstStyle>
            <a:lvl1pPr>
              <a:defRPr/>
            </a:lvl1pPr>
          </a:lstStyle>
          <a:p>
            <a:pPr>
              <a:defRPr/>
            </a:pPr>
            <a:endParaRPr lang="cs-CZ"/>
          </a:p>
        </p:txBody>
      </p:sp>
      <p:sp>
        <p:nvSpPr>
          <p:cNvPr id="5" name="Rectangle 9"/>
          <p:cNvSpPr>
            <a:spLocks noGrp="1" noChangeArrowheads="1"/>
          </p:cNvSpPr>
          <p:nvPr>
            <p:ph type="sldNum" sz="quarter" idx="12"/>
          </p:nvPr>
        </p:nvSpPr>
        <p:spPr/>
        <p:txBody>
          <a:bodyPr/>
          <a:lstStyle>
            <a:lvl1pPr>
              <a:defRPr/>
            </a:lvl1pPr>
          </a:lstStyle>
          <a:p>
            <a:pPr>
              <a:defRPr/>
            </a:pPr>
            <a:fld id="{1816AE1F-3DC3-4E0F-87A4-B26FD0376A35}"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p:txBody>
          <a:bodyPr/>
          <a:lstStyle>
            <a:lvl1pPr>
              <a:defRPr/>
            </a:lvl1pPr>
          </a:lstStyle>
          <a:p>
            <a:pPr>
              <a:defRPr/>
            </a:pPr>
            <a:endParaRPr lang="cs-CZ"/>
          </a:p>
        </p:txBody>
      </p:sp>
      <p:sp>
        <p:nvSpPr>
          <p:cNvPr id="3" name="Rectangle 8"/>
          <p:cNvSpPr>
            <a:spLocks noGrp="1" noChangeArrowheads="1"/>
          </p:cNvSpPr>
          <p:nvPr>
            <p:ph type="ftr" sz="quarter" idx="11"/>
          </p:nvPr>
        </p:nvSpPr>
        <p:spPr/>
        <p:txBody>
          <a:bodyPr/>
          <a:lstStyle>
            <a:lvl1pPr>
              <a:defRPr/>
            </a:lvl1pPr>
          </a:lstStyle>
          <a:p>
            <a:pPr>
              <a:defRPr/>
            </a:pPr>
            <a:endParaRPr lang="cs-CZ"/>
          </a:p>
        </p:txBody>
      </p:sp>
      <p:sp>
        <p:nvSpPr>
          <p:cNvPr id="4" name="Rectangle 9"/>
          <p:cNvSpPr>
            <a:spLocks noGrp="1" noChangeArrowheads="1"/>
          </p:cNvSpPr>
          <p:nvPr>
            <p:ph type="sldNum" sz="quarter" idx="12"/>
          </p:nvPr>
        </p:nvSpPr>
        <p:spPr/>
        <p:txBody>
          <a:bodyPr/>
          <a:lstStyle>
            <a:lvl1pPr>
              <a:defRPr/>
            </a:lvl1pPr>
          </a:lstStyle>
          <a:p>
            <a:pPr>
              <a:defRPr/>
            </a:pPr>
            <a:fld id="{8110E9C1-8D4F-49E0-8561-2FCF7F82006F}"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7183DDA5-73ED-41CA-B7B9-FA45EFCAC741}"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E1E8EF4E-FB7C-4C4A-B9E7-5B20452941D0}"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1026" name="Group 10"/>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1033" name="Arc 4"/>
            <p:cNvSpPr>
              <a:spLocks/>
            </p:cNvSpPr>
            <p:nvPr/>
          </p:nvSpPr>
          <p:spPr bwMode="auto">
            <a:xfrm>
              <a:off x="0" y="1"/>
              <a:ext cx="5298" cy="4312"/>
            </a:xfrm>
            <a:custGeom>
              <a:avLst/>
              <a:gdLst>
                <a:gd name="T0" fmla="*/ 0 w 21600"/>
                <a:gd name="T1" fmla="*/ 0 h 21600"/>
                <a:gd name="T2" fmla="*/ 78 w 21600"/>
                <a:gd name="T3" fmla="*/ 34 h 21600"/>
                <a:gd name="T4" fmla="*/ 0 w 21600"/>
                <a:gd name="T5" fmla="*/ 3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2053"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cs-CZ"/>
              <a:t>Klepnutím lze upravit styl předlohy nadpisů.</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vl1pPr>
          </a:lstStyle>
          <a:p>
            <a:pPr>
              <a:defRPr/>
            </a:pPr>
            <a:endParaRPr lang="cs-CZ"/>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vl1pPr>
          </a:lstStyle>
          <a:p>
            <a:pPr>
              <a:defRPr/>
            </a:pPr>
            <a:endParaRPr lang="cs-CZ"/>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vl1pPr>
          </a:lstStyle>
          <a:p>
            <a:pPr>
              <a:defRPr/>
            </a:pPr>
            <a:fld id="{0DA583FF-9F5D-469C-B3BB-B1E3900B7B18}" type="slidenum">
              <a:rPr lang="cs-CZ"/>
              <a:pPr>
                <a:defRPr/>
              </a:pPr>
              <a:t>‹#›</a:t>
            </a:fld>
            <a:endParaRPr lang="cs-CZ"/>
          </a:p>
        </p:txBody>
      </p:sp>
      <p:sp>
        <p:nvSpPr>
          <p:cNvPr id="1031" name="Rectangle 11"/>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 bg1="dk2" tx1="lt1" bg2="dk1" tx2="lt2" accent1="accent1" accent2="accent2" accent3="accent3" accent4="accent4" accent5="accent5" accent6="accent6" hlink="hlink" folHlink="folHlink"/>
  <p:sldLayoutIdLst>
    <p:sldLayoutId id="2147484060" r:id="rId1"/>
    <p:sldLayoutId id="2147484061" r:id="rId2"/>
    <p:sldLayoutId id="2147484062" r:id="rId3"/>
    <p:sldLayoutId id="2147484063" r:id="rId4"/>
    <p:sldLayoutId id="2147484064" r:id="rId5"/>
    <p:sldLayoutId id="2147484065" r:id="rId6"/>
    <p:sldLayoutId id="2147484066" r:id="rId7"/>
    <p:sldLayoutId id="2147484067" r:id="rId8"/>
    <p:sldLayoutId id="2147484068" r:id="rId9"/>
    <p:sldLayoutId id="2147484069" r:id="rId10"/>
    <p:sldLayoutId id="2147484070" r:id="rId11"/>
    <p:sldLayoutId id="2147484071"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wmf"/><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685800" y="4221089"/>
            <a:ext cx="7772400" cy="1368151"/>
          </a:xfrm>
        </p:spPr>
        <p:txBody>
          <a:bodyPr/>
          <a:lstStyle/>
          <a:p>
            <a:pPr algn="ctr" eaLnBrk="1" hangingPunct="1">
              <a:lnSpc>
                <a:spcPct val="90000"/>
              </a:lnSpc>
              <a:buFont typeface="Wingdings" pitchFamily="2" charset="2"/>
              <a:buNone/>
            </a:pPr>
            <a:r>
              <a:rPr lang="cs-CZ" sz="1500" b="1" i="1" dirty="0">
                <a:solidFill>
                  <a:schemeClr val="bg2"/>
                </a:solidFill>
              </a:rPr>
              <a:t>	</a:t>
            </a:r>
          </a:p>
          <a:p>
            <a:pPr algn="ctr" eaLnBrk="1" hangingPunct="1">
              <a:lnSpc>
                <a:spcPct val="90000"/>
              </a:lnSpc>
              <a:buNone/>
            </a:pPr>
            <a:r>
              <a:rPr lang="cs-CZ" sz="3500" b="1" dirty="0" err="1">
                <a:solidFill>
                  <a:schemeClr val="bg2"/>
                </a:solidFill>
              </a:rPr>
              <a:t>Context</a:t>
            </a:r>
            <a:r>
              <a:rPr lang="cs-CZ" sz="3500" b="1" dirty="0">
                <a:solidFill>
                  <a:schemeClr val="bg2"/>
                </a:solidFill>
              </a:rPr>
              <a:t> and  </a:t>
            </a:r>
            <a:r>
              <a:rPr lang="cs-CZ" sz="3500" b="1" dirty="0" err="1">
                <a:solidFill>
                  <a:schemeClr val="bg2"/>
                </a:solidFill>
              </a:rPr>
              <a:t>stakeholders</a:t>
            </a:r>
            <a:r>
              <a:rPr lang="cs-CZ" sz="3500" b="1" dirty="0">
                <a:solidFill>
                  <a:schemeClr val="bg2"/>
                </a:solidFill>
              </a:rPr>
              <a:t>. </a:t>
            </a:r>
          </a:p>
          <a:p>
            <a:pPr algn="ctr" eaLnBrk="1" hangingPunct="1">
              <a:lnSpc>
                <a:spcPct val="90000"/>
              </a:lnSpc>
              <a:buNone/>
            </a:pPr>
            <a:r>
              <a:rPr lang="cs-CZ" sz="3500" b="1" dirty="0">
                <a:solidFill>
                  <a:schemeClr val="bg2"/>
                </a:solidFill>
              </a:rPr>
              <a:t>Leadership. </a:t>
            </a:r>
            <a:endParaRPr lang="cs-CZ" sz="2400" b="1" i="1" dirty="0">
              <a:solidFill>
                <a:schemeClr val="bg2"/>
              </a:solidFill>
            </a:endParaRPr>
          </a:p>
        </p:txBody>
      </p:sp>
      <p:sp>
        <p:nvSpPr>
          <p:cNvPr id="4" name="Obdélník 3"/>
          <p:cNvSpPr/>
          <p:nvPr/>
        </p:nvSpPr>
        <p:spPr>
          <a:xfrm>
            <a:off x="0" y="2205038"/>
            <a:ext cx="9144000" cy="1944687"/>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a:latin typeface="Arial" pitchFamily="34" charset="0"/>
                <a:cs typeface="Arial" pitchFamily="34" charset="0"/>
              </a:rPr>
              <a:t>HUMAN RESOURCE MANAGEMENT</a:t>
            </a:r>
            <a:endParaRPr lang="pt-BR" sz="3600" b="1" dirty="0">
              <a:latin typeface="Arial" pitchFamily="34" charset="0"/>
              <a:cs typeface="Arial" pitchFamily="34" charset="0"/>
            </a:endParaRPr>
          </a:p>
          <a:p>
            <a:pPr algn="ctr" fontAlgn="auto">
              <a:spcBef>
                <a:spcPts val="0"/>
              </a:spcBef>
              <a:spcAft>
                <a:spcPts val="0"/>
              </a:spcAft>
              <a:defRPr/>
            </a:pPr>
            <a:endParaRPr lang="cs-CZ" sz="1000" b="1" dirty="0">
              <a:latin typeface="Arial" pitchFamily="34" charset="0"/>
              <a:cs typeface="Arial" pitchFamily="34" charset="0"/>
            </a:endParaRPr>
          </a:p>
          <a:p>
            <a:pPr algn="ctr" fontAlgn="auto">
              <a:spcBef>
                <a:spcPts val="0"/>
              </a:spcBef>
              <a:spcAft>
                <a:spcPts val="0"/>
              </a:spcAft>
              <a:defRPr/>
            </a:pPr>
            <a:r>
              <a:rPr lang="cs-CZ" b="1" dirty="0" err="1">
                <a:latin typeface="Arial" pitchFamily="34" charset="0"/>
                <a:cs typeface="Arial" pitchFamily="34" charset="0"/>
              </a:rPr>
              <a:t>Lesson</a:t>
            </a:r>
            <a:r>
              <a:rPr lang="cs-CZ" b="1" dirty="0">
                <a:latin typeface="Arial" pitchFamily="34" charset="0"/>
                <a:cs typeface="Arial" pitchFamily="34" charset="0"/>
              </a:rPr>
              <a:t> 4</a:t>
            </a:r>
          </a:p>
        </p:txBody>
      </p:sp>
      <p:sp>
        <p:nvSpPr>
          <p:cNvPr id="2" name="TextovéPole 1"/>
          <p:cNvSpPr txBox="1"/>
          <p:nvPr/>
        </p:nvSpPr>
        <p:spPr>
          <a:xfrm>
            <a:off x="1619672" y="5850088"/>
            <a:ext cx="6192688" cy="461665"/>
          </a:xfrm>
          <a:prstGeom prst="rect">
            <a:avLst/>
          </a:prstGeom>
          <a:noFill/>
        </p:spPr>
        <p:txBody>
          <a:bodyPr wrap="square" rtlCol="0">
            <a:spAutoFit/>
          </a:bodyPr>
          <a:lstStyle/>
          <a:p>
            <a:pPr algn="ctr"/>
            <a:r>
              <a:rPr lang="cs-CZ" dirty="0">
                <a:solidFill>
                  <a:schemeClr val="bg2"/>
                </a:solidFill>
              </a:rPr>
              <a:t>Ing. Helena Marková, Ph.D.</a:t>
            </a:r>
          </a:p>
        </p:txBody>
      </p:sp>
      <p:sp>
        <p:nvSpPr>
          <p:cNvPr id="8" name="Rectangle 2"/>
          <p:cNvSpPr>
            <a:spLocks noChangeArrowheads="1"/>
          </p:cNvSpPr>
          <p:nvPr/>
        </p:nvSpPr>
        <p:spPr bwMode="auto">
          <a:xfrm>
            <a:off x="758812" y="235496"/>
            <a:ext cx="11733052" cy="707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pic>
        <p:nvPicPr>
          <p:cNvPr id="1025" name="obrázek 2" descr="SLU-znacka-OPF-horizon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1760" y="547262"/>
            <a:ext cx="3937883" cy="122413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3000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30500"/>
                            </p:stCondLst>
                            <p:childTnLst>
                              <p:par>
                                <p:cTn id="10" presetID="2" presetClass="entr" presetSubtype="1" fill="hold" grpId="0" nodeType="afterEffect">
                                  <p:stCondLst>
                                    <p:cond delay="30000"/>
                                  </p:stCondLst>
                                  <p:childTnLst>
                                    <p:set>
                                      <p:cBhvr>
                                        <p:cTn id="11" dur="1" fill="hold">
                                          <p:stCondLst>
                                            <p:cond delay="0"/>
                                          </p:stCondLst>
                                        </p:cTn>
                                        <p:tgtEl>
                                          <p:spTgt spid="28675">
                                            <p:txEl>
                                              <p:pRg st="1" end="1"/>
                                            </p:txEl>
                                          </p:spTgt>
                                        </p:tgtEl>
                                        <p:attrNameLst>
                                          <p:attrName>style.visibility</p:attrName>
                                        </p:attrNameLst>
                                      </p:cBhvr>
                                      <p:to>
                                        <p:strVal val="visible"/>
                                      </p:to>
                                    </p:set>
                                    <p:anim calcmode="lin" valueType="num">
                                      <p:cBhvr additive="base">
                                        <p:cTn id="12"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8675">
                                            <p:txEl>
                                              <p:pRg st="1" end="1"/>
                                            </p:txEl>
                                          </p:spTgt>
                                        </p:tgtEl>
                                        <p:attrNameLst>
                                          <p:attrName>ppt_y</p:attrName>
                                        </p:attrNameLst>
                                      </p:cBhvr>
                                      <p:tavLst>
                                        <p:tav tm="0">
                                          <p:val>
                                            <p:strVal val="0-#ppt_h/2"/>
                                          </p:val>
                                        </p:tav>
                                        <p:tav tm="100000">
                                          <p:val>
                                            <p:strVal val="#ppt_y"/>
                                          </p:val>
                                        </p:tav>
                                      </p:tavLst>
                                    </p:anim>
                                  </p:childTnLst>
                                </p:cTn>
                              </p:par>
                            </p:childTnLst>
                          </p:cTn>
                        </p:par>
                        <p:par>
                          <p:cTn id="14" fill="hold">
                            <p:stCondLst>
                              <p:cond delay="61000"/>
                            </p:stCondLst>
                            <p:childTnLst>
                              <p:par>
                                <p:cTn id="15" presetID="2" presetClass="entr" presetSubtype="1" fill="hold" grpId="0" nodeType="afterEffect">
                                  <p:stCondLst>
                                    <p:cond delay="30000"/>
                                  </p:stCondLst>
                                  <p:childTnLst>
                                    <p:set>
                                      <p:cBhvr>
                                        <p:cTn id="16" dur="1" fill="hold">
                                          <p:stCondLst>
                                            <p:cond delay="0"/>
                                          </p:stCondLst>
                                        </p:cTn>
                                        <p:tgtEl>
                                          <p:spTgt spid="28675">
                                            <p:txEl>
                                              <p:pRg st="2" end="2"/>
                                            </p:txEl>
                                          </p:spTgt>
                                        </p:tgtEl>
                                        <p:attrNameLst>
                                          <p:attrName>style.visibility</p:attrName>
                                        </p:attrNameLst>
                                      </p:cBhvr>
                                      <p:to>
                                        <p:strVal val="visible"/>
                                      </p:to>
                                    </p:set>
                                    <p:anim calcmode="lin" valueType="num">
                                      <p:cBhvr additive="base">
                                        <p:cTn id="17" dur="500" fill="hold"/>
                                        <p:tgtEl>
                                          <p:spTgt spid="2867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8675">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advAuto="30000"/>
    </p:bld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a:solidFill>
                  <a:schemeClr val="bg2"/>
                </a:solidFill>
                <a:effectLst/>
                <a:latin typeface="+mn-lt"/>
              </a:rPr>
              <a:t>Leadership </a:t>
            </a:r>
            <a:r>
              <a:rPr lang="cs-CZ" sz="3300" b="1" dirty="0" err="1">
                <a:solidFill>
                  <a:schemeClr val="bg2"/>
                </a:solidFill>
                <a:effectLst/>
                <a:latin typeface="+mn-lt"/>
              </a:rPr>
              <a:t>styles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28735"/>
            <a:ext cx="8640960" cy="5095889"/>
          </a:xfrm>
        </p:spPr>
        <p:txBody>
          <a:bodyPr>
            <a:noAutofit/>
          </a:bodyPr>
          <a:lstStyle/>
          <a:p>
            <a:pPr algn="just">
              <a:buFont typeface="Wingdings" panose="05000000000000000000" pitchFamily="2" charset="2"/>
              <a:buChar char="Ø"/>
            </a:pPr>
            <a:r>
              <a:rPr lang="en-US" sz="2600" b="1" dirty="0">
                <a:solidFill>
                  <a:schemeClr val="bg2"/>
                </a:solidFill>
              </a:rPr>
              <a:t>Laissez-Faire</a:t>
            </a:r>
            <a:r>
              <a:rPr lang="en-US" sz="2600" dirty="0">
                <a:solidFill>
                  <a:schemeClr val="bg2"/>
                </a:solidFill>
              </a:rPr>
              <a:t>: Laissez-faire leaders are hands-off and </a:t>
            </a:r>
            <a:r>
              <a:rPr lang="en-US" sz="2600" b="1" dirty="0">
                <a:solidFill>
                  <a:schemeClr val="bg2"/>
                </a:solidFill>
              </a:rPr>
              <a:t>give their team members a high degree of autonomy</a:t>
            </a:r>
            <a:r>
              <a:rPr lang="en-US" sz="2600" dirty="0">
                <a:solidFill>
                  <a:schemeClr val="bg2"/>
                </a:solidFill>
              </a:rPr>
              <a:t>. They provide minimal guidance and allow individuals to make their own decisions and manage their own tasks. While this style can empower skilled and self-motivated team members, it may lead to confusion or lack of direction in some cases.</a:t>
            </a:r>
            <a:endParaRPr lang="cs-CZ" sz="2600" dirty="0">
              <a:solidFill>
                <a:schemeClr val="bg2"/>
              </a:solidFill>
            </a:endParaRPr>
          </a:p>
          <a:p>
            <a:pPr algn="just">
              <a:buFont typeface="Wingdings" panose="05000000000000000000" pitchFamily="2" charset="2"/>
              <a:buChar char="Ø"/>
            </a:pPr>
            <a:r>
              <a:rPr lang="en-US" sz="2600" b="1" dirty="0">
                <a:solidFill>
                  <a:schemeClr val="bg2"/>
                </a:solidFill>
              </a:rPr>
              <a:t>Transformational</a:t>
            </a:r>
            <a:r>
              <a:rPr lang="en-US" sz="2600" dirty="0">
                <a:solidFill>
                  <a:schemeClr val="bg2"/>
                </a:solidFill>
              </a:rPr>
              <a:t>: Transformational leaders </a:t>
            </a:r>
            <a:r>
              <a:rPr lang="en-US" sz="2600" b="1" dirty="0">
                <a:solidFill>
                  <a:schemeClr val="bg2"/>
                </a:solidFill>
              </a:rPr>
              <a:t>inspire and motivate </a:t>
            </a:r>
            <a:r>
              <a:rPr lang="en-US" sz="2600" dirty="0">
                <a:solidFill>
                  <a:schemeClr val="bg2"/>
                </a:solidFill>
              </a:rPr>
              <a:t>their team members </a:t>
            </a:r>
            <a:r>
              <a:rPr lang="en-US" sz="2600" b="1" dirty="0">
                <a:solidFill>
                  <a:schemeClr val="bg2"/>
                </a:solidFill>
              </a:rPr>
              <a:t>by articulating a compelling vision and setting high standards</a:t>
            </a:r>
            <a:r>
              <a:rPr lang="en-US" sz="2600" dirty="0">
                <a:solidFill>
                  <a:schemeClr val="bg2"/>
                </a:solidFill>
              </a:rPr>
              <a:t>. They encourage innovation, foster a positive organizational culture</a:t>
            </a:r>
            <a:r>
              <a:rPr lang="cs-CZ" sz="2600" dirty="0">
                <a:solidFill>
                  <a:schemeClr val="bg2"/>
                </a:solidFill>
              </a:rPr>
              <a:t>.</a:t>
            </a:r>
            <a:r>
              <a:rPr lang="en-US" sz="2600" dirty="0">
                <a:solidFill>
                  <a:schemeClr val="bg2"/>
                </a:solidFill>
              </a:rPr>
              <a:t> T</a:t>
            </a:r>
            <a:r>
              <a:rPr lang="cs-CZ" sz="2600" dirty="0" err="1">
                <a:solidFill>
                  <a:schemeClr val="bg2"/>
                </a:solidFill>
              </a:rPr>
              <a:t>hey</a:t>
            </a:r>
            <a:r>
              <a:rPr lang="en-US" sz="2600" dirty="0">
                <a:solidFill>
                  <a:schemeClr val="bg2"/>
                </a:solidFill>
              </a:rPr>
              <a:t> empower their team members to reach their full potential and achieve collective goals.</a:t>
            </a:r>
            <a:endParaRPr lang="cs-CZ" sz="26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7604653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Leadership </a:t>
            </a:r>
            <a:r>
              <a:rPr lang="cs-CZ" sz="3300" b="1" dirty="0" err="1">
                <a:solidFill>
                  <a:schemeClr val="bg2"/>
                </a:solidFill>
                <a:effectLst/>
                <a:latin typeface="+mn-lt"/>
              </a:rPr>
              <a:t>styles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41973"/>
            <a:ext cx="8640960" cy="5282651"/>
          </a:xfrm>
        </p:spPr>
        <p:txBody>
          <a:bodyPr>
            <a:noAutofit/>
          </a:bodyPr>
          <a:lstStyle/>
          <a:p>
            <a:pPr algn="just">
              <a:buFont typeface="Wingdings" panose="05000000000000000000" pitchFamily="2" charset="2"/>
              <a:buChar char="Ø"/>
            </a:pPr>
            <a:r>
              <a:rPr lang="en-US" sz="2600" b="1" dirty="0">
                <a:solidFill>
                  <a:schemeClr val="bg2"/>
                </a:solidFill>
              </a:rPr>
              <a:t>Transactional:</a:t>
            </a:r>
            <a:r>
              <a:rPr lang="en-US" sz="2600" dirty="0">
                <a:solidFill>
                  <a:schemeClr val="bg2"/>
                </a:solidFill>
              </a:rPr>
              <a:t> Transactional leaders </a:t>
            </a:r>
            <a:r>
              <a:rPr lang="en-US" sz="2600" b="1" dirty="0">
                <a:solidFill>
                  <a:schemeClr val="bg2"/>
                </a:solidFill>
              </a:rPr>
              <a:t>focus on the exchange of rewards and punishments to motivate </a:t>
            </a:r>
            <a:r>
              <a:rPr lang="en-US" sz="2600" dirty="0">
                <a:solidFill>
                  <a:schemeClr val="bg2"/>
                </a:solidFill>
              </a:rPr>
              <a:t>their team members. They establish clear expectations, set goals, and provide feedback based on performance. Transactional leaders often use incentives to reward achievement and corrective action to address underperformance.</a:t>
            </a:r>
            <a:endParaRPr lang="cs-CZ" sz="2600" dirty="0">
              <a:solidFill>
                <a:schemeClr val="bg2"/>
              </a:solidFill>
            </a:endParaRPr>
          </a:p>
          <a:p>
            <a:pPr algn="just">
              <a:buFont typeface="Wingdings" panose="05000000000000000000" pitchFamily="2" charset="2"/>
              <a:buChar char="Ø"/>
            </a:pPr>
            <a:r>
              <a:rPr lang="en-US" sz="2600" b="1" dirty="0">
                <a:solidFill>
                  <a:schemeClr val="bg2"/>
                </a:solidFill>
              </a:rPr>
              <a:t>Servant</a:t>
            </a:r>
            <a:r>
              <a:rPr lang="en-US" sz="2600" dirty="0">
                <a:solidFill>
                  <a:schemeClr val="bg2"/>
                </a:solidFill>
              </a:rPr>
              <a:t>: Servant leaders prioritize the needs of their team members above their own. They </a:t>
            </a:r>
            <a:r>
              <a:rPr lang="en-US" sz="2600" b="1" dirty="0">
                <a:solidFill>
                  <a:schemeClr val="bg2"/>
                </a:solidFill>
              </a:rPr>
              <a:t>focus on serving others</a:t>
            </a:r>
            <a:r>
              <a:rPr lang="en-US" sz="2600" dirty="0">
                <a:solidFill>
                  <a:schemeClr val="bg2"/>
                </a:solidFill>
              </a:rPr>
              <a:t>, fostering a supportive environment, and facilitating personal and professional growth. Servant leaders often emphasize empathy, humility, and collaboration.</a:t>
            </a:r>
            <a:endParaRPr lang="cs-CZ" sz="26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4883391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Leadership </a:t>
            </a:r>
            <a:r>
              <a:rPr lang="cs-CZ" sz="3300" b="1" dirty="0" err="1">
                <a:solidFill>
                  <a:schemeClr val="bg2"/>
                </a:solidFill>
                <a:effectLst/>
                <a:latin typeface="+mn-lt"/>
              </a:rPr>
              <a:t>styles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41973"/>
            <a:ext cx="8640960" cy="5282651"/>
          </a:xfrm>
        </p:spPr>
        <p:txBody>
          <a:bodyPr>
            <a:noAutofit/>
          </a:bodyPr>
          <a:lstStyle/>
          <a:p>
            <a:pPr algn="just">
              <a:buFont typeface="Wingdings" panose="05000000000000000000" pitchFamily="2" charset="2"/>
              <a:buChar char="Ø"/>
            </a:pPr>
            <a:r>
              <a:rPr lang="en-US" sz="2600" b="1" dirty="0">
                <a:solidFill>
                  <a:schemeClr val="bg2"/>
                </a:solidFill>
              </a:rPr>
              <a:t>Charismatic</a:t>
            </a:r>
            <a:r>
              <a:rPr lang="en-US" sz="2600" dirty="0">
                <a:solidFill>
                  <a:schemeClr val="bg2"/>
                </a:solidFill>
              </a:rPr>
              <a:t>: Charismatic leaders possess strong personalities and </a:t>
            </a:r>
            <a:r>
              <a:rPr lang="en-US" sz="2600" b="1" dirty="0">
                <a:solidFill>
                  <a:schemeClr val="bg2"/>
                </a:solidFill>
              </a:rPr>
              <a:t>inspire devotion and loyalty among their followers through their charm</a:t>
            </a:r>
            <a:r>
              <a:rPr lang="en-US" sz="2600" dirty="0">
                <a:solidFill>
                  <a:schemeClr val="bg2"/>
                </a:solidFill>
              </a:rPr>
              <a:t>, confidence, and persuasion skills. They often articulate a compelling vision and use their charisma to motivate others to achieve shared goals..</a:t>
            </a:r>
            <a:endParaRPr lang="cs-CZ" sz="2600" dirty="0">
              <a:solidFill>
                <a:schemeClr val="bg2"/>
              </a:solidFill>
            </a:endParaRPr>
          </a:p>
          <a:p>
            <a:pPr algn="just">
              <a:buFont typeface="Wingdings" panose="05000000000000000000" pitchFamily="2" charset="2"/>
              <a:buChar char="Ø"/>
            </a:pPr>
            <a:r>
              <a:rPr lang="en-US" sz="2600" b="1" dirty="0">
                <a:solidFill>
                  <a:schemeClr val="bg2"/>
                </a:solidFill>
              </a:rPr>
              <a:t>Situational: </a:t>
            </a:r>
            <a:r>
              <a:rPr lang="en-US" sz="2600" dirty="0">
                <a:solidFill>
                  <a:schemeClr val="bg2"/>
                </a:solidFill>
              </a:rPr>
              <a:t>Situational leaders </a:t>
            </a:r>
            <a:r>
              <a:rPr lang="en-US" sz="2600" b="1" dirty="0">
                <a:solidFill>
                  <a:schemeClr val="bg2"/>
                </a:solidFill>
              </a:rPr>
              <a:t>adapt their leadership style to suit the specific needs of a situation </a:t>
            </a:r>
            <a:r>
              <a:rPr lang="en-US" sz="2600" dirty="0">
                <a:solidFill>
                  <a:schemeClr val="bg2"/>
                </a:solidFill>
              </a:rPr>
              <a:t>or individual team members. They assess the readiness and capabilities of their team members and adjust their approach accordingly, whether it involves providing guidance and direction or delegating authority.</a:t>
            </a:r>
            <a:endParaRPr lang="cs-CZ" sz="26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2802322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Is</a:t>
            </a:r>
            <a:r>
              <a:rPr lang="cs-CZ" sz="3300" b="1" dirty="0">
                <a:solidFill>
                  <a:schemeClr val="bg2"/>
                </a:solidFill>
                <a:effectLst/>
                <a:latin typeface="+mn-lt"/>
              </a:rPr>
              <a:t> a leadership style </a:t>
            </a:r>
            <a:r>
              <a:rPr lang="cs-CZ" sz="3300" b="1" dirty="0" err="1">
                <a:solidFill>
                  <a:schemeClr val="bg2"/>
                </a:solidFill>
                <a:effectLst/>
                <a:latin typeface="+mn-lt"/>
              </a:rPr>
              <a:t>important</a:t>
            </a:r>
            <a:r>
              <a:rPr lang="cs-CZ" sz="3300" b="1" dirty="0">
                <a:solidFill>
                  <a:schemeClr val="bg2"/>
                </a:solidFill>
                <a:effectLst/>
                <a:latin typeface="+mn-lt"/>
              </a:rPr>
              <a:t>?</a:t>
            </a:r>
          </a:p>
        </p:txBody>
      </p:sp>
      <p:sp>
        <p:nvSpPr>
          <p:cNvPr id="44035" name="Rectangle 3"/>
          <p:cNvSpPr>
            <a:spLocks noGrp="1" noChangeArrowheads="1"/>
          </p:cNvSpPr>
          <p:nvPr>
            <p:ph type="body" idx="1"/>
          </p:nvPr>
        </p:nvSpPr>
        <p:spPr>
          <a:xfrm>
            <a:off x="251520" y="1428735"/>
            <a:ext cx="8640960" cy="5095889"/>
          </a:xfrm>
        </p:spPr>
        <p:txBody>
          <a:bodyPr>
            <a:noAutofit/>
          </a:bodyPr>
          <a:lstStyle/>
          <a:p>
            <a:pPr marL="0" indent="0" algn="just">
              <a:buNone/>
            </a:pPr>
            <a:r>
              <a:rPr lang="cs-CZ" sz="2400" dirty="0">
                <a:solidFill>
                  <a:schemeClr val="bg2"/>
                </a:solidFill>
              </a:rPr>
              <a:t>T</a:t>
            </a:r>
            <a:r>
              <a:rPr lang="en-US" sz="2400" dirty="0">
                <a:solidFill>
                  <a:schemeClr val="bg2"/>
                </a:solidFill>
              </a:rPr>
              <a:t>he leadership style also determines the level of employee engagement, motivation, and job satisfaction. </a:t>
            </a:r>
            <a:endParaRPr lang="cs-CZ" sz="2400" dirty="0">
              <a:solidFill>
                <a:schemeClr val="bg2"/>
              </a:solidFill>
            </a:endParaRPr>
          </a:p>
          <a:p>
            <a:pPr marL="0" indent="0" algn="just">
              <a:buNone/>
            </a:pPr>
            <a:r>
              <a:rPr lang="en-US" sz="2400" dirty="0">
                <a:solidFill>
                  <a:schemeClr val="bg2"/>
                </a:solidFill>
              </a:rPr>
              <a:t>Leaders who promote a positive and supportive culture tend to have a more engaged and motivated workforce, while leaders who promote a negative or toxic culture tend to have a disengaged and unhappy workforce.</a:t>
            </a:r>
            <a:endParaRPr lang="cs-CZ" sz="2400" dirty="0">
              <a:solidFill>
                <a:schemeClr val="bg2"/>
              </a:solidFill>
            </a:endParaRPr>
          </a:p>
          <a:p>
            <a:pPr marL="0" indent="0" algn="just">
              <a:buNone/>
            </a:pPr>
            <a:r>
              <a:rPr lang="cs-CZ" sz="2400" u="sng" dirty="0" err="1">
                <a:solidFill>
                  <a:schemeClr val="bg2"/>
                </a:solidFill>
              </a:rPr>
              <a:t>Appreciated</a:t>
            </a:r>
            <a:r>
              <a:rPr lang="cs-CZ" sz="2400" u="sng" dirty="0">
                <a:solidFill>
                  <a:schemeClr val="bg2"/>
                </a:solidFill>
              </a:rPr>
              <a:t> </a:t>
            </a:r>
            <a:r>
              <a:rPr lang="cs-CZ" sz="2400" u="sng" dirty="0" err="1">
                <a:solidFill>
                  <a:schemeClr val="bg2"/>
                </a:solidFill>
              </a:rPr>
              <a:t>leaders</a:t>
            </a:r>
            <a:r>
              <a:rPr lang="cs-CZ" sz="2400" u="sng" dirty="0">
                <a:solidFill>
                  <a:schemeClr val="bg2"/>
                </a:solidFill>
              </a:rPr>
              <a:t> </a:t>
            </a:r>
            <a:r>
              <a:rPr lang="cs-CZ" sz="2400" u="sng" dirty="0" err="1">
                <a:solidFill>
                  <a:schemeClr val="bg2"/>
                </a:solidFill>
              </a:rPr>
              <a:t>from</a:t>
            </a:r>
            <a:r>
              <a:rPr lang="cs-CZ" sz="2400" u="sng" dirty="0">
                <a:solidFill>
                  <a:schemeClr val="bg2"/>
                </a:solidFill>
              </a:rPr>
              <a:t> </a:t>
            </a:r>
            <a:r>
              <a:rPr lang="cs-CZ" sz="2400" u="sng" dirty="0" err="1">
                <a:solidFill>
                  <a:schemeClr val="bg2"/>
                </a:solidFill>
              </a:rPr>
              <a:t>history</a:t>
            </a:r>
            <a:r>
              <a:rPr lang="cs-CZ" sz="2400" dirty="0">
                <a:solidFill>
                  <a:schemeClr val="bg2"/>
                </a:solidFill>
              </a:rPr>
              <a:t>:</a:t>
            </a:r>
          </a:p>
          <a:p>
            <a:pPr algn="just">
              <a:buFont typeface="Wingdings" panose="05000000000000000000" pitchFamily="2" charset="2"/>
              <a:buChar char="Ø"/>
            </a:pPr>
            <a:r>
              <a:rPr lang="en-US" sz="2400" dirty="0">
                <a:solidFill>
                  <a:schemeClr val="bg2"/>
                </a:solidFill>
              </a:rPr>
              <a:t>widely regarded as effective and inspirational include Nelson Mandela, Mahatma Gandhi, Martin Luther King Jr., Mother Teresa, and Winston Churchill</a:t>
            </a:r>
            <a:r>
              <a:rPr lang="cs-CZ" sz="2400" dirty="0">
                <a:solidFill>
                  <a:schemeClr val="bg2"/>
                </a:solidFill>
              </a:rPr>
              <a:t>…</a:t>
            </a:r>
          </a:p>
          <a:p>
            <a:pPr algn="just">
              <a:buFont typeface="Wingdings" panose="05000000000000000000" pitchFamily="2" charset="2"/>
              <a:buChar char="Ø"/>
            </a:pPr>
            <a:r>
              <a:rPr lang="cs-CZ" sz="2400" dirty="0" err="1">
                <a:solidFill>
                  <a:schemeClr val="bg2"/>
                </a:solidFill>
              </a:rPr>
              <a:t>Why</a:t>
            </a:r>
            <a:r>
              <a:rPr lang="cs-CZ" sz="2400" dirty="0">
                <a:solidFill>
                  <a:schemeClr val="bg2"/>
                </a:solidFill>
              </a:rPr>
              <a:t>?</a:t>
            </a:r>
            <a:r>
              <a:rPr lang="en-US" sz="2400" dirty="0">
                <a:solidFill>
                  <a:schemeClr val="bg2"/>
                </a:solidFill>
              </a:rPr>
              <a:t> exceptional qualities such as vision, courage, empathy, and the ability to inspire and unite people towards a common goal. </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7943153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a:solidFill>
                  <a:schemeClr val="bg2"/>
                </a:solidFill>
                <a:effectLst/>
                <a:latin typeface="+mn-lt"/>
              </a:rPr>
              <a:t>TASK 1 - </a:t>
            </a:r>
            <a:r>
              <a:rPr lang="cs-CZ" sz="3300" b="1" dirty="0" err="1">
                <a:solidFill>
                  <a:schemeClr val="bg2"/>
                </a:solidFill>
                <a:effectLst/>
                <a:latin typeface="+mn-lt"/>
              </a:rPr>
              <a:t>Leaders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28735"/>
            <a:ext cx="8640960" cy="5095889"/>
          </a:xfrm>
        </p:spPr>
        <p:txBody>
          <a:bodyPr>
            <a:noAutofit/>
          </a:bodyPr>
          <a:lstStyle/>
          <a:p>
            <a:pPr marL="0" indent="0" algn="just">
              <a:buNone/>
            </a:pPr>
            <a:r>
              <a:rPr lang="cs-CZ" sz="2800" b="1" dirty="0" err="1">
                <a:solidFill>
                  <a:schemeClr val="bg2"/>
                </a:solidFill>
              </a:rPr>
              <a:t>Find</a:t>
            </a:r>
            <a:r>
              <a:rPr lang="cs-CZ" sz="2800" b="1" dirty="0">
                <a:solidFill>
                  <a:schemeClr val="bg2"/>
                </a:solidFill>
              </a:rPr>
              <a:t> </a:t>
            </a:r>
            <a:r>
              <a:rPr lang="cs-CZ" sz="2800" b="1" dirty="0" err="1">
                <a:solidFill>
                  <a:schemeClr val="bg2"/>
                </a:solidFill>
              </a:rPr>
              <a:t>the</a:t>
            </a:r>
            <a:r>
              <a:rPr lang="cs-CZ" sz="2800" b="1" dirty="0">
                <a:solidFill>
                  <a:schemeClr val="bg2"/>
                </a:solidFill>
              </a:rPr>
              <a:t> leader:</a:t>
            </a:r>
          </a:p>
          <a:p>
            <a:pPr marL="514350" indent="-514350" algn="just">
              <a:buAutoNum type="arabicPeriod"/>
            </a:pPr>
            <a:r>
              <a:rPr lang="cs-CZ" sz="2800" b="1" dirty="0" err="1">
                <a:solidFill>
                  <a:schemeClr val="bg2"/>
                </a:solidFill>
              </a:rPr>
              <a:t>Find</a:t>
            </a:r>
            <a:r>
              <a:rPr lang="cs-CZ" sz="2800" b="1" dirty="0">
                <a:solidFill>
                  <a:schemeClr val="bg2"/>
                </a:solidFill>
              </a:rPr>
              <a:t> </a:t>
            </a:r>
            <a:r>
              <a:rPr lang="cs-CZ" sz="2800" b="1" dirty="0" err="1">
                <a:solidFill>
                  <a:schemeClr val="bg2"/>
                </a:solidFill>
              </a:rPr>
              <a:t>examples</a:t>
            </a:r>
            <a:r>
              <a:rPr lang="cs-CZ" sz="2800" b="1" dirty="0">
                <a:solidFill>
                  <a:schemeClr val="bg2"/>
                </a:solidFill>
              </a:rPr>
              <a:t> </a:t>
            </a:r>
            <a:r>
              <a:rPr lang="cs-CZ" sz="2800" b="1" dirty="0" err="1">
                <a:solidFill>
                  <a:schemeClr val="bg2"/>
                </a:solidFill>
              </a:rPr>
              <a:t>of</a:t>
            </a:r>
            <a:r>
              <a:rPr lang="cs-CZ" sz="2800" b="1" dirty="0">
                <a:solidFill>
                  <a:schemeClr val="bg2"/>
                </a:solidFill>
              </a:rPr>
              <a:t> </a:t>
            </a:r>
            <a:r>
              <a:rPr lang="cs-CZ" sz="2800" b="1" dirty="0" err="1">
                <a:solidFill>
                  <a:schemeClr val="bg2"/>
                </a:solidFill>
              </a:rPr>
              <a:t>the</a:t>
            </a:r>
            <a:r>
              <a:rPr lang="cs-CZ" sz="2800" b="1" dirty="0">
                <a:solidFill>
                  <a:schemeClr val="bg2"/>
                </a:solidFill>
              </a:rPr>
              <a:t> leader in </a:t>
            </a:r>
            <a:r>
              <a:rPr lang="cs-CZ" sz="2800" b="1" dirty="0" err="1">
                <a:solidFill>
                  <a:schemeClr val="bg2"/>
                </a:solidFill>
              </a:rPr>
              <a:t>different</a:t>
            </a:r>
            <a:r>
              <a:rPr lang="cs-CZ" sz="2800" b="1" dirty="0">
                <a:solidFill>
                  <a:schemeClr val="bg2"/>
                </a:solidFill>
              </a:rPr>
              <a:t> </a:t>
            </a:r>
            <a:r>
              <a:rPr lang="cs-CZ" sz="2800" b="1" dirty="0" err="1">
                <a:solidFill>
                  <a:schemeClr val="bg2"/>
                </a:solidFill>
              </a:rPr>
              <a:t>categories</a:t>
            </a:r>
            <a:endParaRPr lang="cs-CZ" sz="2800" b="1" dirty="0">
              <a:solidFill>
                <a:schemeClr val="bg2"/>
              </a:solidFill>
            </a:endParaRPr>
          </a:p>
          <a:p>
            <a:pPr marL="514350" indent="-514350" algn="just">
              <a:buAutoNum type="arabicPeriod"/>
            </a:pPr>
            <a:r>
              <a:rPr lang="cs-CZ" sz="2800" dirty="0" err="1">
                <a:solidFill>
                  <a:schemeClr val="bg2"/>
                </a:solidFill>
              </a:rPr>
              <a:t>What</a:t>
            </a:r>
            <a:r>
              <a:rPr lang="cs-CZ" sz="2800" dirty="0">
                <a:solidFill>
                  <a:schemeClr val="bg2"/>
                </a:solidFill>
              </a:rPr>
              <a:t> are </a:t>
            </a:r>
            <a:r>
              <a:rPr lang="cs-CZ" sz="2800" dirty="0" err="1">
                <a:solidFill>
                  <a:schemeClr val="bg2"/>
                </a:solidFill>
              </a:rPr>
              <a:t>their</a:t>
            </a:r>
            <a:r>
              <a:rPr lang="cs-CZ" sz="2800" dirty="0">
                <a:solidFill>
                  <a:schemeClr val="bg2"/>
                </a:solidFill>
              </a:rPr>
              <a:t> </a:t>
            </a:r>
          </a:p>
          <a:p>
            <a:pPr marL="0" indent="0" algn="just">
              <a:buNone/>
            </a:pPr>
            <a:r>
              <a:rPr lang="cs-CZ" sz="2800" dirty="0">
                <a:solidFill>
                  <a:schemeClr val="bg2"/>
                </a:solidFill>
              </a:rPr>
              <a:t>      </a:t>
            </a:r>
            <a:r>
              <a:rPr lang="cs-CZ" sz="2800" dirty="0" err="1">
                <a:solidFill>
                  <a:schemeClr val="bg2"/>
                </a:solidFill>
              </a:rPr>
              <a:t>common</a:t>
            </a:r>
            <a:r>
              <a:rPr lang="cs-CZ" sz="2800" dirty="0">
                <a:solidFill>
                  <a:schemeClr val="bg2"/>
                </a:solidFill>
              </a:rPr>
              <a:t> </a:t>
            </a:r>
            <a:r>
              <a:rPr lang="cs-CZ" sz="2800" dirty="0" err="1">
                <a:solidFill>
                  <a:schemeClr val="bg2"/>
                </a:solidFill>
              </a:rPr>
              <a:t>features</a:t>
            </a:r>
            <a:r>
              <a:rPr lang="cs-CZ" sz="2800" dirty="0">
                <a:solidFill>
                  <a:schemeClr val="bg2"/>
                </a:solidFill>
              </a:rPr>
              <a:t>?</a:t>
            </a:r>
            <a:endParaRPr lang="en-US"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pic>
        <p:nvPicPr>
          <p:cNvPr id="5" name="Obrázek 4">
            <a:extLst>
              <a:ext uri="{FF2B5EF4-FFF2-40B4-BE49-F238E27FC236}">
                <a16:creationId xmlns:a16="http://schemas.microsoft.com/office/drawing/2014/main" id="{79ECE0B5-7B6F-448A-822B-510F6552C66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41169" y="2451203"/>
            <a:ext cx="4077072" cy="4077072"/>
          </a:xfrm>
          <a:prstGeom prst="rect">
            <a:avLst/>
          </a:prstGeom>
        </p:spPr>
      </p:pic>
    </p:spTree>
    <p:extLst>
      <p:ext uri="{BB962C8B-B14F-4D97-AF65-F5344CB8AC3E}">
        <p14:creationId xmlns:p14="http://schemas.microsoft.com/office/powerpoint/2010/main" val="25391256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Who</a:t>
            </a:r>
            <a:r>
              <a:rPr lang="cs-CZ" sz="3300" b="1" dirty="0">
                <a:solidFill>
                  <a:schemeClr val="bg2"/>
                </a:solidFill>
                <a:effectLst/>
                <a:latin typeface="+mn-lt"/>
              </a:rPr>
              <a:t> </a:t>
            </a:r>
            <a:r>
              <a:rPr lang="cs-CZ" sz="3300" b="1" dirty="0" err="1">
                <a:solidFill>
                  <a:schemeClr val="bg2"/>
                </a:solidFill>
                <a:effectLst/>
                <a:latin typeface="+mn-lt"/>
              </a:rPr>
              <a:t>is</a:t>
            </a:r>
            <a:r>
              <a:rPr lang="cs-CZ" sz="3300" b="1" dirty="0">
                <a:solidFill>
                  <a:schemeClr val="bg2"/>
                </a:solidFill>
                <a:effectLst/>
                <a:latin typeface="+mn-lt"/>
              </a:rPr>
              <a:t> </a:t>
            </a:r>
            <a:r>
              <a:rPr lang="cs-CZ" sz="3300" b="1" dirty="0" err="1">
                <a:solidFill>
                  <a:schemeClr val="bg2"/>
                </a:solidFill>
                <a:effectLst/>
                <a:latin typeface="+mn-lt"/>
              </a:rPr>
              <a:t>the</a:t>
            </a:r>
            <a:r>
              <a:rPr lang="cs-CZ" sz="3300" b="1" dirty="0">
                <a:solidFill>
                  <a:schemeClr val="bg2"/>
                </a:solidFill>
                <a:effectLst/>
                <a:latin typeface="+mn-lt"/>
              </a:rPr>
              <a:t> leader - </a:t>
            </a:r>
            <a:r>
              <a:rPr lang="cs-CZ" sz="3300" b="1" dirty="0" err="1">
                <a:solidFill>
                  <a:schemeClr val="bg2"/>
                </a:solidFill>
                <a:effectLst/>
                <a:latin typeface="+mn-lt"/>
              </a:rPr>
              <a:t>features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28735"/>
            <a:ext cx="8640960" cy="5095889"/>
          </a:xfrm>
        </p:spPr>
        <p:txBody>
          <a:bodyPr>
            <a:noAutofit/>
          </a:bodyPr>
          <a:lstStyle/>
          <a:p>
            <a:pPr algn="just">
              <a:buFont typeface="Wingdings" panose="05000000000000000000" pitchFamily="2" charset="2"/>
              <a:buChar char="Ø"/>
            </a:pPr>
            <a:r>
              <a:rPr lang="en-US" sz="2400" dirty="0">
                <a:solidFill>
                  <a:schemeClr val="bg2"/>
                </a:solidFill>
              </a:rPr>
              <a:t>effective leadership requires a combination of skills, traits, and behaviors that allow leaders to inspire and motivate their team to achieve their best.</a:t>
            </a:r>
            <a:endParaRPr lang="cs-CZ" sz="2400" dirty="0">
              <a:solidFill>
                <a:schemeClr val="bg2"/>
              </a:solidFill>
            </a:endParaRPr>
          </a:p>
          <a:p>
            <a:pPr marL="0" indent="0" algn="just">
              <a:buNone/>
            </a:pPr>
            <a:r>
              <a:rPr lang="en-US" sz="2400" dirty="0">
                <a:solidFill>
                  <a:schemeClr val="bg2"/>
                </a:solidFill>
              </a:rPr>
              <a:t> </a:t>
            </a:r>
            <a:r>
              <a:rPr lang="en-US" sz="2400" u="sng" dirty="0">
                <a:solidFill>
                  <a:schemeClr val="bg2"/>
                </a:solidFill>
              </a:rPr>
              <a:t>Visionary:</a:t>
            </a:r>
            <a:r>
              <a:rPr lang="en-US" sz="2400" dirty="0">
                <a:solidFill>
                  <a:schemeClr val="bg2"/>
                </a:solidFill>
              </a:rPr>
              <a:t> Effective leaders have a clear vision for the future of their organization and can articulate this vision to their team in a way that inspires and motivates them.</a:t>
            </a:r>
            <a:endParaRPr lang="cs-CZ" sz="2400" dirty="0">
              <a:solidFill>
                <a:schemeClr val="bg2"/>
              </a:solidFill>
            </a:endParaRPr>
          </a:p>
          <a:p>
            <a:pPr marL="0" indent="0" algn="just">
              <a:buNone/>
            </a:pPr>
            <a:r>
              <a:rPr lang="en-US" sz="2400" dirty="0">
                <a:solidFill>
                  <a:schemeClr val="bg2"/>
                </a:solidFill>
              </a:rPr>
              <a:t> </a:t>
            </a:r>
            <a:r>
              <a:rPr lang="en-US" sz="2400" u="sng" dirty="0">
                <a:solidFill>
                  <a:schemeClr val="bg2"/>
                </a:solidFill>
              </a:rPr>
              <a:t>Communicative</a:t>
            </a:r>
            <a:r>
              <a:rPr lang="en-US" sz="2400" dirty="0">
                <a:solidFill>
                  <a:schemeClr val="bg2"/>
                </a:solidFill>
              </a:rPr>
              <a:t>: Effective leaders are skilled communicators who can convey their ideas and thoughts clearly and persuasively to their team.</a:t>
            </a:r>
          </a:p>
          <a:p>
            <a:pPr marL="0" indent="0" algn="just">
              <a:buNone/>
            </a:pPr>
            <a:r>
              <a:rPr lang="en-US" sz="2400" dirty="0">
                <a:solidFill>
                  <a:schemeClr val="bg2"/>
                </a:solidFill>
              </a:rPr>
              <a:t>    </a:t>
            </a:r>
            <a:r>
              <a:rPr lang="en-US" sz="2400" u="sng" dirty="0">
                <a:solidFill>
                  <a:schemeClr val="bg2"/>
                </a:solidFill>
              </a:rPr>
              <a:t>Empathetic</a:t>
            </a:r>
            <a:r>
              <a:rPr lang="en-US" sz="2400" dirty="0">
                <a:solidFill>
                  <a:schemeClr val="bg2"/>
                </a:solidFill>
              </a:rPr>
              <a:t>: Effective leaders are empathetic and understand the needs and concerns of their team members. They listen actively to their team's feedback and ideas, and seek to understand their perspectives.</a:t>
            </a:r>
          </a:p>
          <a:p>
            <a:pPr marL="0" indent="0" algn="just">
              <a:buNone/>
            </a:pPr>
            <a:r>
              <a:rPr lang="en-US" sz="2400" dirty="0">
                <a:solidFill>
                  <a:schemeClr val="bg2"/>
                </a:solidFill>
              </a:rPr>
              <a:t>    </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0968018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Who</a:t>
            </a:r>
            <a:r>
              <a:rPr lang="cs-CZ" sz="3300" b="1" dirty="0">
                <a:solidFill>
                  <a:schemeClr val="bg2"/>
                </a:solidFill>
                <a:effectLst/>
                <a:latin typeface="+mn-lt"/>
              </a:rPr>
              <a:t> </a:t>
            </a:r>
            <a:r>
              <a:rPr lang="cs-CZ" sz="3300" b="1" dirty="0" err="1">
                <a:solidFill>
                  <a:schemeClr val="bg2"/>
                </a:solidFill>
                <a:effectLst/>
                <a:latin typeface="+mn-lt"/>
              </a:rPr>
              <a:t>is</a:t>
            </a:r>
            <a:r>
              <a:rPr lang="cs-CZ" sz="3300" b="1" dirty="0">
                <a:solidFill>
                  <a:schemeClr val="bg2"/>
                </a:solidFill>
                <a:effectLst/>
                <a:latin typeface="+mn-lt"/>
              </a:rPr>
              <a:t> </a:t>
            </a:r>
            <a:r>
              <a:rPr lang="cs-CZ" sz="3300" b="1" dirty="0" err="1">
                <a:solidFill>
                  <a:schemeClr val="bg2"/>
                </a:solidFill>
                <a:effectLst/>
                <a:latin typeface="+mn-lt"/>
              </a:rPr>
              <a:t>the</a:t>
            </a:r>
            <a:r>
              <a:rPr lang="cs-CZ" sz="3300" b="1" dirty="0">
                <a:solidFill>
                  <a:schemeClr val="bg2"/>
                </a:solidFill>
                <a:effectLst/>
                <a:latin typeface="+mn-lt"/>
              </a:rPr>
              <a:t> leader - </a:t>
            </a:r>
            <a:r>
              <a:rPr lang="cs-CZ" sz="3300" b="1" dirty="0" err="1">
                <a:solidFill>
                  <a:schemeClr val="bg2"/>
                </a:solidFill>
                <a:effectLst/>
                <a:latin typeface="+mn-lt"/>
              </a:rPr>
              <a:t>features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28735"/>
            <a:ext cx="8640960" cy="5095889"/>
          </a:xfrm>
        </p:spPr>
        <p:txBody>
          <a:bodyPr>
            <a:noAutofit/>
          </a:bodyPr>
          <a:lstStyle/>
          <a:p>
            <a:pPr marL="0" indent="0" algn="just">
              <a:buNone/>
            </a:pPr>
            <a:r>
              <a:rPr lang="en-US" sz="2200" u="sng" dirty="0">
                <a:solidFill>
                  <a:schemeClr val="bg2"/>
                </a:solidFill>
              </a:rPr>
              <a:t>Decisive:</a:t>
            </a:r>
            <a:r>
              <a:rPr lang="en-US" sz="2200" dirty="0">
                <a:solidFill>
                  <a:schemeClr val="bg2"/>
                </a:solidFill>
              </a:rPr>
              <a:t> Effective leaders are decisive and able to make sound decisions based on available information and data. They can weigh the pros and cons of different options and choose the best course of action.</a:t>
            </a:r>
            <a:endParaRPr lang="cs-CZ" sz="2200" dirty="0">
              <a:solidFill>
                <a:schemeClr val="bg2"/>
              </a:solidFill>
            </a:endParaRPr>
          </a:p>
          <a:p>
            <a:pPr marL="0" indent="0" algn="just">
              <a:buNone/>
            </a:pPr>
            <a:r>
              <a:rPr lang="en-US" sz="2200" dirty="0">
                <a:solidFill>
                  <a:schemeClr val="bg2"/>
                </a:solidFill>
              </a:rPr>
              <a:t> </a:t>
            </a:r>
            <a:r>
              <a:rPr lang="en-US" sz="2200" u="sng" dirty="0">
                <a:solidFill>
                  <a:schemeClr val="bg2"/>
                </a:solidFill>
              </a:rPr>
              <a:t>Collaborative</a:t>
            </a:r>
            <a:r>
              <a:rPr lang="en-US" sz="2200" dirty="0">
                <a:solidFill>
                  <a:schemeClr val="bg2"/>
                </a:solidFill>
              </a:rPr>
              <a:t>: Effective leaders recognize the importance of collaboration and seek input from their team members when making decisions. They encourage open communication and create an environment that fosters teamwork and mutual respect.</a:t>
            </a:r>
          </a:p>
          <a:p>
            <a:pPr marL="0" indent="0" algn="just">
              <a:buNone/>
            </a:pPr>
            <a:r>
              <a:rPr lang="en-US" sz="2200" dirty="0">
                <a:solidFill>
                  <a:schemeClr val="bg2"/>
                </a:solidFill>
              </a:rPr>
              <a:t>    </a:t>
            </a:r>
            <a:r>
              <a:rPr lang="en-US" sz="2200" u="sng" dirty="0">
                <a:solidFill>
                  <a:schemeClr val="bg2"/>
                </a:solidFill>
              </a:rPr>
              <a:t>Adaptable</a:t>
            </a:r>
            <a:r>
              <a:rPr lang="en-US" sz="2200" dirty="0">
                <a:solidFill>
                  <a:schemeClr val="bg2"/>
                </a:solidFill>
              </a:rPr>
              <a:t>: Effective leaders are adaptable and able to pivot quickly in response to changing circumstances or unexpected challenges. They are open to new ideas and approaches and can adjust their strategy as needed.</a:t>
            </a:r>
          </a:p>
          <a:p>
            <a:pPr marL="0" indent="0" algn="just">
              <a:buNone/>
            </a:pPr>
            <a:r>
              <a:rPr lang="en-US" sz="2200" dirty="0">
                <a:solidFill>
                  <a:schemeClr val="bg2"/>
                </a:solidFill>
              </a:rPr>
              <a:t>    </a:t>
            </a:r>
            <a:r>
              <a:rPr lang="en-US" sz="2200" u="sng" dirty="0">
                <a:solidFill>
                  <a:schemeClr val="bg2"/>
                </a:solidFill>
              </a:rPr>
              <a:t>Inspirational</a:t>
            </a:r>
            <a:r>
              <a:rPr lang="en-US" sz="2200" dirty="0">
                <a:solidFill>
                  <a:schemeClr val="bg2"/>
                </a:solidFill>
              </a:rPr>
              <a:t>: Effective leaders inspire their team members to work towards a common goal and achieve their full potential. They lead by example and set a high standard of excellence for themselves and their team.</a:t>
            </a:r>
            <a:endParaRPr lang="cs-CZ" sz="22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5392312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Identifying</a:t>
            </a:r>
            <a:r>
              <a:rPr lang="cs-CZ" sz="3300" b="1" dirty="0">
                <a:solidFill>
                  <a:schemeClr val="bg2"/>
                </a:solidFill>
                <a:effectLst/>
                <a:latin typeface="+mn-lt"/>
              </a:rPr>
              <a:t> personality </a:t>
            </a:r>
            <a:r>
              <a:rPr lang="cs-CZ" sz="3300" b="1" dirty="0" err="1">
                <a:solidFill>
                  <a:schemeClr val="bg2"/>
                </a:solidFill>
                <a:effectLst/>
                <a:latin typeface="+mn-lt"/>
              </a:rPr>
              <a:t>of</a:t>
            </a:r>
            <a:r>
              <a:rPr lang="cs-CZ" sz="3300" b="1" dirty="0">
                <a:solidFill>
                  <a:schemeClr val="bg2"/>
                </a:solidFill>
                <a:effectLst/>
                <a:latin typeface="+mn-lt"/>
              </a:rPr>
              <a:t> leader</a:t>
            </a:r>
          </a:p>
        </p:txBody>
      </p:sp>
      <p:sp>
        <p:nvSpPr>
          <p:cNvPr id="44035" name="Rectangle 3"/>
          <p:cNvSpPr>
            <a:spLocks noGrp="1" noChangeArrowheads="1"/>
          </p:cNvSpPr>
          <p:nvPr>
            <p:ph type="body" idx="1"/>
          </p:nvPr>
        </p:nvSpPr>
        <p:spPr>
          <a:xfrm>
            <a:off x="251520" y="1428735"/>
            <a:ext cx="8640960" cy="5095889"/>
          </a:xfrm>
        </p:spPr>
        <p:txBody>
          <a:bodyPr>
            <a:noAutofit/>
          </a:bodyPr>
          <a:lstStyle/>
          <a:p>
            <a:pPr algn="just">
              <a:buFont typeface="Wingdings" panose="05000000000000000000" pitchFamily="2" charset="2"/>
              <a:buChar char="Ø"/>
            </a:pPr>
            <a:r>
              <a:rPr lang="en-US" sz="2800" dirty="0">
                <a:solidFill>
                  <a:schemeClr val="bg2"/>
                </a:solidFill>
              </a:rPr>
              <a:t>the personality of a leader can be done by observing their behavior, communication style, decision-making approach, and overall leadership style. </a:t>
            </a:r>
            <a:endParaRPr lang="cs-CZ" sz="2800" dirty="0">
              <a:solidFill>
                <a:schemeClr val="bg2"/>
              </a:solidFill>
            </a:endParaRPr>
          </a:p>
          <a:p>
            <a:pPr marL="0" indent="0" algn="just">
              <a:buNone/>
            </a:pPr>
            <a:r>
              <a:rPr lang="en-US" sz="2800" u="sng" dirty="0">
                <a:solidFill>
                  <a:schemeClr val="bg2"/>
                </a:solidFill>
              </a:rPr>
              <a:t>Some ways to identify a leader's personality include</a:t>
            </a:r>
            <a:r>
              <a:rPr lang="cs-CZ" sz="2800" u="sng" dirty="0">
                <a:solidFill>
                  <a:schemeClr val="bg2"/>
                </a:solidFill>
              </a:rPr>
              <a:t>:</a:t>
            </a:r>
          </a:p>
          <a:p>
            <a:pPr algn="just">
              <a:buFont typeface="Wingdings" panose="05000000000000000000" pitchFamily="2" charset="2"/>
              <a:buChar char="Ø"/>
            </a:pPr>
            <a:r>
              <a:rPr lang="en-US" sz="2800" dirty="0">
                <a:solidFill>
                  <a:schemeClr val="bg2"/>
                </a:solidFill>
              </a:rPr>
              <a:t>Look at how the leader </a:t>
            </a:r>
            <a:r>
              <a:rPr lang="en-US" sz="2800" b="1" dirty="0">
                <a:solidFill>
                  <a:schemeClr val="bg2"/>
                </a:solidFill>
              </a:rPr>
              <a:t>interacts</a:t>
            </a:r>
            <a:r>
              <a:rPr lang="en-US" sz="2800" dirty="0">
                <a:solidFill>
                  <a:schemeClr val="bg2"/>
                </a:solidFill>
              </a:rPr>
              <a:t> with their team and others. </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Do they seem calm, assertive, or outgoing? </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Do they </a:t>
            </a:r>
            <a:r>
              <a:rPr lang="en-US" sz="2800" b="1" dirty="0">
                <a:solidFill>
                  <a:schemeClr val="bg2"/>
                </a:solidFill>
              </a:rPr>
              <a:t>inspire</a:t>
            </a:r>
            <a:r>
              <a:rPr lang="en-US" sz="2800" dirty="0">
                <a:solidFill>
                  <a:schemeClr val="bg2"/>
                </a:solidFill>
              </a:rPr>
              <a:t> others, or do they come across as distant or authoritarian?</a:t>
            </a:r>
            <a:endParaRPr lang="cs-CZ" sz="2800" dirty="0">
              <a:solidFill>
                <a:schemeClr val="bg2"/>
              </a:solidFill>
            </a:endParaRP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2985909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Identifying</a:t>
            </a:r>
            <a:r>
              <a:rPr lang="cs-CZ" sz="3300" b="1" dirty="0">
                <a:solidFill>
                  <a:schemeClr val="bg2"/>
                </a:solidFill>
                <a:effectLst/>
                <a:latin typeface="+mn-lt"/>
              </a:rPr>
              <a:t> personality </a:t>
            </a:r>
            <a:r>
              <a:rPr lang="cs-CZ" sz="3300" b="1" dirty="0" err="1">
                <a:solidFill>
                  <a:schemeClr val="bg2"/>
                </a:solidFill>
                <a:effectLst/>
                <a:latin typeface="+mn-lt"/>
              </a:rPr>
              <a:t>of</a:t>
            </a:r>
            <a:r>
              <a:rPr lang="cs-CZ" sz="3300" b="1" dirty="0">
                <a:solidFill>
                  <a:schemeClr val="bg2"/>
                </a:solidFill>
                <a:effectLst/>
                <a:latin typeface="+mn-lt"/>
              </a:rPr>
              <a:t> leader</a:t>
            </a:r>
          </a:p>
        </p:txBody>
      </p:sp>
      <p:sp>
        <p:nvSpPr>
          <p:cNvPr id="44035" name="Rectangle 3"/>
          <p:cNvSpPr>
            <a:spLocks noGrp="1" noChangeArrowheads="1"/>
          </p:cNvSpPr>
          <p:nvPr>
            <p:ph type="body" idx="1"/>
          </p:nvPr>
        </p:nvSpPr>
        <p:spPr>
          <a:xfrm>
            <a:off x="251520" y="1428735"/>
            <a:ext cx="8640960" cy="5095889"/>
          </a:xfrm>
        </p:spPr>
        <p:txBody>
          <a:bodyPr>
            <a:noAutofit/>
          </a:bodyPr>
          <a:lstStyle/>
          <a:p>
            <a:pPr algn="just">
              <a:buFont typeface="Wingdings" panose="05000000000000000000" pitchFamily="2" charset="2"/>
              <a:buChar char="Ø"/>
            </a:pPr>
            <a:r>
              <a:rPr lang="en-US" sz="2800" dirty="0">
                <a:solidFill>
                  <a:schemeClr val="bg2"/>
                </a:solidFill>
              </a:rPr>
              <a:t>How does the leader </a:t>
            </a:r>
            <a:r>
              <a:rPr lang="en-US" sz="2800" b="1" dirty="0">
                <a:solidFill>
                  <a:schemeClr val="bg2"/>
                </a:solidFill>
              </a:rPr>
              <a:t>communicate</a:t>
            </a:r>
            <a:r>
              <a:rPr lang="en-US" sz="2800" dirty="0">
                <a:solidFill>
                  <a:schemeClr val="bg2"/>
                </a:solidFill>
              </a:rPr>
              <a:t> with others? </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Do they speak clearly and effectively, or are they vague and unresponsive? </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Do they </a:t>
            </a:r>
            <a:r>
              <a:rPr lang="en-US" sz="2800" b="1" dirty="0">
                <a:solidFill>
                  <a:schemeClr val="bg2"/>
                </a:solidFill>
              </a:rPr>
              <a:t>listen</a:t>
            </a:r>
            <a:r>
              <a:rPr lang="en-US" sz="2800" dirty="0">
                <a:solidFill>
                  <a:schemeClr val="bg2"/>
                </a:solidFill>
              </a:rPr>
              <a:t> actively and empathetically, or do they dominate conversations and interrupt others?</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How does the leader </a:t>
            </a:r>
            <a:r>
              <a:rPr lang="en-US" sz="2800" b="1" dirty="0">
                <a:solidFill>
                  <a:schemeClr val="bg2"/>
                </a:solidFill>
              </a:rPr>
              <a:t>make decisions</a:t>
            </a:r>
            <a:r>
              <a:rPr lang="en-US" sz="2800" dirty="0">
                <a:solidFill>
                  <a:schemeClr val="bg2"/>
                </a:solidFill>
              </a:rPr>
              <a:t>? </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What is the leader's </a:t>
            </a:r>
            <a:r>
              <a:rPr lang="en-US" sz="2800" b="1" dirty="0">
                <a:solidFill>
                  <a:schemeClr val="bg2"/>
                </a:solidFill>
              </a:rPr>
              <a:t>overall approach </a:t>
            </a:r>
            <a:r>
              <a:rPr lang="en-US" sz="2800" dirty="0">
                <a:solidFill>
                  <a:schemeClr val="bg2"/>
                </a:solidFill>
              </a:rPr>
              <a:t>to leadership? </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Do they </a:t>
            </a:r>
            <a:r>
              <a:rPr lang="en-US" sz="2800" b="1" dirty="0">
                <a:solidFill>
                  <a:schemeClr val="bg2"/>
                </a:solidFill>
              </a:rPr>
              <a:t>lead by example and inspire </a:t>
            </a:r>
            <a:r>
              <a:rPr lang="en-US" sz="2800" dirty="0">
                <a:solidFill>
                  <a:schemeClr val="bg2"/>
                </a:solidFill>
              </a:rPr>
              <a:t>others, or do they </a:t>
            </a:r>
            <a:r>
              <a:rPr lang="en-US" sz="2800" b="1" dirty="0">
                <a:solidFill>
                  <a:schemeClr val="bg2"/>
                </a:solidFill>
              </a:rPr>
              <a:t>rely on rules and authority </a:t>
            </a:r>
            <a:r>
              <a:rPr lang="en-US" sz="2800" dirty="0">
                <a:solidFill>
                  <a:schemeClr val="bg2"/>
                </a:solidFill>
              </a:rPr>
              <a:t>to maintain control? </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621187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Methods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a:t>
            </a:r>
            <a:r>
              <a:rPr lang="cs-CZ" sz="3300" b="1" dirty="0" err="1">
                <a:solidFill>
                  <a:schemeClr val="bg2"/>
                </a:solidFill>
                <a:effectLst/>
                <a:latin typeface="+mn-lt"/>
              </a:rPr>
              <a:t>selection</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en-US" sz="2600" dirty="0">
                <a:solidFill>
                  <a:schemeClr val="bg2"/>
                </a:solidFill>
              </a:rPr>
              <a:t>There are many tests and assessments available to help identify and evaluate leadership skills and potential. Some of the most widely used tests for leaders include:</a:t>
            </a:r>
            <a:endParaRPr lang="cs-CZ" sz="2600" dirty="0">
              <a:solidFill>
                <a:schemeClr val="bg2"/>
              </a:solidFill>
            </a:endParaRPr>
          </a:p>
          <a:p>
            <a:pPr marL="514350" indent="-514350" algn="just">
              <a:buAutoNum type="arabicPeriod"/>
            </a:pPr>
            <a:r>
              <a:rPr lang="en-US" sz="2600" u="sng" dirty="0">
                <a:solidFill>
                  <a:schemeClr val="bg2"/>
                </a:solidFill>
              </a:rPr>
              <a:t>Myers-Briggs Type Indicator (MBTI)</a:t>
            </a:r>
            <a:r>
              <a:rPr lang="cs-CZ" sz="2600" dirty="0">
                <a:solidFill>
                  <a:schemeClr val="bg2"/>
                </a:solidFill>
              </a:rPr>
              <a:t>: </a:t>
            </a:r>
            <a:r>
              <a:rPr lang="en-US" sz="2600" dirty="0">
                <a:solidFill>
                  <a:schemeClr val="bg2"/>
                </a:solidFill>
              </a:rPr>
              <a:t>four key areas of personality: extraversion vs. introversion, sensing vs. intuition, thinking vs. feeling, and judging vs. perceiving</a:t>
            </a:r>
            <a:endParaRPr lang="cs-CZ" sz="2600" dirty="0">
              <a:solidFill>
                <a:schemeClr val="bg2"/>
              </a:solidFill>
            </a:endParaRPr>
          </a:p>
          <a:p>
            <a:pPr marL="514350" indent="-514350" algn="just">
              <a:buAutoNum type="arabicPeriod"/>
            </a:pPr>
            <a:r>
              <a:rPr lang="en-US" sz="2600" u="sng" dirty="0">
                <a:solidFill>
                  <a:schemeClr val="bg2"/>
                </a:solidFill>
              </a:rPr>
              <a:t>Strengths</a:t>
            </a:r>
            <a:r>
              <a:rPr lang="cs-CZ" sz="2600" u="sng" dirty="0">
                <a:solidFill>
                  <a:schemeClr val="bg2"/>
                </a:solidFill>
              </a:rPr>
              <a:t> </a:t>
            </a:r>
            <a:r>
              <a:rPr lang="en-US" sz="2600" u="sng" dirty="0">
                <a:solidFill>
                  <a:schemeClr val="bg2"/>
                </a:solidFill>
              </a:rPr>
              <a:t>Finder</a:t>
            </a:r>
            <a:r>
              <a:rPr lang="en-US" sz="2600" dirty="0">
                <a:solidFill>
                  <a:schemeClr val="bg2"/>
                </a:solidFill>
              </a:rPr>
              <a:t>: This test identifies an individual's top strengths and talents, 34 different strengths, such as strategic thinking, empathy, and positivity</a:t>
            </a:r>
            <a:endParaRPr lang="cs-CZ" sz="2600" dirty="0">
              <a:solidFill>
                <a:schemeClr val="bg2"/>
              </a:solidFill>
            </a:endParaRPr>
          </a:p>
          <a:p>
            <a:pPr marL="514350" indent="-514350" algn="just">
              <a:buAutoNum type="arabicPeriod"/>
            </a:pPr>
            <a:r>
              <a:rPr lang="en-US" sz="2600" u="sng" dirty="0">
                <a:solidFill>
                  <a:schemeClr val="bg2"/>
                </a:solidFill>
              </a:rPr>
              <a:t>360-Degree Feedback</a:t>
            </a:r>
            <a:r>
              <a:rPr lang="en-US" sz="2600" dirty="0">
                <a:solidFill>
                  <a:schemeClr val="bg2"/>
                </a:solidFill>
              </a:rPr>
              <a:t>: This assessment involves gathering feedback from multiple sources, including peers, managers, direct reports</a:t>
            </a:r>
            <a:endParaRPr lang="cs-CZ" sz="2600" dirty="0">
              <a:solidFill>
                <a:schemeClr val="bg2"/>
              </a:solidFill>
            </a:endParaRPr>
          </a:p>
          <a:p>
            <a:pPr marL="0" indent="0" algn="just">
              <a:buNone/>
            </a:pPr>
            <a:r>
              <a:rPr lang="cs-CZ" sz="2600" dirty="0" err="1">
                <a:solidFill>
                  <a:schemeClr val="bg2"/>
                </a:solidFill>
              </a:rPr>
              <a:t>Assesment</a:t>
            </a:r>
            <a:r>
              <a:rPr lang="cs-CZ" sz="2600" dirty="0">
                <a:solidFill>
                  <a:schemeClr val="bg2"/>
                </a:solidFill>
              </a:rPr>
              <a:t> centre!</a:t>
            </a:r>
          </a:p>
          <a:p>
            <a:pPr marL="0" indent="0" algn="just">
              <a:buNone/>
            </a:pPr>
            <a:endParaRPr lang="cs-CZ" sz="2600" dirty="0">
              <a:solidFill>
                <a:schemeClr val="bg2"/>
              </a:solidFill>
            </a:endParaRPr>
          </a:p>
          <a:p>
            <a:pPr algn="just">
              <a:buFont typeface="Wingdings" panose="05000000000000000000" pitchFamily="2" charset="2"/>
              <a:buChar char="Ø"/>
            </a:pPr>
            <a:endParaRPr lang="cs-CZ" sz="26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6938776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Content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179512" y="1442344"/>
            <a:ext cx="8136904" cy="4751808"/>
          </a:xfrm>
        </p:spPr>
        <p:txBody>
          <a:bodyPr/>
          <a:lstStyle/>
          <a:p>
            <a:pPr algn="just">
              <a:buFont typeface="Wingdings" panose="05000000000000000000" pitchFamily="2" charset="2"/>
              <a:buChar char="Ø"/>
            </a:pPr>
            <a:r>
              <a:rPr lang="cs-CZ" sz="3000" dirty="0">
                <a:solidFill>
                  <a:schemeClr val="bg2"/>
                </a:solidFill>
              </a:rPr>
              <a:t>leadership</a:t>
            </a:r>
          </a:p>
          <a:p>
            <a:pPr algn="just">
              <a:buFont typeface="Wingdings" panose="05000000000000000000" pitchFamily="2" charset="2"/>
              <a:buChar char="Ø"/>
            </a:pPr>
            <a:r>
              <a:rPr lang="cs-CZ" sz="3000" dirty="0">
                <a:solidFill>
                  <a:schemeClr val="bg2"/>
                </a:solidFill>
              </a:rPr>
              <a:t>leadership x management</a:t>
            </a:r>
          </a:p>
          <a:p>
            <a:pPr algn="just">
              <a:buFont typeface="Wingdings" panose="05000000000000000000" pitchFamily="2" charset="2"/>
              <a:buChar char="Ø"/>
            </a:pPr>
            <a:r>
              <a:rPr lang="cs-CZ" sz="3000" dirty="0">
                <a:solidFill>
                  <a:schemeClr val="bg2"/>
                </a:solidFill>
              </a:rPr>
              <a:t>personality </a:t>
            </a:r>
            <a:r>
              <a:rPr lang="cs-CZ" sz="3000" dirty="0" err="1">
                <a:solidFill>
                  <a:schemeClr val="bg2"/>
                </a:solidFill>
              </a:rPr>
              <a:t>of</a:t>
            </a:r>
            <a:r>
              <a:rPr lang="cs-CZ" sz="3000" dirty="0">
                <a:solidFill>
                  <a:schemeClr val="bg2"/>
                </a:solidFill>
              </a:rPr>
              <a:t> leader</a:t>
            </a:r>
          </a:p>
          <a:p>
            <a:pPr algn="just">
              <a:buFont typeface="Wingdings" panose="05000000000000000000" pitchFamily="2" charset="2"/>
              <a:buChar char="Ø"/>
            </a:pPr>
            <a:r>
              <a:rPr lang="cs-CZ" sz="3000" dirty="0" err="1">
                <a:solidFill>
                  <a:schemeClr val="bg2"/>
                </a:solidFill>
              </a:rPr>
              <a:t>sustainability</a:t>
            </a:r>
            <a:endParaRPr lang="cs-CZ" sz="3000" dirty="0">
              <a:solidFill>
                <a:schemeClr val="bg2"/>
              </a:solidFill>
            </a:endParaRPr>
          </a:p>
          <a:p>
            <a:pPr marL="0" indent="0" algn="just">
              <a:buNone/>
            </a:pPr>
            <a:endParaRPr lang="cs-CZ" sz="3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90000"/>
                                  </p:stCondLst>
                                  <p:childTnLst>
                                    <p:set>
                                      <p:cBhvr>
                                        <p:cTn id="11" dur="1" fill="hold">
                                          <p:stCondLst>
                                            <p:cond delay="0"/>
                                          </p:stCondLst>
                                        </p:cTn>
                                        <p:tgtEl>
                                          <p:spTgt spid="44035">
                                            <p:txEl>
                                              <p:pRg st="0" end="0"/>
                                            </p:txEl>
                                          </p:spTgt>
                                        </p:tgtEl>
                                        <p:attrNameLst>
                                          <p:attrName>style.visibility</p:attrName>
                                        </p:attrNameLst>
                                      </p:cBhvr>
                                      <p:to>
                                        <p:strVal val="visible"/>
                                      </p:to>
                                    </p:set>
                                    <p:anim calcmode="lin" valueType="num">
                                      <p:cBhvr additive="base">
                                        <p:cTn id="12" dur="5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4035">
                                            <p:txEl>
                                              <p:pRg st="0" end="0"/>
                                            </p:txEl>
                                          </p:spTgt>
                                        </p:tgtEl>
                                        <p:attrNameLst>
                                          <p:attrName>ppt_y</p:attrName>
                                        </p:attrNameLst>
                                      </p:cBhvr>
                                      <p:tavLst>
                                        <p:tav tm="0">
                                          <p:val>
                                            <p:strVal val="0-#ppt_h/2"/>
                                          </p:val>
                                        </p:tav>
                                        <p:tav tm="100000">
                                          <p:val>
                                            <p:strVal val="#ppt_y"/>
                                          </p:val>
                                        </p:tav>
                                      </p:tavLst>
                                    </p:anim>
                                  </p:childTnLst>
                                </p:cTn>
                              </p:par>
                            </p:childTnLst>
                          </p:cTn>
                        </p:par>
                        <p:par>
                          <p:cTn id="14" fill="hold">
                            <p:stCondLst>
                              <p:cond delay="91000"/>
                            </p:stCondLst>
                            <p:childTnLst>
                              <p:par>
                                <p:cTn id="15" presetID="2" presetClass="entr" presetSubtype="1" fill="hold" grpId="0" nodeType="afterEffect">
                                  <p:stCondLst>
                                    <p:cond delay="120000"/>
                                  </p:stCondLst>
                                  <p:childTnLst>
                                    <p:set>
                                      <p:cBhvr>
                                        <p:cTn id="16" dur="1" fill="hold">
                                          <p:stCondLst>
                                            <p:cond delay="0"/>
                                          </p:stCondLst>
                                        </p:cTn>
                                        <p:tgtEl>
                                          <p:spTgt spid="44035">
                                            <p:txEl>
                                              <p:pRg st="1" end="1"/>
                                            </p:txEl>
                                          </p:spTgt>
                                        </p:tgtEl>
                                        <p:attrNameLst>
                                          <p:attrName>style.visibility</p:attrName>
                                        </p:attrNameLst>
                                      </p:cBhvr>
                                      <p:to>
                                        <p:strVal val="visible"/>
                                      </p:to>
                                    </p:set>
                                    <p:anim calcmode="lin" valueType="num">
                                      <p:cBhvr additive="base">
                                        <p:cTn id="17" dur="5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4035">
                                            <p:txEl>
                                              <p:pRg st="1" end="1"/>
                                            </p:txEl>
                                          </p:spTgt>
                                        </p:tgtEl>
                                        <p:attrNameLst>
                                          <p:attrName>ppt_y</p:attrName>
                                        </p:attrNameLst>
                                      </p:cBhvr>
                                      <p:tavLst>
                                        <p:tav tm="0">
                                          <p:val>
                                            <p:strVal val="0-#ppt_h/2"/>
                                          </p:val>
                                        </p:tav>
                                        <p:tav tm="100000">
                                          <p:val>
                                            <p:strVal val="#ppt_y"/>
                                          </p:val>
                                        </p:tav>
                                      </p:tavLst>
                                    </p:anim>
                                  </p:childTnLst>
                                </p:cTn>
                              </p:par>
                            </p:childTnLst>
                          </p:cTn>
                        </p:par>
                        <p:par>
                          <p:cTn id="19" fill="hold">
                            <p:stCondLst>
                              <p:cond delay="211500"/>
                            </p:stCondLst>
                            <p:childTnLst>
                              <p:par>
                                <p:cTn id="20" presetID="2" presetClass="entr" presetSubtype="1" fill="hold" grpId="0" nodeType="afterEffect">
                                  <p:stCondLst>
                                    <p:cond delay="120000"/>
                                  </p:stCondLst>
                                  <p:childTnLst>
                                    <p:set>
                                      <p:cBhvr>
                                        <p:cTn id="21" dur="1" fill="hold">
                                          <p:stCondLst>
                                            <p:cond delay="0"/>
                                          </p:stCondLst>
                                        </p:cTn>
                                        <p:tgtEl>
                                          <p:spTgt spid="44035">
                                            <p:txEl>
                                              <p:pRg st="2" end="2"/>
                                            </p:txEl>
                                          </p:spTgt>
                                        </p:tgtEl>
                                        <p:attrNameLst>
                                          <p:attrName>style.visibility</p:attrName>
                                        </p:attrNameLst>
                                      </p:cBhvr>
                                      <p:to>
                                        <p:strVal val="visible"/>
                                      </p:to>
                                    </p:set>
                                    <p:anim calcmode="lin" valueType="num">
                                      <p:cBhvr additive="base">
                                        <p:cTn id="22" dur="5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4035">
                                            <p:txEl>
                                              <p:pRg st="2" end="2"/>
                                            </p:txEl>
                                          </p:spTgt>
                                        </p:tgtEl>
                                        <p:attrNameLst>
                                          <p:attrName>ppt_y</p:attrName>
                                        </p:attrNameLst>
                                      </p:cBhvr>
                                      <p:tavLst>
                                        <p:tav tm="0">
                                          <p:val>
                                            <p:strVal val="0-#ppt_h/2"/>
                                          </p:val>
                                        </p:tav>
                                        <p:tav tm="100000">
                                          <p:val>
                                            <p:strVal val="#ppt_y"/>
                                          </p:val>
                                        </p:tav>
                                      </p:tavLst>
                                    </p:anim>
                                  </p:childTnLst>
                                </p:cTn>
                              </p:par>
                            </p:childTnLst>
                          </p:cTn>
                        </p:par>
                        <p:par>
                          <p:cTn id="24" fill="hold">
                            <p:stCondLst>
                              <p:cond delay="332000"/>
                            </p:stCondLst>
                            <p:childTnLst>
                              <p:par>
                                <p:cTn id="25" presetID="2" presetClass="entr" presetSubtype="1" fill="hold" grpId="0" nodeType="afterEffect">
                                  <p:stCondLst>
                                    <p:cond delay="150000"/>
                                  </p:stCondLst>
                                  <p:childTnLst>
                                    <p:set>
                                      <p:cBhvr>
                                        <p:cTn id="26" dur="1" fill="hold">
                                          <p:stCondLst>
                                            <p:cond delay="0"/>
                                          </p:stCondLst>
                                        </p:cTn>
                                        <p:tgtEl>
                                          <p:spTgt spid="44035">
                                            <p:txEl>
                                              <p:pRg st="3" end="3"/>
                                            </p:txEl>
                                          </p:spTgt>
                                        </p:tgtEl>
                                        <p:attrNameLst>
                                          <p:attrName>style.visibility</p:attrName>
                                        </p:attrNameLst>
                                      </p:cBhvr>
                                      <p:to>
                                        <p:strVal val="visible"/>
                                      </p:to>
                                    </p:set>
                                    <p:anim calcmode="lin" valueType="num">
                                      <p:cBhvr additive="base">
                                        <p:cTn id="27" dur="500" fill="hold"/>
                                        <p:tgtEl>
                                          <p:spTgt spid="44035">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4035">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P spid="44035" grpId="0" build="p" autoUpdateAnimBg="0" advAuto="30000"/>
    </p:bldLst>
  </p:timing>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What</a:t>
            </a:r>
            <a:r>
              <a:rPr lang="cs-CZ" sz="3300" b="1" dirty="0">
                <a:solidFill>
                  <a:schemeClr val="bg2"/>
                </a:solidFill>
                <a:effectLst/>
                <a:latin typeface="+mn-lt"/>
              </a:rPr>
              <a:t> </a:t>
            </a:r>
            <a:r>
              <a:rPr lang="cs-CZ" sz="3300" b="1" dirty="0" err="1">
                <a:solidFill>
                  <a:schemeClr val="bg2"/>
                </a:solidFill>
                <a:effectLst/>
                <a:latin typeface="+mn-lt"/>
              </a:rPr>
              <a:t>must</a:t>
            </a:r>
            <a:r>
              <a:rPr lang="cs-CZ" sz="3300" b="1" dirty="0">
                <a:solidFill>
                  <a:schemeClr val="bg2"/>
                </a:solidFill>
                <a:effectLst/>
                <a:latin typeface="+mn-lt"/>
              </a:rPr>
              <a:t> </a:t>
            </a:r>
            <a:r>
              <a:rPr lang="cs-CZ" sz="3300" b="1" dirty="0" err="1">
                <a:solidFill>
                  <a:schemeClr val="bg2"/>
                </a:solidFill>
                <a:effectLst/>
                <a:latin typeface="+mn-lt"/>
              </a:rPr>
              <a:t>leaders</a:t>
            </a:r>
            <a:r>
              <a:rPr lang="cs-CZ" sz="3300" b="1" dirty="0">
                <a:solidFill>
                  <a:schemeClr val="bg2"/>
                </a:solidFill>
                <a:effectLst/>
                <a:latin typeface="+mn-lt"/>
              </a:rPr>
              <a:t> </a:t>
            </a:r>
            <a:r>
              <a:rPr lang="cs-CZ" sz="3300" b="1" dirty="0" err="1">
                <a:solidFill>
                  <a:schemeClr val="bg2"/>
                </a:solidFill>
                <a:effectLst/>
                <a:latin typeface="+mn-lt"/>
              </a:rPr>
              <a:t>know</a:t>
            </a:r>
            <a:r>
              <a:rPr lang="cs-CZ" sz="3300" b="1" dirty="0">
                <a:solidFill>
                  <a:schemeClr val="bg2"/>
                </a:solidFill>
                <a:effectLst/>
                <a:latin typeface="+mn-lt"/>
              </a:rPr>
              <a:t>?</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514350" indent="-514350" algn="just">
              <a:buAutoNum type="arabicPeriod"/>
            </a:pPr>
            <a:r>
              <a:rPr lang="en-US" sz="2800" u="sng" dirty="0">
                <a:solidFill>
                  <a:schemeClr val="bg2"/>
                </a:solidFill>
              </a:rPr>
              <a:t>The organization's vision, mission, and values</a:t>
            </a:r>
            <a:r>
              <a:rPr lang="en-US" sz="2800" dirty="0">
                <a:solidFill>
                  <a:schemeClr val="bg2"/>
                </a:solidFill>
              </a:rPr>
              <a:t>: Leaders must have a clear understanding of the organization's goals and values, and be able to communicate these to their team in a way that inspires and motivates them.</a:t>
            </a:r>
            <a:endParaRPr lang="cs-CZ" sz="2800" dirty="0">
              <a:solidFill>
                <a:schemeClr val="bg2"/>
              </a:solidFill>
            </a:endParaRPr>
          </a:p>
          <a:p>
            <a:pPr marL="514350" indent="-514350" algn="just">
              <a:buAutoNum type="arabicPeriod"/>
            </a:pPr>
            <a:r>
              <a:rPr lang="en-US" sz="2800" u="sng" dirty="0">
                <a:solidFill>
                  <a:schemeClr val="bg2"/>
                </a:solidFill>
              </a:rPr>
              <a:t>The strengths and weaknesses of their team</a:t>
            </a:r>
            <a:r>
              <a:rPr lang="en-US" sz="2800" dirty="0">
                <a:solidFill>
                  <a:schemeClr val="bg2"/>
                </a:solidFill>
              </a:rPr>
              <a:t>: Leaders must be aware of the skills and abilities of their team members, as well as their areas for improvement.</a:t>
            </a:r>
            <a:endParaRPr lang="cs-CZ" sz="2800" dirty="0">
              <a:solidFill>
                <a:schemeClr val="bg2"/>
              </a:solidFill>
            </a:endParaRPr>
          </a:p>
          <a:p>
            <a:pPr marL="514350" indent="-514350" algn="just">
              <a:buAutoNum type="arabicPeriod"/>
            </a:pPr>
            <a:r>
              <a:rPr lang="en-US" sz="2800" u="sng" dirty="0">
                <a:solidFill>
                  <a:schemeClr val="bg2"/>
                </a:solidFill>
              </a:rPr>
              <a:t>The needs of their stakeholders</a:t>
            </a:r>
            <a:r>
              <a:rPr lang="en-US" sz="2800" dirty="0">
                <a:solidFill>
                  <a:schemeClr val="bg2"/>
                </a:solidFill>
              </a:rPr>
              <a:t>: Leaders must </a:t>
            </a:r>
            <a:r>
              <a:rPr lang="cs-CZ" sz="2800" dirty="0" err="1">
                <a:solidFill>
                  <a:schemeClr val="bg2"/>
                </a:solidFill>
              </a:rPr>
              <a:t>know</a:t>
            </a:r>
            <a:r>
              <a:rPr lang="cs-CZ" sz="2800" dirty="0">
                <a:solidFill>
                  <a:schemeClr val="bg2"/>
                </a:solidFill>
              </a:rPr>
              <a:t> t</a:t>
            </a:r>
            <a:r>
              <a:rPr lang="en-US" sz="2800" dirty="0">
                <a:solidFill>
                  <a:schemeClr val="bg2"/>
                </a:solidFill>
              </a:rPr>
              <a:t>he needs and expectations of their stakeholders, including customers, employees, shareholders, and community members</a:t>
            </a:r>
            <a:r>
              <a:rPr lang="cs-CZ" sz="2800" dirty="0">
                <a:solidFill>
                  <a:schemeClr val="bg2"/>
                </a:solidFill>
              </a:rPr>
              <a:t> – </a:t>
            </a:r>
            <a:r>
              <a:rPr lang="cs-CZ" sz="2800" dirty="0" err="1">
                <a:solidFill>
                  <a:schemeClr val="bg2"/>
                </a:solidFill>
              </a:rPr>
              <a:t>better</a:t>
            </a:r>
            <a:r>
              <a:rPr lang="cs-CZ" sz="2800" dirty="0">
                <a:solidFill>
                  <a:schemeClr val="bg2"/>
                </a:solidFill>
              </a:rPr>
              <a:t> </a:t>
            </a:r>
            <a:r>
              <a:rPr lang="cs-CZ" sz="2800" dirty="0" err="1">
                <a:solidFill>
                  <a:schemeClr val="bg2"/>
                </a:solidFill>
              </a:rPr>
              <a:t>decision-making</a:t>
            </a:r>
            <a:r>
              <a:rPr lang="cs-CZ" sz="2800" dirty="0">
                <a:solidFill>
                  <a:schemeClr val="bg2"/>
                </a:solidFill>
              </a:rPr>
              <a:t>.</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9109512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What</a:t>
            </a:r>
            <a:r>
              <a:rPr lang="cs-CZ" sz="3300" b="1" dirty="0">
                <a:solidFill>
                  <a:schemeClr val="bg2"/>
                </a:solidFill>
                <a:effectLst/>
                <a:latin typeface="+mn-lt"/>
              </a:rPr>
              <a:t> </a:t>
            </a:r>
            <a:r>
              <a:rPr lang="cs-CZ" sz="3300" b="1" dirty="0" err="1">
                <a:solidFill>
                  <a:schemeClr val="bg2"/>
                </a:solidFill>
                <a:effectLst/>
                <a:latin typeface="+mn-lt"/>
              </a:rPr>
              <a:t>must</a:t>
            </a:r>
            <a:r>
              <a:rPr lang="cs-CZ" sz="3300" b="1" dirty="0">
                <a:solidFill>
                  <a:schemeClr val="bg2"/>
                </a:solidFill>
                <a:effectLst/>
                <a:latin typeface="+mn-lt"/>
              </a:rPr>
              <a:t> </a:t>
            </a:r>
            <a:r>
              <a:rPr lang="cs-CZ" sz="3300" b="1" dirty="0" err="1">
                <a:solidFill>
                  <a:schemeClr val="bg2"/>
                </a:solidFill>
                <a:effectLst/>
                <a:latin typeface="+mn-lt"/>
              </a:rPr>
              <a:t>leaders</a:t>
            </a:r>
            <a:r>
              <a:rPr lang="cs-CZ" sz="3300" b="1" dirty="0">
                <a:solidFill>
                  <a:schemeClr val="bg2"/>
                </a:solidFill>
                <a:effectLst/>
                <a:latin typeface="+mn-lt"/>
              </a:rPr>
              <a:t> </a:t>
            </a:r>
            <a:r>
              <a:rPr lang="cs-CZ" sz="3300" b="1" dirty="0" err="1">
                <a:solidFill>
                  <a:schemeClr val="bg2"/>
                </a:solidFill>
                <a:effectLst/>
                <a:latin typeface="+mn-lt"/>
              </a:rPr>
              <a:t>know</a:t>
            </a:r>
            <a:r>
              <a:rPr lang="cs-CZ" sz="3300" b="1" dirty="0">
                <a:solidFill>
                  <a:schemeClr val="bg2"/>
                </a:solidFill>
                <a:effectLst/>
                <a:latin typeface="+mn-lt"/>
              </a:rPr>
              <a:t>?</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514350" indent="-514350" algn="just">
              <a:buFont typeface="+mj-lt"/>
              <a:buAutoNum type="arabicPeriod" startAt="4"/>
            </a:pPr>
            <a:r>
              <a:rPr lang="en-US" sz="2800" u="sng" dirty="0">
                <a:solidFill>
                  <a:schemeClr val="bg2"/>
                </a:solidFill>
              </a:rPr>
              <a:t>How to communicate effectively</a:t>
            </a:r>
            <a:r>
              <a:rPr lang="en-US" sz="2800" dirty="0">
                <a:solidFill>
                  <a:schemeClr val="bg2"/>
                </a:solidFill>
              </a:rPr>
              <a:t>: clearly, both verbally and in writing</a:t>
            </a:r>
            <a:r>
              <a:rPr lang="cs-CZ" sz="2800" dirty="0">
                <a:solidFill>
                  <a:schemeClr val="bg2"/>
                </a:solidFill>
              </a:rPr>
              <a:t>, </a:t>
            </a:r>
            <a:r>
              <a:rPr lang="en-US" sz="2800" dirty="0">
                <a:solidFill>
                  <a:schemeClr val="bg2"/>
                </a:solidFill>
              </a:rPr>
              <a:t>be good listeners and able to provide feedback</a:t>
            </a:r>
            <a:r>
              <a:rPr lang="cs-CZ" sz="2800" dirty="0">
                <a:solidFill>
                  <a:schemeClr val="bg2"/>
                </a:solidFill>
              </a:rPr>
              <a:t>.</a:t>
            </a:r>
          </a:p>
          <a:p>
            <a:pPr marL="514350" indent="-514350" algn="just">
              <a:buFont typeface="+mj-lt"/>
              <a:buAutoNum type="arabicPeriod" startAt="4"/>
            </a:pPr>
            <a:r>
              <a:rPr lang="en-US" sz="2800" u="sng" dirty="0">
                <a:solidFill>
                  <a:schemeClr val="bg2"/>
                </a:solidFill>
              </a:rPr>
              <a:t>How to manage conflict</a:t>
            </a:r>
            <a:r>
              <a:rPr lang="en-US" sz="2800" dirty="0">
                <a:solidFill>
                  <a:schemeClr val="bg2"/>
                </a:solidFill>
              </a:rPr>
              <a:t>: </a:t>
            </a:r>
            <a:r>
              <a:rPr lang="cs-CZ" sz="2800" dirty="0">
                <a:solidFill>
                  <a:schemeClr val="bg2"/>
                </a:solidFill>
              </a:rPr>
              <a:t>in </a:t>
            </a:r>
            <a:r>
              <a:rPr lang="en-US" sz="2800" dirty="0">
                <a:solidFill>
                  <a:schemeClr val="bg2"/>
                </a:solidFill>
              </a:rPr>
              <a:t>their team and between stakeholders.</a:t>
            </a:r>
            <a:r>
              <a:rPr lang="cs-CZ" sz="2800" dirty="0">
                <a:solidFill>
                  <a:schemeClr val="bg2"/>
                </a:solidFill>
              </a:rPr>
              <a:t> </a:t>
            </a:r>
            <a:r>
              <a:rPr lang="en-US" sz="2800" dirty="0">
                <a:solidFill>
                  <a:schemeClr val="bg2"/>
                </a:solidFill>
              </a:rPr>
              <a:t> This involves</a:t>
            </a:r>
            <a:r>
              <a:rPr lang="cs-CZ" sz="2800" dirty="0">
                <a:solidFill>
                  <a:schemeClr val="bg2"/>
                </a:solidFill>
              </a:rPr>
              <a:t>: </a:t>
            </a:r>
            <a:r>
              <a:rPr lang="en-US" sz="2800" dirty="0">
                <a:solidFill>
                  <a:schemeClr val="bg2"/>
                </a:solidFill>
              </a:rPr>
              <a:t>listen to different perspectives, find common ground, and facilitate problem-solving</a:t>
            </a:r>
            <a:r>
              <a:rPr lang="cs-CZ" sz="2800" dirty="0">
                <a:solidFill>
                  <a:schemeClr val="bg2"/>
                </a:solidFill>
              </a:rPr>
              <a:t>.</a:t>
            </a:r>
          </a:p>
          <a:p>
            <a:pPr marL="514350" indent="-514350" algn="just">
              <a:buFont typeface="+mj-lt"/>
              <a:buAutoNum type="arabicPeriod" startAt="4"/>
            </a:pPr>
            <a:r>
              <a:rPr lang="en-US" sz="2800" u="sng" dirty="0">
                <a:solidFill>
                  <a:schemeClr val="bg2"/>
                </a:solidFill>
              </a:rPr>
              <a:t>How to lead through change:</a:t>
            </a:r>
            <a:r>
              <a:rPr lang="en-US" sz="2800" dirty="0">
                <a:solidFill>
                  <a:schemeClr val="bg2"/>
                </a:solidFill>
              </a:rPr>
              <a:t> </a:t>
            </a:r>
            <a:r>
              <a:rPr lang="cs-CZ" sz="2800" dirty="0">
                <a:solidFill>
                  <a:schemeClr val="bg2"/>
                </a:solidFill>
              </a:rPr>
              <a:t>to </a:t>
            </a:r>
            <a:r>
              <a:rPr lang="en-US" sz="2800" dirty="0">
                <a:solidFill>
                  <a:schemeClr val="bg2"/>
                </a:solidFill>
              </a:rPr>
              <a:t>adapt to changing circumstances</a:t>
            </a:r>
            <a:r>
              <a:rPr lang="cs-CZ" sz="2800" dirty="0">
                <a:solidFill>
                  <a:schemeClr val="bg2"/>
                </a:solidFill>
              </a:rPr>
              <a:t>,</a:t>
            </a:r>
            <a:r>
              <a:rPr lang="en-US" sz="2800" dirty="0">
                <a:solidFill>
                  <a:schemeClr val="bg2"/>
                </a:solidFill>
              </a:rPr>
              <a:t> flexible, responsive, and able to communicate a clear vision for the future.</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007852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274638"/>
            <a:ext cx="8229600" cy="1498178"/>
          </a:xfrm>
        </p:spPr>
        <p:txBody>
          <a:bodyPr/>
          <a:lstStyle/>
          <a:p>
            <a:pPr eaLnBrk="1" hangingPunct="1">
              <a:defRPr/>
            </a:pPr>
            <a:r>
              <a:rPr lang="cs-CZ" sz="3300" b="1" dirty="0" err="1">
                <a:solidFill>
                  <a:schemeClr val="bg2"/>
                </a:solidFill>
                <a:effectLst/>
                <a:latin typeface="+mn-lt"/>
              </a:rPr>
              <a:t>Is</a:t>
            </a:r>
            <a:r>
              <a:rPr lang="cs-CZ" sz="3300" b="1" dirty="0">
                <a:solidFill>
                  <a:schemeClr val="bg2"/>
                </a:solidFill>
                <a:effectLst/>
                <a:latin typeface="+mn-lt"/>
              </a:rPr>
              <a:t> </a:t>
            </a:r>
            <a:r>
              <a:rPr lang="cs-CZ" sz="3300" b="1" dirty="0" err="1">
                <a:solidFill>
                  <a:schemeClr val="bg2"/>
                </a:solidFill>
                <a:effectLst/>
                <a:latin typeface="+mn-lt"/>
              </a:rPr>
              <a:t>there</a:t>
            </a:r>
            <a:r>
              <a:rPr lang="cs-CZ" sz="3300" b="1" dirty="0">
                <a:solidFill>
                  <a:schemeClr val="bg2"/>
                </a:solidFill>
                <a:effectLst/>
                <a:latin typeface="+mn-lt"/>
              </a:rPr>
              <a:t> a </a:t>
            </a:r>
            <a:r>
              <a:rPr lang="cs-CZ" sz="3300" b="1" dirty="0" err="1">
                <a:solidFill>
                  <a:schemeClr val="bg2"/>
                </a:solidFill>
                <a:effectLst/>
                <a:latin typeface="+mn-lt"/>
              </a:rPr>
              <a:t>difference</a:t>
            </a:r>
            <a:r>
              <a:rPr lang="cs-CZ" sz="3300" b="1" dirty="0">
                <a:solidFill>
                  <a:schemeClr val="bg2"/>
                </a:solidFill>
                <a:effectLst/>
                <a:latin typeface="+mn-lt"/>
              </a:rPr>
              <a:t> </a:t>
            </a:r>
            <a:r>
              <a:rPr lang="cs-CZ" sz="3300" b="1" dirty="0" err="1">
                <a:solidFill>
                  <a:schemeClr val="bg2"/>
                </a:solidFill>
                <a:effectLst/>
                <a:latin typeface="+mn-lt"/>
              </a:rPr>
              <a:t>between</a:t>
            </a:r>
            <a:r>
              <a:rPr lang="cs-CZ" sz="3300" b="1" dirty="0">
                <a:solidFill>
                  <a:schemeClr val="bg2"/>
                </a:solidFill>
                <a:effectLst/>
                <a:latin typeface="+mn-lt"/>
              </a:rPr>
              <a:t> leadership and management? </a:t>
            </a:r>
          </a:p>
        </p:txBody>
      </p:sp>
      <p:sp>
        <p:nvSpPr>
          <p:cNvPr id="9" name="Zástupný text 8">
            <a:extLst>
              <a:ext uri="{FF2B5EF4-FFF2-40B4-BE49-F238E27FC236}">
                <a16:creationId xmlns:a16="http://schemas.microsoft.com/office/drawing/2014/main" id="{4E7F5916-D459-4FF0-BE71-55D74A4E0E95}"/>
              </a:ext>
            </a:extLst>
          </p:cNvPr>
          <p:cNvSpPr>
            <a:spLocks noGrp="1"/>
          </p:cNvSpPr>
          <p:nvPr>
            <p:ph type="body" idx="1"/>
          </p:nvPr>
        </p:nvSpPr>
        <p:spPr/>
        <p:txBody>
          <a:bodyPr/>
          <a:lstStyle/>
          <a:p>
            <a:r>
              <a:rPr lang="cs-CZ" dirty="0">
                <a:solidFill>
                  <a:schemeClr val="bg2"/>
                </a:solidFill>
              </a:rPr>
              <a:t>Leadership</a:t>
            </a:r>
          </a:p>
        </p:txBody>
      </p:sp>
      <p:sp>
        <p:nvSpPr>
          <p:cNvPr id="44035" name="Rectangle 3"/>
          <p:cNvSpPr>
            <a:spLocks noGrp="1" noChangeArrowheads="1"/>
          </p:cNvSpPr>
          <p:nvPr>
            <p:ph sz="half" idx="2"/>
          </p:nvPr>
        </p:nvSpPr>
        <p:spPr/>
        <p:txBody>
          <a:bodyPr>
            <a:noAutofit/>
          </a:bodyPr>
          <a:lstStyle/>
          <a:p>
            <a:pPr marL="0" indent="0" algn="just">
              <a:buNone/>
            </a:pPr>
            <a:r>
              <a:rPr lang="cs-CZ" sz="2200" i="1" dirty="0">
                <a:solidFill>
                  <a:schemeClr val="bg2"/>
                </a:solidFill>
              </a:rPr>
              <a:t>R</a:t>
            </a:r>
            <a:r>
              <a:rPr lang="en-US" sz="2200" i="1" dirty="0" err="1">
                <a:solidFill>
                  <a:schemeClr val="bg2"/>
                </a:solidFill>
              </a:rPr>
              <a:t>efers</a:t>
            </a:r>
            <a:r>
              <a:rPr lang="en-US" sz="2200" i="1" dirty="0">
                <a:solidFill>
                  <a:schemeClr val="bg2"/>
                </a:solidFill>
              </a:rPr>
              <a:t> to the ability to inspire, motivate, and influence people to achieve a common goal. </a:t>
            </a:r>
            <a:endParaRPr lang="cs-CZ" sz="2200" i="1" dirty="0">
              <a:solidFill>
                <a:schemeClr val="bg2"/>
              </a:solidFill>
            </a:endParaRPr>
          </a:p>
          <a:p>
            <a:pPr marL="0" indent="0" algn="just">
              <a:buNone/>
            </a:pPr>
            <a:r>
              <a:rPr lang="en-US" sz="2200" dirty="0">
                <a:solidFill>
                  <a:schemeClr val="bg2"/>
                </a:solidFill>
              </a:rPr>
              <a:t>Leaders are often visionary and have a strong sense of purpose. They inspire others to follow them by setting an example, sharing their vision, and empowering others to achieve their full potential. </a:t>
            </a:r>
            <a:endParaRPr lang="cs-CZ" sz="2200" dirty="0">
              <a:solidFill>
                <a:schemeClr val="bg2"/>
              </a:solidFill>
            </a:endParaRPr>
          </a:p>
          <a:p>
            <a:pPr marL="0" indent="0" algn="just">
              <a:buNone/>
            </a:pPr>
            <a:r>
              <a:rPr lang="en-US" sz="2200" dirty="0">
                <a:solidFill>
                  <a:schemeClr val="bg2"/>
                </a:solidFill>
              </a:rPr>
              <a:t>Leaders often challenge the status quo and seek to bring about positive change</a:t>
            </a:r>
            <a:r>
              <a:rPr lang="cs-CZ" sz="2200" dirty="0">
                <a:solidFill>
                  <a:schemeClr val="bg2"/>
                </a:solidFill>
              </a:rPr>
              <a:t>.</a:t>
            </a:r>
          </a:p>
          <a:p>
            <a:pPr marL="0" indent="0" algn="just">
              <a:buNone/>
            </a:pPr>
            <a:endParaRPr lang="cs-CZ" sz="2200" dirty="0">
              <a:solidFill>
                <a:schemeClr val="bg2"/>
              </a:solidFill>
            </a:endParaRPr>
          </a:p>
          <a:p>
            <a:pPr marL="0" indent="0" algn="just">
              <a:buNone/>
            </a:pPr>
            <a:endParaRPr lang="cs-CZ" sz="2200" dirty="0">
              <a:solidFill>
                <a:schemeClr val="bg2"/>
              </a:solidFill>
            </a:endParaRPr>
          </a:p>
          <a:p>
            <a:pPr marL="0" indent="0" algn="just">
              <a:buNone/>
            </a:pPr>
            <a:endParaRPr lang="cs-CZ" sz="2200" dirty="0">
              <a:solidFill>
                <a:schemeClr val="bg2"/>
              </a:solidFill>
            </a:endParaRPr>
          </a:p>
          <a:p>
            <a:pPr algn="just">
              <a:buFont typeface="Wingdings" panose="05000000000000000000" pitchFamily="2" charset="2"/>
              <a:buChar char="Ø"/>
            </a:pPr>
            <a:endParaRPr lang="cs-CZ" sz="2200" dirty="0">
              <a:solidFill>
                <a:schemeClr val="bg2"/>
              </a:solidFill>
            </a:endParaRPr>
          </a:p>
        </p:txBody>
      </p:sp>
      <p:sp>
        <p:nvSpPr>
          <p:cNvPr id="10" name="Zástupný text 9">
            <a:extLst>
              <a:ext uri="{FF2B5EF4-FFF2-40B4-BE49-F238E27FC236}">
                <a16:creationId xmlns:a16="http://schemas.microsoft.com/office/drawing/2014/main" id="{6BE07FE6-5182-498C-BD0C-2A772C8C4B40}"/>
              </a:ext>
            </a:extLst>
          </p:cNvPr>
          <p:cNvSpPr>
            <a:spLocks noGrp="1"/>
          </p:cNvSpPr>
          <p:nvPr>
            <p:ph type="body" sz="quarter" idx="3"/>
          </p:nvPr>
        </p:nvSpPr>
        <p:spPr/>
        <p:txBody>
          <a:bodyPr/>
          <a:lstStyle/>
          <a:p>
            <a:r>
              <a:rPr lang="cs-CZ" dirty="0">
                <a:solidFill>
                  <a:schemeClr val="bg2"/>
                </a:solidFill>
              </a:rPr>
              <a:t>Management</a:t>
            </a:r>
          </a:p>
        </p:txBody>
      </p:sp>
      <p:sp>
        <p:nvSpPr>
          <p:cNvPr id="11" name="Zástupný obsah 10">
            <a:extLst>
              <a:ext uri="{FF2B5EF4-FFF2-40B4-BE49-F238E27FC236}">
                <a16:creationId xmlns:a16="http://schemas.microsoft.com/office/drawing/2014/main" id="{58CD19CF-E03C-48A5-A926-ED20F3BDFFF7}"/>
              </a:ext>
            </a:extLst>
          </p:cNvPr>
          <p:cNvSpPr>
            <a:spLocks noGrp="1"/>
          </p:cNvSpPr>
          <p:nvPr>
            <p:ph sz="quarter" idx="4"/>
          </p:nvPr>
        </p:nvSpPr>
        <p:spPr/>
        <p:txBody>
          <a:bodyPr/>
          <a:lstStyle/>
          <a:p>
            <a:pPr marL="0" indent="0">
              <a:buNone/>
            </a:pPr>
            <a:r>
              <a:rPr lang="cs-CZ" sz="2200" i="1" dirty="0">
                <a:solidFill>
                  <a:schemeClr val="bg2"/>
                </a:solidFill>
              </a:rPr>
              <a:t>R</a:t>
            </a:r>
            <a:r>
              <a:rPr lang="en-US" sz="2200" i="1" dirty="0" err="1">
                <a:solidFill>
                  <a:schemeClr val="bg2"/>
                </a:solidFill>
              </a:rPr>
              <a:t>efers</a:t>
            </a:r>
            <a:r>
              <a:rPr lang="en-US" sz="2200" i="1" dirty="0">
                <a:solidFill>
                  <a:schemeClr val="bg2"/>
                </a:solidFill>
              </a:rPr>
              <a:t> to the process of planning, organizing, directing, and controlling resources (e.g., people, finances, materials) to achieve organizational goals. </a:t>
            </a:r>
            <a:r>
              <a:rPr lang="en-US" sz="2200" dirty="0">
                <a:solidFill>
                  <a:schemeClr val="bg2"/>
                </a:solidFill>
              </a:rPr>
              <a:t>Managers are responsible for efficiently and effectively</a:t>
            </a:r>
            <a:r>
              <a:rPr lang="cs-CZ" sz="2200" dirty="0">
                <a:solidFill>
                  <a:schemeClr val="bg2"/>
                </a:solidFill>
              </a:rPr>
              <a:t> </a:t>
            </a:r>
            <a:r>
              <a:rPr lang="cs-CZ" sz="2200" dirty="0" err="1">
                <a:solidFill>
                  <a:schemeClr val="bg2"/>
                </a:solidFill>
              </a:rPr>
              <a:t>completed</a:t>
            </a:r>
            <a:r>
              <a:rPr lang="cs-CZ" sz="2200" dirty="0">
                <a:solidFill>
                  <a:schemeClr val="bg2"/>
                </a:solidFill>
              </a:rPr>
              <a:t> </a:t>
            </a:r>
            <a:r>
              <a:rPr lang="cs-CZ" sz="2200" dirty="0" err="1">
                <a:solidFill>
                  <a:schemeClr val="bg2"/>
                </a:solidFill>
              </a:rPr>
              <a:t>processes</a:t>
            </a:r>
            <a:r>
              <a:rPr lang="cs-CZ" sz="2200" dirty="0">
                <a:solidFill>
                  <a:schemeClr val="bg2"/>
                </a:solidFill>
              </a:rPr>
              <a:t>.</a:t>
            </a:r>
            <a:r>
              <a:rPr lang="en-US" sz="2200" dirty="0">
                <a:solidFill>
                  <a:schemeClr val="bg2"/>
                </a:solidFill>
              </a:rPr>
              <a:t> </a:t>
            </a:r>
            <a:endParaRPr lang="cs-CZ" sz="2200" dirty="0">
              <a:solidFill>
                <a:schemeClr val="bg2"/>
              </a:solidFill>
            </a:endParaRPr>
          </a:p>
          <a:p>
            <a:pPr marL="0" indent="0">
              <a:buNone/>
            </a:pPr>
            <a:r>
              <a:rPr lang="en-US" sz="2200" dirty="0">
                <a:solidFill>
                  <a:schemeClr val="bg2"/>
                </a:solidFill>
              </a:rPr>
              <a:t>They focus on maintaining order and stability within an organization, and often work within established procedures and guidelines.</a:t>
            </a:r>
            <a:endParaRPr lang="cs-CZ" sz="22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9839108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1296143"/>
          </a:xfrm>
        </p:spPr>
        <p:txBody>
          <a:bodyPr/>
          <a:lstStyle/>
          <a:p>
            <a:pPr eaLnBrk="1" hangingPunct="1">
              <a:defRPr/>
            </a:pPr>
            <a:r>
              <a:rPr lang="cs-CZ" sz="3300" b="1" dirty="0" err="1">
                <a:solidFill>
                  <a:schemeClr val="bg2"/>
                </a:solidFill>
                <a:effectLst/>
                <a:latin typeface="+mn-lt"/>
              </a:rPr>
              <a:t>Sustainability</a:t>
            </a:r>
            <a:r>
              <a:rPr lang="cs-CZ" sz="3300" b="1" dirty="0">
                <a:solidFill>
                  <a:schemeClr val="bg2"/>
                </a:solidFill>
                <a:effectLst/>
                <a:latin typeface="+mn-lt"/>
              </a:rPr>
              <a:t> – a </a:t>
            </a:r>
            <a:r>
              <a:rPr lang="cs-CZ" sz="3300" b="1" dirty="0" err="1">
                <a:solidFill>
                  <a:schemeClr val="bg2"/>
                </a:solidFill>
                <a:effectLst/>
                <a:latin typeface="+mn-lt"/>
              </a:rPr>
              <a:t>new</a:t>
            </a:r>
            <a:r>
              <a:rPr lang="cs-CZ" sz="3300" b="1" dirty="0">
                <a:solidFill>
                  <a:schemeClr val="bg2"/>
                </a:solidFill>
                <a:effectLst/>
                <a:latin typeface="+mn-lt"/>
              </a:rPr>
              <a:t> </a:t>
            </a:r>
            <a:r>
              <a:rPr lang="cs-CZ" sz="3300" b="1" dirty="0" err="1">
                <a:solidFill>
                  <a:schemeClr val="bg2"/>
                </a:solidFill>
                <a:effectLst/>
                <a:latin typeface="+mn-lt"/>
              </a:rPr>
              <a:t>challenge</a:t>
            </a:r>
            <a:br>
              <a:rPr lang="cs-CZ" sz="3300" b="1" dirty="0">
                <a:solidFill>
                  <a:schemeClr val="bg2"/>
                </a:solidFill>
                <a:effectLst/>
                <a:latin typeface="+mn-lt"/>
              </a:rPr>
            </a:br>
            <a:r>
              <a:rPr lang="cs-CZ" sz="3300" b="1" dirty="0">
                <a:solidFill>
                  <a:schemeClr val="bg2"/>
                </a:solidFill>
                <a:effectLst/>
                <a:latin typeface="+mn-lt"/>
              </a:rPr>
              <a:t>(team </a:t>
            </a:r>
            <a:r>
              <a:rPr lang="cs-CZ" sz="3300" b="1" dirty="0" err="1">
                <a:solidFill>
                  <a:schemeClr val="bg2"/>
                </a:solidFill>
                <a:effectLst/>
                <a:latin typeface="+mn-lt"/>
              </a:rPr>
              <a:t>work</a:t>
            </a:r>
            <a:r>
              <a:rPr lang="cs-CZ" sz="3300" b="1" dirty="0">
                <a:solidFill>
                  <a:schemeClr val="bg2"/>
                </a:solidFill>
                <a:effectLst/>
                <a:latin typeface="+mn-lt"/>
              </a:rPr>
              <a:t>)</a:t>
            </a:r>
          </a:p>
        </p:txBody>
      </p:sp>
      <p:sp>
        <p:nvSpPr>
          <p:cNvPr id="44035" name="Rectangle 3"/>
          <p:cNvSpPr>
            <a:spLocks noGrp="1" noChangeArrowheads="1"/>
          </p:cNvSpPr>
          <p:nvPr>
            <p:ph type="body" idx="1"/>
          </p:nvPr>
        </p:nvSpPr>
        <p:spPr>
          <a:xfrm>
            <a:off x="250404" y="2025958"/>
            <a:ext cx="8640960" cy="4824537"/>
          </a:xfrm>
        </p:spPr>
        <p:txBody>
          <a:bodyPr>
            <a:noAutofit/>
          </a:bodyPr>
          <a:lstStyle/>
          <a:p>
            <a:pPr marL="0" indent="0" algn="just">
              <a:buNone/>
            </a:pPr>
            <a:r>
              <a:rPr lang="cs-CZ" sz="2400" dirty="0">
                <a:solidFill>
                  <a:schemeClr val="bg2"/>
                </a:solidFill>
              </a:rPr>
              <a:t>It </a:t>
            </a:r>
            <a:r>
              <a:rPr lang="cs-CZ" sz="2400" dirty="0" err="1">
                <a:solidFill>
                  <a:schemeClr val="bg2"/>
                </a:solidFill>
              </a:rPr>
              <a:t>is</a:t>
            </a:r>
            <a:r>
              <a:rPr lang="cs-CZ" sz="2400" dirty="0">
                <a:solidFill>
                  <a:schemeClr val="bg2"/>
                </a:solidFill>
              </a:rPr>
              <a:t> not </a:t>
            </a:r>
            <a:r>
              <a:rPr lang="cs-CZ" sz="2400" dirty="0" err="1">
                <a:solidFill>
                  <a:schemeClr val="bg2"/>
                </a:solidFill>
              </a:rPr>
              <a:t>only</a:t>
            </a:r>
            <a:r>
              <a:rPr lang="cs-CZ" sz="2400" dirty="0">
                <a:solidFill>
                  <a:schemeClr val="bg2"/>
                </a:solidFill>
              </a:rPr>
              <a:t> </a:t>
            </a:r>
            <a:r>
              <a:rPr lang="cs-CZ" sz="2400" dirty="0" err="1">
                <a:solidFill>
                  <a:schemeClr val="bg2"/>
                </a:solidFill>
              </a:rPr>
              <a:t>environmental</a:t>
            </a:r>
            <a:r>
              <a:rPr lang="cs-CZ" sz="2400" dirty="0">
                <a:solidFill>
                  <a:schemeClr val="bg2"/>
                </a:solidFill>
              </a:rPr>
              <a:t>, but </a:t>
            </a:r>
            <a:r>
              <a:rPr lang="cs-CZ" sz="2400" dirty="0" err="1">
                <a:solidFill>
                  <a:schemeClr val="bg2"/>
                </a:solidFill>
              </a:rPr>
              <a:t>social</a:t>
            </a:r>
            <a:r>
              <a:rPr lang="cs-CZ" sz="2400" dirty="0">
                <a:solidFill>
                  <a:schemeClr val="bg2"/>
                </a:solidFill>
              </a:rPr>
              <a:t> and </a:t>
            </a:r>
            <a:r>
              <a:rPr lang="cs-CZ" sz="2400" dirty="0" err="1">
                <a:solidFill>
                  <a:schemeClr val="bg2"/>
                </a:solidFill>
              </a:rPr>
              <a:t>economic</a:t>
            </a:r>
            <a:r>
              <a:rPr lang="cs-CZ" sz="2400" dirty="0">
                <a:solidFill>
                  <a:schemeClr val="bg2"/>
                </a:solidFill>
              </a:rPr>
              <a:t> = 3 </a:t>
            </a:r>
            <a:r>
              <a:rPr lang="cs-CZ" sz="2400" dirty="0" err="1">
                <a:solidFill>
                  <a:schemeClr val="bg2"/>
                </a:solidFill>
              </a:rPr>
              <a:t>pillars</a:t>
            </a:r>
            <a:r>
              <a:rPr lang="cs-CZ" sz="2400" dirty="0">
                <a:solidFill>
                  <a:schemeClr val="bg2"/>
                </a:solidFill>
              </a:rPr>
              <a:t>.</a:t>
            </a:r>
          </a:p>
          <a:p>
            <a:pPr marL="0" indent="0" algn="just">
              <a:buNone/>
            </a:pPr>
            <a:endParaRPr lang="cs-CZ" sz="2400" dirty="0">
              <a:solidFill>
                <a:schemeClr val="bg2"/>
              </a:solidFill>
            </a:endParaRPr>
          </a:p>
          <a:p>
            <a:pPr marL="0" indent="0" algn="just">
              <a:buNone/>
            </a:pPr>
            <a:endParaRPr lang="cs-CZ" sz="2400" dirty="0">
              <a:solidFill>
                <a:schemeClr val="bg2"/>
              </a:solidFill>
            </a:endParaRPr>
          </a:p>
          <a:p>
            <a:pPr marL="0" indent="0" algn="just">
              <a:buNone/>
            </a:pPr>
            <a:endParaRPr lang="en-US" sz="2400" dirty="0">
              <a:solidFill>
                <a:schemeClr val="bg2"/>
              </a:solidFill>
            </a:endParaRPr>
          </a:p>
          <a:p>
            <a:pPr marL="0" indent="0" algn="just">
              <a:buNone/>
            </a:pPr>
            <a:r>
              <a:rPr lang="cs-CZ" sz="2400" dirty="0">
                <a:solidFill>
                  <a:schemeClr val="bg2"/>
                </a:solidFill>
              </a:rPr>
              <a:t>„</a:t>
            </a:r>
            <a:r>
              <a:rPr lang="en-US" sz="2400" dirty="0">
                <a:solidFill>
                  <a:schemeClr val="bg2"/>
                </a:solidFill>
              </a:rPr>
              <a:t>Sustainability is a concept that emphasizes meeting the needs of the present without compromising the ability of future generations to meet their own needs.</a:t>
            </a:r>
            <a:r>
              <a:rPr lang="cs-CZ" sz="2400" dirty="0">
                <a:solidFill>
                  <a:schemeClr val="bg2"/>
                </a:solidFill>
              </a:rPr>
              <a:t>“</a:t>
            </a:r>
          </a:p>
          <a:p>
            <a:pPr marL="0" indent="0" algn="just">
              <a:buNone/>
            </a:pPr>
            <a:r>
              <a:rPr lang="cs-CZ" sz="2400" b="1" dirty="0">
                <a:solidFill>
                  <a:schemeClr val="bg2"/>
                </a:solidFill>
              </a:rPr>
              <a:t>Role </a:t>
            </a:r>
            <a:r>
              <a:rPr lang="cs-CZ" sz="2400" b="1" dirty="0" err="1">
                <a:solidFill>
                  <a:schemeClr val="bg2"/>
                </a:solidFill>
              </a:rPr>
              <a:t>of</a:t>
            </a:r>
            <a:r>
              <a:rPr lang="cs-CZ" sz="2400" b="1" dirty="0">
                <a:solidFill>
                  <a:schemeClr val="bg2"/>
                </a:solidFill>
              </a:rPr>
              <a:t> </a:t>
            </a:r>
            <a:r>
              <a:rPr lang="cs-CZ" sz="2400" b="1" dirty="0" err="1">
                <a:solidFill>
                  <a:schemeClr val="bg2"/>
                </a:solidFill>
              </a:rPr>
              <a:t>corporate</a:t>
            </a:r>
            <a:r>
              <a:rPr lang="cs-CZ" sz="2400" b="1" dirty="0">
                <a:solidFill>
                  <a:schemeClr val="bg2"/>
                </a:solidFill>
              </a:rPr>
              <a:t> </a:t>
            </a:r>
            <a:r>
              <a:rPr lang="cs-CZ" sz="2400" b="1" dirty="0" err="1">
                <a:solidFill>
                  <a:schemeClr val="bg2"/>
                </a:solidFill>
              </a:rPr>
              <a:t>culture</a:t>
            </a:r>
            <a:r>
              <a:rPr lang="cs-CZ" sz="2400" b="1" dirty="0">
                <a:solidFill>
                  <a:schemeClr val="bg2"/>
                </a:solidFill>
              </a:rPr>
              <a:t> and </a:t>
            </a:r>
            <a:r>
              <a:rPr lang="cs-CZ" sz="2400" b="1" dirty="0" err="1">
                <a:solidFill>
                  <a:schemeClr val="bg2"/>
                </a:solidFill>
              </a:rPr>
              <a:t>leaders</a:t>
            </a:r>
            <a:r>
              <a:rPr lang="cs-CZ" sz="2400" b="1" dirty="0">
                <a:solidFill>
                  <a:schemeClr val="bg2"/>
                </a:solidFill>
              </a:rPr>
              <a:t>, CSR</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pic>
        <p:nvPicPr>
          <p:cNvPr id="3" name="Obrázek 2">
            <a:extLst>
              <a:ext uri="{FF2B5EF4-FFF2-40B4-BE49-F238E27FC236}">
                <a16:creationId xmlns:a16="http://schemas.microsoft.com/office/drawing/2014/main" id="{17170C00-40E7-4471-BD42-37B7EDA38D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9532" y="3140968"/>
            <a:ext cx="648072" cy="576064"/>
          </a:xfrm>
          <a:prstGeom prst="rect">
            <a:avLst/>
          </a:prstGeom>
        </p:spPr>
      </p:pic>
    </p:spTree>
    <p:extLst>
      <p:ext uri="{BB962C8B-B14F-4D97-AF65-F5344CB8AC3E}">
        <p14:creationId xmlns:p14="http://schemas.microsoft.com/office/powerpoint/2010/main" val="11995201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549276"/>
            <a:ext cx="7774632" cy="791492"/>
          </a:xfrm>
        </p:spPr>
        <p:txBody>
          <a:bodyPr/>
          <a:lstStyle/>
          <a:p>
            <a:pPr eaLnBrk="1" hangingPunct="1">
              <a:defRPr/>
            </a:pPr>
            <a:r>
              <a:rPr lang="cs-CZ" sz="3300" b="1" dirty="0" err="1">
                <a:solidFill>
                  <a:schemeClr val="bg2"/>
                </a:solidFill>
                <a:effectLst/>
                <a:latin typeface="+mn-lt"/>
              </a:rPr>
              <a:t>Economic</a:t>
            </a:r>
            <a:r>
              <a:rPr lang="cs-CZ" sz="3300" b="1" dirty="0">
                <a:solidFill>
                  <a:schemeClr val="bg2"/>
                </a:solidFill>
                <a:effectLst/>
                <a:latin typeface="+mn-lt"/>
              </a:rPr>
              <a:t> </a:t>
            </a:r>
            <a:r>
              <a:rPr lang="cs-CZ" sz="3300" b="1" dirty="0" err="1">
                <a:solidFill>
                  <a:schemeClr val="bg2"/>
                </a:solidFill>
                <a:effectLst/>
                <a:latin typeface="+mn-lt"/>
              </a:rPr>
              <a:t>sustainability</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340768"/>
            <a:ext cx="8640960" cy="5472609"/>
          </a:xfrm>
        </p:spPr>
        <p:txBody>
          <a:bodyPr>
            <a:noAutofit/>
          </a:bodyPr>
          <a:lstStyle/>
          <a:p>
            <a:pPr algn="just">
              <a:buFont typeface="Wingdings" panose="05000000000000000000" pitchFamily="2" charset="2"/>
              <a:buChar char="Ø"/>
            </a:pPr>
            <a:r>
              <a:rPr lang="en-US" sz="2400" dirty="0">
                <a:solidFill>
                  <a:schemeClr val="bg2"/>
                </a:solidFill>
              </a:rPr>
              <a:t>Economic sustainability involves </a:t>
            </a:r>
            <a:r>
              <a:rPr lang="en-US" sz="2400" b="1" dirty="0">
                <a:solidFill>
                  <a:schemeClr val="bg2"/>
                </a:solidFill>
              </a:rPr>
              <a:t>managing resources and finances in a way that supports long-term prosperity without depleting natural resources or causing social harm</a:t>
            </a:r>
            <a:r>
              <a:rPr lang="en-US" sz="2400" dirty="0">
                <a:solidFill>
                  <a:schemeClr val="bg2"/>
                </a:solidFill>
              </a:rPr>
              <a:t>. It includes practices such as investing in renewable energy, promoting fair trade, reducing waste and inefficiency, and fostering economic stability and resilience.</a:t>
            </a:r>
            <a:endParaRPr lang="cs-CZ" sz="2400" dirty="0">
              <a:solidFill>
                <a:schemeClr val="bg2"/>
              </a:solidFill>
            </a:endParaRPr>
          </a:p>
          <a:p>
            <a:pPr algn="just">
              <a:buFont typeface="Wingdings" panose="05000000000000000000" pitchFamily="2" charset="2"/>
              <a:buChar char="Ø"/>
            </a:pPr>
            <a:endParaRPr lang="cs-CZ" sz="2400" dirty="0">
              <a:solidFill>
                <a:schemeClr val="bg2"/>
              </a:solidFill>
            </a:endParaRPr>
          </a:p>
          <a:p>
            <a:pPr marL="0" indent="0" algn="just">
              <a:buNone/>
            </a:pPr>
            <a:r>
              <a:rPr lang="cs-CZ" sz="2400" dirty="0" err="1">
                <a:solidFill>
                  <a:schemeClr val="bg2"/>
                </a:solidFill>
              </a:rPr>
              <a:t>Example</a:t>
            </a:r>
            <a:r>
              <a:rPr lang="cs-CZ" sz="2400" dirty="0">
                <a:solidFill>
                  <a:schemeClr val="bg2"/>
                </a:solidFill>
              </a:rPr>
              <a:t>:</a:t>
            </a:r>
          </a:p>
          <a:p>
            <a:pPr algn="just">
              <a:buFontTx/>
              <a:buChar char="-"/>
            </a:pPr>
            <a:r>
              <a:rPr lang="cs-CZ" sz="2400" dirty="0" err="1">
                <a:solidFill>
                  <a:schemeClr val="bg2"/>
                </a:solidFill>
              </a:rPr>
              <a:t>economic</a:t>
            </a:r>
            <a:r>
              <a:rPr lang="cs-CZ" sz="2400" dirty="0">
                <a:solidFill>
                  <a:schemeClr val="bg2"/>
                </a:solidFill>
              </a:rPr>
              <a:t> </a:t>
            </a:r>
            <a:r>
              <a:rPr lang="cs-CZ" sz="2400" dirty="0" err="1">
                <a:solidFill>
                  <a:schemeClr val="bg2"/>
                </a:solidFill>
              </a:rPr>
              <a:t>benefits</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renewable</a:t>
            </a:r>
            <a:r>
              <a:rPr lang="cs-CZ" sz="2400" dirty="0">
                <a:solidFill>
                  <a:schemeClr val="bg2"/>
                </a:solidFill>
              </a:rPr>
              <a:t> </a:t>
            </a:r>
            <a:r>
              <a:rPr lang="cs-CZ" sz="2400" dirty="0" err="1">
                <a:solidFill>
                  <a:schemeClr val="bg2"/>
                </a:solidFill>
              </a:rPr>
              <a:t>energy</a:t>
            </a:r>
            <a:r>
              <a:rPr lang="cs-CZ" sz="2400" dirty="0">
                <a:solidFill>
                  <a:schemeClr val="bg2"/>
                </a:solidFill>
              </a:rPr>
              <a:t>, recycling</a:t>
            </a:r>
          </a:p>
          <a:p>
            <a:pPr algn="just">
              <a:buFontTx/>
              <a:buChar char="-"/>
            </a:pPr>
            <a:r>
              <a:rPr lang="cs-CZ" sz="2400" dirty="0" err="1">
                <a:solidFill>
                  <a:schemeClr val="bg2"/>
                </a:solidFill>
              </a:rPr>
              <a:t>brand</a:t>
            </a:r>
            <a:endParaRPr lang="cs-CZ" sz="2400" dirty="0">
              <a:solidFill>
                <a:schemeClr val="bg2"/>
              </a:solidFill>
            </a:endParaRPr>
          </a:p>
          <a:p>
            <a:pPr algn="just">
              <a:buFontTx/>
              <a:buChar char="-"/>
            </a:pPr>
            <a:r>
              <a:rPr lang="cs-CZ" sz="2400" dirty="0" err="1">
                <a:solidFill>
                  <a:schemeClr val="bg2"/>
                </a:solidFill>
              </a:rPr>
              <a:t>corporate</a:t>
            </a:r>
            <a:r>
              <a:rPr lang="cs-CZ" sz="2400" dirty="0">
                <a:solidFill>
                  <a:schemeClr val="bg2"/>
                </a:solidFill>
              </a:rPr>
              <a:t> </a:t>
            </a:r>
            <a:r>
              <a:rPr lang="cs-CZ" sz="2400" dirty="0" err="1">
                <a:solidFill>
                  <a:schemeClr val="bg2"/>
                </a:solidFill>
              </a:rPr>
              <a:t>values</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2837032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549276"/>
            <a:ext cx="7774632" cy="791492"/>
          </a:xfrm>
        </p:spPr>
        <p:txBody>
          <a:bodyPr/>
          <a:lstStyle/>
          <a:p>
            <a:pPr eaLnBrk="1" hangingPunct="1">
              <a:defRPr/>
            </a:pPr>
            <a:r>
              <a:rPr lang="cs-CZ" sz="3300" b="1" dirty="0" err="1">
                <a:solidFill>
                  <a:schemeClr val="bg2"/>
                </a:solidFill>
                <a:effectLst/>
                <a:latin typeface="+mn-lt"/>
              </a:rPr>
              <a:t>Social</a:t>
            </a:r>
            <a:r>
              <a:rPr lang="cs-CZ" sz="3300" b="1" dirty="0">
                <a:solidFill>
                  <a:schemeClr val="bg2"/>
                </a:solidFill>
                <a:effectLst/>
                <a:latin typeface="+mn-lt"/>
              </a:rPr>
              <a:t> </a:t>
            </a:r>
            <a:r>
              <a:rPr lang="cs-CZ" sz="3300" b="1" dirty="0" err="1">
                <a:solidFill>
                  <a:schemeClr val="bg2"/>
                </a:solidFill>
                <a:effectLst/>
                <a:latin typeface="+mn-lt"/>
              </a:rPr>
              <a:t>sustainability</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340768"/>
            <a:ext cx="8640960" cy="5472609"/>
          </a:xfrm>
        </p:spPr>
        <p:txBody>
          <a:bodyPr>
            <a:noAutofit/>
          </a:bodyPr>
          <a:lstStyle/>
          <a:p>
            <a:pPr algn="just">
              <a:buFont typeface="Wingdings" panose="05000000000000000000" pitchFamily="2" charset="2"/>
              <a:buChar char="Ø"/>
            </a:pPr>
            <a:r>
              <a:rPr lang="en-US" sz="2400" dirty="0">
                <a:solidFill>
                  <a:schemeClr val="bg2"/>
                </a:solidFill>
              </a:rPr>
              <a:t>Social sustainability concerns the well-being of people and communities, both now and in the future. It involves promoting equity, justice, and inclusivity, ensuring access to basic needs such as education, healthcare, and housing, and fostering strong social connections and cultural diversity.</a:t>
            </a:r>
            <a:endParaRPr lang="cs-CZ" sz="2400" dirty="0">
              <a:solidFill>
                <a:schemeClr val="bg2"/>
              </a:solidFill>
            </a:endParaRPr>
          </a:p>
          <a:p>
            <a:pPr algn="just">
              <a:buFont typeface="Wingdings" panose="05000000000000000000" pitchFamily="2" charset="2"/>
              <a:buChar char="Ø"/>
            </a:pPr>
            <a:endParaRPr lang="cs-CZ" sz="2400" dirty="0">
              <a:solidFill>
                <a:schemeClr val="bg2"/>
              </a:solidFill>
            </a:endParaRPr>
          </a:p>
          <a:p>
            <a:pPr algn="just">
              <a:buFont typeface="Wingdings" panose="05000000000000000000" pitchFamily="2" charset="2"/>
              <a:buChar char="Ø"/>
            </a:pPr>
            <a:r>
              <a:rPr lang="cs-CZ" sz="2400" dirty="0" err="1">
                <a:solidFill>
                  <a:schemeClr val="bg2"/>
                </a:solidFill>
              </a:rPr>
              <a:t>Example</a:t>
            </a:r>
            <a:r>
              <a:rPr lang="cs-CZ" sz="2400" dirty="0">
                <a:solidFill>
                  <a:schemeClr val="bg2"/>
                </a:solidFill>
              </a:rPr>
              <a:t>:</a:t>
            </a:r>
          </a:p>
          <a:p>
            <a:pPr algn="just">
              <a:buFontTx/>
              <a:buChar char="-"/>
            </a:pPr>
            <a:r>
              <a:rPr lang="cs-CZ" sz="2400" dirty="0" err="1">
                <a:solidFill>
                  <a:schemeClr val="bg2"/>
                </a:solidFill>
              </a:rPr>
              <a:t>work-life</a:t>
            </a:r>
            <a:r>
              <a:rPr lang="cs-CZ" sz="2400" dirty="0">
                <a:solidFill>
                  <a:schemeClr val="bg2"/>
                </a:solidFill>
              </a:rPr>
              <a:t> balance</a:t>
            </a:r>
          </a:p>
          <a:p>
            <a:pPr algn="just">
              <a:buFontTx/>
              <a:buChar char="-"/>
            </a:pPr>
            <a:r>
              <a:rPr lang="cs-CZ" sz="2400" dirty="0" err="1">
                <a:solidFill>
                  <a:schemeClr val="bg2"/>
                </a:solidFill>
              </a:rPr>
              <a:t>working</a:t>
            </a:r>
            <a:r>
              <a:rPr lang="cs-CZ" sz="2400" dirty="0">
                <a:solidFill>
                  <a:schemeClr val="bg2"/>
                </a:solidFill>
              </a:rPr>
              <a:t> </a:t>
            </a:r>
            <a:r>
              <a:rPr lang="cs-CZ" sz="2400" dirty="0" err="1">
                <a:solidFill>
                  <a:schemeClr val="bg2"/>
                </a:solidFill>
              </a:rPr>
              <a:t>conditions</a:t>
            </a:r>
            <a:endParaRPr lang="cs-CZ" sz="2400" dirty="0">
              <a:solidFill>
                <a:schemeClr val="bg2"/>
              </a:solidFill>
            </a:endParaRPr>
          </a:p>
          <a:p>
            <a:pPr algn="just">
              <a:buFontTx/>
              <a:buChar char="-"/>
            </a:pPr>
            <a:r>
              <a:rPr lang="cs-CZ" sz="2400" dirty="0" err="1">
                <a:solidFill>
                  <a:schemeClr val="bg2"/>
                </a:solidFill>
              </a:rPr>
              <a:t>equity</a:t>
            </a:r>
            <a:r>
              <a:rPr lang="cs-CZ" sz="2400" dirty="0">
                <a:solidFill>
                  <a:schemeClr val="bg2"/>
                </a:solidFill>
              </a:rPr>
              <a:t> </a:t>
            </a:r>
            <a:r>
              <a:rPr lang="cs-CZ" sz="2400" dirty="0" err="1">
                <a:solidFill>
                  <a:schemeClr val="bg2"/>
                </a:solidFill>
              </a:rPr>
              <a:t>rewarding</a:t>
            </a:r>
            <a:r>
              <a:rPr lang="cs-CZ" sz="2400" dirty="0">
                <a:solidFill>
                  <a:schemeClr val="bg2"/>
                </a:solidFill>
              </a:rPr>
              <a:t> </a:t>
            </a:r>
            <a:r>
              <a:rPr lang="cs-CZ" sz="2400" dirty="0" err="1">
                <a:solidFill>
                  <a:schemeClr val="bg2"/>
                </a:solidFill>
              </a:rPr>
              <a:t>system</a:t>
            </a:r>
            <a:endParaRPr lang="cs-CZ" sz="2400" dirty="0">
              <a:solidFill>
                <a:schemeClr val="bg2"/>
              </a:solidFill>
            </a:endParaRPr>
          </a:p>
          <a:p>
            <a:pPr algn="just">
              <a:buFontTx/>
              <a:buChar char="-"/>
            </a:pPr>
            <a:r>
              <a:rPr lang="cs-CZ" sz="2400" dirty="0">
                <a:solidFill>
                  <a:schemeClr val="bg2"/>
                </a:solidFill>
              </a:rPr>
              <a:t>fair </a:t>
            </a:r>
            <a:r>
              <a:rPr lang="cs-CZ" sz="2400" dirty="0" err="1">
                <a:solidFill>
                  <a:schemeClr val="bg2"/>
                </a:solidFill>
              </a:rPr>
              <a:t>trade</a:t>
            </a:r>
            <a:endParaRPr lang="cs-CZ" sz="2400" dirty="0">
              <a:solidFill>
                <a:schemeClr val="bg2"/>
              </a:solidFill>
            </a:endParaRPr>
          </a:p>
          <a:p>
            <a:pPr algn="just">
              <a:buFontTx/>
              <a:buChar char="-"/>
            </a:pPr>
            <a:r>
              <a:rPr lang="cs-CZ" sz="2400" dirty="0">
                <a:solidFill>
                  <a:schemeClr val="bg2"/>
                </a:solidFill>
              </a:rPr>
              <a:t>role </a:t>
            </a:r>
            <a:r>
              <a:rPr lang="cs-CZ" sz="2400" dirty="0" err="1">
                <a:solidFill>
                  <a:schemeClr val="bg2"/>
                </a:solidFill>
              </a:rPr>
              <a:t>of</a:t>
            </a:r>
            <a:r>
              <a:rPr lang="cs-CZ" sz="2400" dirty="0">
                <a:solidFill>
                  <a:schemeClr val="bg2"/>
                </a:solidFill>
              </a:rPr>
              <a:t> HRM</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5060528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549276"/>
            <a:ext cx="7774632" cy="791492"/>
          </a:xfrm>
        </p:spPr>
        <p:txBody>
          <a:bodyPr/>
          <a:lstStyle/>
          <a:p>
            <a:pPr eaLnBrk="1" hangingPunct="1">
              <a:defRPr/>
            </a:pPr>
            <a:r>
              <a:rPr lang="cs-CZ" sz="3300" b="1" dirty="0" err="1">
                <a:solidFill>
                  <a:schemeClr val="bg2"/>
                </a:solidFill>
                <a:effectLst/>
                <a:latin typeface="+mn-lt"/>
              </a:rPr>
              <a:t>Environmental</a:t>
            </a:r>
            <a:r>
              <a:rPr lang="cs-CZ" sz="3300" b="1" dirty="0">
                <a:solidFill>
                  <a:schemeClr val="bg2"/>
                </a:solidFill>
                <a:effectLst/>
                <a:latin typeface="+mn-lt"/>
              </a:rPr>
              <a:t> </a:t>
            </a:r>
            <a:r>
              <a:rPr lang="cs-CZ" sz="3300" b="1" dirty="0" err="1">
                <a:solidFill>
                  <a:schemeClr val="bg2"/>
                </a:solidFill>
                <a:effectLst/>
                <a:latin typeface="+mn-lt"/>
              </a:rPr>
              <a:t>sustainability</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340768"/>
            <a:ext cx="8640960" cy="5472609"/>
          </a:xfrm>
        </p:spPr>
        <p:txBody>
          <a:bodyPr>
            <a:noAutofit/>
          </a:bodyPr>
          <a:lstStyle/>
          <a:p>
            <a:pPr algn="just">
              <a:buFont typeface="Wingdings" panose="05000000000000000000" pitchFamily="2" charset="2"/>
              <a:buChar char="Ø"/>
            </a:pPr>
            <a:r>
              <a:rPr lang="en-US" sz="2400" dirty="0">
                <a:solidFill>
                  <a:schemeClr val="bg2"/>
                </a:solidFill>
              </a:rPr>
              <a:t>This aspect of sustainability focuses on ensuring that natural resources are managed responsibly to minimize harm to ecosystems and biodiversity. It involves practices such as reducing pollution, conserving energy and water, protecting habitats, and mitigating climate change.</a:t>
            </a:r>
            <a:endParaRPr lang="cs-CZ" sz="2400" dirty="0">
              <a:solidFill>
                <a:schemeClr val="bg2"/>
              </a:solidFill>
            </a:endParaRPr>
          </a:p>
          <a:p>
            <a:pPr marL="0" indent="0" algn="just">
              <a:buNone/>
            </a:pPr>
            <a:endParaRPr lang="cs-CZ" sz="2400" dirty="0">
              <a:solidFill>
                <a:schemeClr val="bg2"/>
              </a:solidFill>
            </a:endParaRPr>
          </a:p>
          <a:p>
            <a:pPr algn="just">
              <a:buFont typeface="Wingdings" panose="05000000000000000000" pitchFamily="2" charset="2"/>
              <a:buChar char="Ø"/>
            </a:pPr>
            <a:r>
              <a:rPr lang="cs-CZ" sz="2400" dirty="0" err="1">
                <a:solidFill>
                  <a:schemeClr val="bg2"/>
                </a:solidFill>
              </a:rPr>
              <a:t>Example</a:t>
            </a:r>
            <a:r>
              <a:rPr lang="cs-CZ" sz="2400" dirty="0">
                <a:solidFill>
                  <a:schemeClr val="bg2"/>
                </a:solidFill>
              </a:rPr>
              <a:t>:</a:t>
            </a:r>
          </a:p>
          <a:p>
            <a:pPr algn="just">
              <a:buFontTx/>
              <a:buChar char="-"/>
            </a:pPr>
            <a:r>
              <a:rPr lang="cs-CZ" sz="2400" dirty="0">
                <a:solidFill>
                  <a:schemeClr val="bg2"/>
                </a:solidFill>
              </a:rPr>
              <a:t>recycling</a:t>
            </a:r>
          </a:p>
          <a:p>
            <a:pPr algn="just">
              <a:buFontTx/>
              <a:buChar char="-"/>
            </a:pPr>
            <a:r>
              <a:rPr lang="cs-CZ" sz="2400" dirty="0" err="1">
                <a:solidFill>
                  <a:schemeClr val="bg2"/>
                </a:solidFill>
              </a:rPr>
              <a:t>renewable</a:t>
            </a:r>
            <a:r>
              <a:rPr lang="cs-CZ" sz="2400" dirty="0">
                <a:solidFill>
                  <a:schemeClr val="bg2"/>
                </a:solidFill>
              </a:rPr>
              <a:t> </a:t>
            </a:r>
            <a:r>
              <a:rPr lang="cs-CZ" sz="2400" dirty="0" err="1">
                <a:solidFill>
                  <a:schemeClr val="bg2"/>
                </a:solidFill>
              </a:rPr>
              <a:t>energy</a:t>
            </a:r>
            <a:endParaRPr lang="cs-CZ" sz="2400" dirty="0">
              <a:solidFill>
                <a:schemeClr val="bg2"/>
              </a:solidFill>
            </a:endParaRPr>
          </a:p>
          <a:p>
            <a:pPr algn="just">
              <a:buFontTx/>
              <a:buChar char="-"/>
            </a:pPr>
            <a:r>
              <a:rPr lang="cs-CZ" sz="2400" dirty="0" err="1">
                <a:solidFill>
                  <a:schemeClr val="bg2"/>
                </a:solidFill>
              </a:rPr>
              <a:t>sustainable</a:t>
            </a:r>
            <a:r>
              <a:rPr lang="cs-CZ" sz="2400" dirty="0">
                <a:solidFill>
                  <a:schemeClr val="bg2"/>
                </a:solidFill>
              </a:rPr>
              <a:t> </a:t>
            </a:r>
            <a:r>
              <a:rPr lang="cs-CZ" sz="2400" dirty="0" err="1">
                <a:solidFill>
                  <a:schemeClr val="bg2"/>
                </a:solidFill>
              </a:rPr>
              <a:t>agriculture</a:t>
            </a:r>
            <a:endParaRPr lang="cs-CZ" sz="2400" dirty="0">
              <a:solidFill>
                <a:schemeClr val="bg2"/>
              </a:solidFill>
            </a:endParaRPr>
          </a:p>
          <a:p>
            <a:pPr algn="just">
              <a:buFontTx/>
              <a:buChar char="-"/>
            </a:pPr>
            <a:r>
              <a:rPr lang="cs-CZ" sz="2400" dirty="0" err="1">
                <a:solidFill>
                  <a:schemeClr val="bg2"/>
                </a:solidFill>
              </a:rPr>
              <a:t>new</a:t>
            </a:r>
            <a:r>
              <a:rPr lang="cs-CZ" sz="2400" dirty="0">
                <a:solidFill>
                  <a:schemeClr val="bg2"/>
                </a:solidFill>
              </a:rPr>
              <a:t> </a:t>
            </a:r>
            <a:r>
              <a:rPr lang="cs-CZ" sz="2400" dirty="0" err="1">
                <a:solidFill>
                  <a:schemeClr val="bg2"/>
                </a:solidFill>
              </a:rPr>
              <a:t>technologies</a:t>
            </a:r>
            <a:r>
              <a:rPr lang="cs-CZ" sz="2400" dirty="0">
                <a:solidFill>
                  <a:schemeClr val="bg2"/>
                </a:solidFill>
              </a:rPr>
              <a:t>, </a:t>
            </a:r>
            <a:r>
              <a:rPr lang="cs-CZ" sz="2400" dirty="0" err="1">
                <a:solidFill>
                  <a:schemeClr val="bg2"/>
                </a:solidFill>
              </a:rPr>
              <a:t>digitization</a:t>
            </a:r>
            <a:endParaRPr lang="cs-CZ" sz="2400" dirty="0">
              <a:solidFill>
                <a:schemeClr val="bg2"/>
              </a:solidFill>
            </a:endParaRP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6330100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549276"/>
            <a:ext cx="7774632" cy="791492"/>
          </a:xfrm>
        </p:spPr>
        <p:txBody>
          <a:bodyPr/>
          <a:lstStyle/>
          <a:p>
            <a:pPr eaLnBrk="1" hangingPunct="1">
              <a:defRPr/>
            </a:pPr>
            <a:r>
              <a:rPr lang="cs-CZ" sz="3300" b="1" dirty="0">
                <a:solidFill>
                  <a:schemeClr val="bg2"/>
                </a:solidFill>
                <a:effectLst/>
                <a:latin typeface="+mn-lt"/>
              </a:rPr>
              <a:t>TASK 3</a:t>
            </a:r>
          </a:p>
        </p:txBody>
      </p:sp>
      <p:sp>
        <p:nvSpPr>
          <p:cNvPr id="44035" name="Rectangle 3"/>
          <p:cNvSpPr>
            <a:spLocks noGrp="1" noChangeArrowheads="1"/>
          </p:cNvSpPr>
          <p:nvPr>
            <p:ph type="body" idx="1"/>
          </p:nvPr>
        </p:nvSpPr>
        <p:spPr>
          <a:xfrm>
            <a:off x="251520" y="1340768"/>
            <a:ext cx="8640960" cy="5472609"/>
          </a:xfrm>
        </p:spPr>
        <p:txBody>
          <a:bodyPr>
            <a:noAutofit/>
          </a:bodyPr>
          <a:lstStyle/>
          <a:p>
            <a:pPr algn="just">
              <a:buFont typeface="Wingdings" panose="05000000000000000000" pitchFamily="2" charset="2"/>
              <a:buChar char="Ø"/>
            </a:pPr>
            <a:r>
              <a:rPr lang="cs-CZ" sz="2400" dirty="0" err="1">
                <a:solidFill>
                  <a:schemeClr val="bg2"/>
                </a:solidFill>
              </a:rPr>
              <a:t>Work</a:t>
            </a:r>
            <a:r>
              <a:rPr lang="cs-CZ" sz="2400" dirty="0">
                <a:solidFill>
                  <a:schemeClr val="bg2"/>
                </a:solidFill>
              </a:rPr>
              <a:t> in </a:t>
            </a:r>
            <a:r>
              <a:rPr lang="cs-CZ" sz="2400" dirty="0" err="1">
                <a:solidFill>
                  <a:schemeClr val="bg2"/>
                </a:solidFill>
              </a:rPr>
              <a:t>teams</a:t>
            </a:r>
            <a:r>
              <a:rPr lang="cs-CZ" sz="2400" dirty="0">
                <a:solidFill>
                  <a:schemeClr val="bg2"/>
                </a:solidFill>
              </a:rPr>
              <a:t> </a:t>
            </a:r>
            <a:r>
              <a:rPr lang="cs-CZ" sz="2400" dirty="0" err="1">
                <a:solidFill>
                  <a:schemeClr val="bg2"/>
                </a:solidFill>
              </a:rPr>
              <a:t>for</a:t>
            </a:r>
            <a:r>
              <a:rPr lang="cs-CZ" sz="2400" dirty="0">
                <a:solidFill>
                  <a:schemeClr val="bg2"/>
                </a:solidFill>
              </a:rPr>
              <a:t> </a:t>
            </a:r>
            <a:r>
              <a:rPr lang="cs-CZ" sz="2400" dirty="0" err="1">
                <a:solidFill>
                  <a:schemeClr val="bg2"/>
                </a:solidFill>
              </a:rPr>
              <a:t>your</a:t>
            </a:r>
            <a:r>
              <a:rPr lang="cs-CZ" sz="2400" dirty="0">
                <a:solidFill>
                  <a:schemeClr val="bg2"/>
                </a:solidFill>
              </a:rPr>
              <a:t> </a:t>
            </a:r>
            <a:r>
              <a:rPr lang="cs-CZ" sz="2400" dirty="0" err="1">
                <a:solidFill>
                  <a:schemeClr val="bg2"/>
                </a:solidFill>
              </a:rPr>
              <a:t>seminar</a:t>
            </a:r>
            <a:r>
              <a:rPr lang="cs-CZ" sz="2400" dirty="0">
                <a:solidFill>
                  <a:schemeClr val="bg2"/>
                </a:solidFill>
              </a:rPr>
              <a:t> </a:t>
            </a:r>
            <a:r>
              <a:rPr lang="cs-CZ" sz="2400" dirty="0" err="1">
                <a:solidFill>
                  <a:schemeClr val="bg2"/>
                </a:solidFill>
              </a:rPr>
              <a:t>paper</a:t>
            </a:r>
            <a:r>
              <a:rPr lang="cs-CZ" sz="2400" dirty="0">
                <a:solidFill>
                  <a:schemeClr val="bg2"/>
                </a:solidFill>
              </a:rPr>
              <a:t>.</a:t>
            </a:r>
          </a:p>
          <a:p>
            <a:pPr algn="just">
              <a:buFont typeface="Wingdings" panose="05000000000000000000" pitchFamily="2" charset="2"/>
              <a:buChar char="Ø"/>
            </a:pPr>
            <a:r>
              <a:rPr lang="cs-CZ" sz="2400" dirty="0" err="1">
                <a:solidFill>
                  <a:schemeClr val="bg2"/>
                </a:solidFill>
              </a:rPr>
              <a:t>Prepare</a:t>
            </a:r>
            <a:r>
              <a:rPr lang="cs-CZ" sz="2400" dirty="0">
                <a:solidFill>
                  <a:schemeClr val="bg2"/>
                </a:solidFill>
              </a:rPr>
              <a:t> </a:t>
            </a:r>
            <a:r>
              <a:rPr lang="cs-CZ" sz="2400" dirty="0" err="1">
                <a:solidFill>
                  <a:schemeClr val="bg2"/>
                </a:solidFill>
              </a:rPr>
              <a:t>theoretical</a:t>
            </a:r>
            <a:r>
              <a:rPr lang="cs-CZ" sz="2400" dirty="0">
                <a:solidFill>
                  <a:schemeClr val="bg2"/>
                </a:solidFill>
              </a:rPr>
              <a:t> </a:t>
            </a:r>
            <a:r>
              <a:rPr lang="cs-CZ" sz="2400" dirty="0" err="1">
                <a:solidFill>
                  <a:schemeClr val="bg2"/>
                </a:solidFill>
              </a:rPr>
              <a:t>explanation</a:t>
            </a:r>
            <a:r>
              <a:rPr lang="cs-CZ" sz="2400" dirty="0">
                <a:solidFill>
                  <a:schemeClr val="bg2"/>
                </a:solidFill>
              </a:rPr>
              <a:t>.</a:t>
            </a:r>
          </a:p>
          <a:p>
            <a:pPr algn="just">
              <a:buFont typeface="Wingdings" panose="05000000000000000000" pitchFamily="2" charset="2"/>
              <a:buChar char="Ø"/>
            </a:pPr>
            <a:r>
              <a:rPr lang="cs-CZ" sz="2400" dirty="0" err="1">
                <a:solidFill>
                  <a:schemeClr val="bg2"/>
                </a:solidFill>
              </a:rPr>
              <a:t>Chose</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company</a:t>
            </a:r>
            <a:r>
              <a:rPr lang="cs-CZ" sz="2400" dirty="0">
                <a:solidFill>
                  <a:schemeClr val="bg2"/>
                </a:solidFill>
              </a:rPr>
              <a:t> and f</a:t>
            </a:r>
            <a:r>
              <a:rPr lang="en-US" sz="2400" dirty="0" err="1">
                <a:solidFill>
                  <a:schemeClr val="bg2"/>
                </a:solidFill>
              </a:rPr>
              <a:t>ind</a:t>
            </a:r>
            <a:r>
              <a:rPr lang="en-US" sz="2400" dirty="0">
                <a:solidFill>
                  <a:schemeClr val="bg2"/>
                </a:solidFill>
              </a:rPr>
              <a:t> the legal framework that addresses sustainability in a specific economy.</a:t>
            </a:r>
            <a:endParaRPr lang="cs-CZ" sz="2400" dirty="0">
              <a:solidFill>
                <a:schemeClr val="bg2"/>
              </a:solidFill>
            </a:endParaRPr>
          </a:p>
          <a:p>
            <a:pPr algn="just">
              <a:buFont typeface="Wingdings" panose="05000000000000000000" pitchFamily="2" charset="2"/>
              <a:buChar char="Ø"/>
            </a:pPr>
            <a:r>
              <a:rPr lang="cs-CZ" sz="2400" dirty="0">
                <a:solidFill>
                  <a:schemeClr val="bg2"/>
                </a:solidFill>
              </a:rPr>
              <a:t>Do not </a:t>
            </a:r>
            <a:r>
              <a:rPr lang="cs-CZ" sz="2400" dirty="0" err="1">
                <a:solidFill>
                  <a:schemeClr val="bg2"/>
                </a:solidFill>
              </a:rPr>
              <a:t>forget</a:t>
            </a:r>
            <a:r>
              <a:rPr lang="cs-CZ" sz="2400" dirty="0">
                <a:solidFill>
                  <a:schemeClr val="bg2"/>
                </a:solidFill>
              </a:rPr>
              <a:t> </a:t>
            </a:r>
            <a:r>
              <a:rPr lang="cs-CZ" sz="2400" dirty="0" err="1">
                <a:solidFill>
                  <a:schemeClr val="bg2"/>
                </a:solidFill>
              </a:rPr>
              <a:t>about</a:t>
            </a:r>
            <a:r>
              <a:rPr lang="cs-CZ" sz="2400" dirty="0">
                <a:solidFill>
                  <a:schemeClr val="bg2"/>
                </a:solidFill>
              </a:rPr>
              <a:t> </a:t>
            </a:r>
            <a:r>
              <a:rPr lang="cs-CZ" sz="2400" dirty="0" err="1">
                <a:solidFill>
                  <a:schemeClr val="bg2"/>
                </a:solidFill>
              </a:rPr>
              <a:t>References</a:t>
            </a:r>
            <a:r>
              <a:rPr lang="cs-CZ" sz="2400" dirty="0">
                <a:solidFill>
                  <a:schemeClr val="bg2"/>
                </a:solidFill>
              </a:rPr>
              <a:t>! </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5128767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648072"/>
          </a:xfrm>
        </p:spPr>
        <p:txBody>
          <a:bodyPr/>
          <a:lstStyle/>
          <a:p>
            <a:pPr eaLnBrk="1" hangingPunct="1">
              <a:defRPr/>
            </a:pPr>
            <a:r>
              <a:rPr lang="cs-CZ" sz="3300" b="1" dirty="0" err="1">
                <a:solidFill>
                  <a:schemeClr val="bg2"/>
                </a:solidFill>
                <a:effectLst/>
                <a:latin typeface="+mn-lt"/>
              </a:rPr>
              <a:t>Next</a:t>
            </a:r>
            <a:r>
              <a:rPr lang="cs-CZ" sz="3300" b="1" dirty="0">
                <a:solidFill>
                  <a:schemeClr val="bg2"/>
                </a:solidFill>
                <a:effectLst/>
                <a:latin typeface="+mn-lt"/>
              </a:rPr>
              <a:t> </a:t>
            </a:r>
            <a:r>
              <a:rPr lang="cs-CZ" sz="3300" b="1" dirty="0" err="1">
                <a:solidFill>
                  <a:schemeClr val="bg2"/>
                </a:solidFill>
                <a:effectLst/>
                <a:latin typeface="+mn-lt"/>
              </a:rPr>
              <a:t>lesson</a:t>
            </a:r>
            <a:r>
              <a:rPr lang="cs-CZ" sz="3300" b="1" dirty="0">
                <a:solidFill>
                  <a:schemeClr val="bg2"/>
                </a:solidFill>
                <a:effectLst/>
                <a:latin typeface="+mn-lt"/>
              </a:rPr>
              <a:t> </a:t>
            </a:r>
            <a:r>
              <a:rPr lang="cs-CZ" sz="3300" b="1" dirty="0" err="1">
                <a:solidFill>
                  <a:schemeClr val="bg2"/>
                </a:solidFill>
                <a:effectLst/>
                <a:latin typeface="+mn-lt"/>
              </a:rPr>
              <a:t>content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84191"/>
            <a:ext cx="8640960" cy="5329185"/>
          </a:xfrm>
        </p:spPr>
        <p:txBody>
          <a:bodyPr>
            <a:noAutofit/>
          </a:bodyPr>
          <a:lstStyle/>
          <a:p>
            <a:pPr algn="just">
              <a:buFont typeface="Wingdings" panose="05000000000000000000" pitchFamily="2" charset="2"/>
              <a:buChar char="ü"/>
            </a:pPr>
            <a:r>
              <a:rPr lang="cs-CZ" sz="2800" dirty="0" err="1">
                <a:solidFill>
                  <a:schemeClr val="bg2"/>
                </a:solidFill>
              </a:rPr>
              <a:t>Multigenerational</a:t>
            </a:r>
            <a:r>
              <a:rPr lang="cs-CZ" sz="2800" dirty="0">
                <a:solidFill>
                  <a:schemeClr val="bg2"/>
                </a:solidFill>
              </a:rPr>
              <a:t> </a:t>
            </a:r>
            <a:r>
              <a:rPr lang="cs-CZ" sz="2800" dirty="0" err="1">
                <a:solidFill>
                  <a:schemeClr val="bg2"/>
                </a:solidFill>
              </a:rPr>
              <a:t>leadreship</a:t>
            </a:r>
            <a:endParaRPr lang="cs-CZ" sz="2800" dirty="0">
              <a:solidFill>
                <a:schemeClr val="bg2"/>
              </a:solidFill>
            </a:endParaRPr>
          </a:p>
          <a:p>
            <a:pPr algn="just">
              <a:buFont typeface="Wingdings" panose="05000000000000000000" pitchFamily="2" charset="2"/>
              <a:buChar char="ü"/>
            </a:pPr>
            <a:r>
              <a:rPr lang="cs-CZ" sz="2800" dirty="0">
                <a:solidFill>
                  <a:schemeClr val="bg2"/>
                </a:solidFill>
              </a:rPr>
              <a:t>Talent management</a:t>
            </a:r>
          </a:p>
          <a:p>
            <a:pPr algn="just">
              <a:buFont typeface="Wingdings" panose="05000000000000000000" pitchFamily="2" charset="2"/>
              <a:buChar char="ü"/>
            </a:pPr>
            <a:r>
              <a:rPr lang="cs-CZ" sz="2800" dirty="0">
                <a:solidFill>
                  <a:schemeClr val="bg2"/>
                </a:solidFill>
              </a:rPr>
              <a:t>Branding</a:t>
            </a:r>
          </a:p>
          <a:p>
            <a:pPr algn="just">
              <a:buFont typeface="Wingdings" panose="05000000000000000000" pitchFamily="2" charset="2"/>
              <a:buChar char="ü"/>
            </a:pPr>
            <a:r>
              <a:rPr lang="cs-CZ" sz="2800" dirty="0">
                <a:solidFill>
                  <a:schemeClr val="bg2"/>
                </a:solidFill>
              </a:rPr>
              <a:t>Diversity management</a:t>
            </a:r>
          </a:p>
          <a:p>
            <a:pPr algn="just">
              <a:buFont typeface="Wingdings" panose="05000000000000000000" pitchFamily="2" charset="2"/>
              <a:buChar char="ü"/>
            </a:pPr>
            <a:r>
              <a:rPr lang="cs-CZ" sz="2800" dirty="0">
                <a:solidFill>
                  <a:schemeClr val="bg2"/>
                </a:solidFill>
              </a:rPr>
              <a:t>Role </a:t>
            </a:r>
            <a:r>
              <a:rPr lang="cs-CZ" sz="2800" dirty="0" err="1">
                <a:solidFill>
                  <a:schemeClr val="bg2"/>
                </a:solidFill>
              </a:rPr>
              <a:t>of</a:t>
            </a:r>
            <a:r>
              <a:rPr lang="cs-CZ" sz="2800" dirty="0">
                <a:solidFill>
                  <a:schemeClr val="bg2"/>
                </a:solidFill>
              </a:rPr>
              <a:t> </a:t>
            </a:r>
            <a:r>
              <a:rPr lang="cs-CZ" sz="2800" dirty="0" err="1">
                <a:solidFill>
                  <a:schemeClr val="bg2"/>
                </a:solidFill>
              </a:rPr>
              <a:t>social</a:t>
            </a:r>
            <a:r>
              <a:rPr lang="cs-CZ" sz="2800" dirty="0">
                <a:solidFill>
                  <a:schemeClr val="bg2"/>
                </a:solidFill>
              </a:rPr>
              <a:t> network</a:t>
            </a:r>
          </a:p>
          <a:p>
            <a:pPr algn="just">
              <a:buFont typeface="Wingdings" panose="05000000000000000000" pitchFamily="2" charset="2"/>
              <a:buChar char="Ø"/>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0541648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2227" name="Rectangle 3"/>
          <p:cNvSpPr>
            <a:spLocks noGrp="1" noChangeArrowheads="1"/>
          </p:cNvSpPr>
          <p:nvPr>
            <p:ph type="body" sz="half" idx="1"/>
          </p:nvPr>
        </p:nvSpPr>
        <p:spPr>
          <a:xfrm>
            <a:off x="899592" y="1052736"/>
            <a:ext cx="5832475" cy="2448271"/>
          </a:xfrm>
        </p:spPr>
        <p:txBody>
          <a:bodyPr/>
          <a:lstStyle/>
          <a:p>
            <a:pPr eaLnBrk="1" hangingPunct="1">
              <a:buFont typeface="Wingdings" pitchFamily="2" charset="2"/>
              <a:buNone/>
            </a:pPr>
            <a:r>
              <a:rPr lang="cs-CZ" sz="3500" b="1" dirty="0" err="1">
                <a:solidFill>
                  <a:schemeClr val="bg2"/>
                </a:solidFill>
              </a:rPr>
              <a:t>Thank</a:t>
            </a:r>
            <a:r>
              <a:rPr lang="cs-CZ" sz="3500" b="1" dirty="0">
                <a:solidFill>
                  <a:schemeClr val="bg2"/>
                </a:solidFill>
              </a:rPr>
              <a:t> </a:t>
            </a:r>
            <a:r>
              <a:rPr lang="cs-CZ" sz="3500" b="1" dirty="0" err="1">
                <a:solidFill>
                  <a:schemeClr val="bg2"/>
                </a:solidFill>
              </a:rPr>
              <a:t>you</a:t>
            </a:r>
            <a:r>
              <a:rPr lang="cs-CZ" sz="3500" b="1" dirty="0">
                <a:solidFill>
                  <a:schemeClr val="bg2"/>
                </a:solidFill>
              </a:rPr>
              <a:t> </a:t>
            </a:r>
          </a:p>
          <a:p>
            <a:pPr eaLnBrk="1" hangingPunct="1">
              <a:buFont typeface="Wingdings" pitchFamily="2" charset="2"/>
              <a:buNone/>
            </a:pPr>
            <a:r>
              <a:rPr lang="cs-CZ" sz="3500" b="1" dirty="0" err="1">
                <a:solidFill>
                  <a:schemeClr val="bg2"/>
                </a:solidFill>
              </a:rPr>
              <a:t>for</a:t>
            </a:r>
            <a:r>
              <a:rPr lang="cs-CZ" sz="3500" b="1" dirty="0">
                <a:solidFill>
                  <a:schemeClr val="bg2"/>
                </a:solidFill>
              </a:rPr>
              <a:t> </a:t>
            </a:r>
            <a:r>
              <a:rPr lang="cs-CZ" sz="3500" b="1" dirty="0" err="1">
                <a:solidFill>
                  <a:schemeClr val="bg2"/>
                </a:solidFill>
              </a:rPr>
              <a:t>your</a:t>
            </a:r>
            <a:r>
              <a:rPr lang="cs-CZ" sz="3500" b="1" dirty="0">
                <a:solidFill>
                  <a:schemeClr val="bg2"/>
                </a:solidFill>
              </a:rPr>
              <a:t> </a:t>
            </a:r>
            <a:r>
              <a:rPr lang="cs-CZ" sz="3500" b="1" dirty="0" err="1">
                <a:solidFill>
                  <a:schemeClr val="bg2"/>
                </a:solidFill>
              </a:rPr>
              <a:t>attention</a:t>
            </a:r>
            <a:r>
              <a:rPr lang="cs-CZ" sz="3500" b="1" dirty="0">
                <a:solidFill>
                  <a:schemeClr val="bg2"/>
                </a:solidFill>
              </a:rPr>
              <a:t>.</a:t>
            </a:r>
            <a:endParaRPr lang="cs-CZ" sz="3500" dirty="0">
              <a:solidFill>
                <a:schemeClr val="bg2"/>
              </a:solidFill>
            </a:endParaRPr>
          </a:p>
          <a:p>
            <a:pPr algn="ctr" eaLnBrk="1" hangingPunct="1">
              <a:buFont typeface="Wingdings" pitchFamily="2" charset="2"/>
              <a:buNone/>
            </a:pPr>
            <a:r>
              <a:rPr lang="cs-CZ" sz="3500" dirty="0"/>
              <a:t>Děkuji vám za pozornost, přeji příjemný den.</a:t>
            </a:r>
          </a:p>
        </p:txBody>
      </p:sp>
      <p:pic>
        <p:nvPicPr>
          <p:cNvPr id="52242" name="Picture 18" descr="PE01931_"/>
          <p:cNvPicPr>
            <a:picLocks noGrp="1" noChangeAspect="1" noChangeArrowheads="1"/>
          </p:cNvPicPr>
          <p:nvPr>
            <p:ph type="clipArt" sz="half" idx="2"/>
          </p:nvPr>
        </p:nvPicPr>
        <p:blipFill>
          <a:blip r:embed="rId2" cstate="print"/>
          <a:srcRect/>
          <a:stretch>
            <a:fillRect/>
          </a:stretch>
        </p:blipFill>
        <p:spPr>
          <a:xfrm>
            <a:off x="4355976" y="3212976"/>
            <a:ext cx="3864751" cy="2993572"/>
          </a:xfrm>
        </p:spPr>
      </p:pic>
      <p:sp>
        <p:nvSpPr>
          <p:cNvPr id="7" name="Obdélník 6"/>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pic>
        <p:nvPicPr>
          <p:cNvPr id="3" name="Obrázek 2">
            <a:extLst>
              <a:ext uri="{FF2B5EF4-FFF2-40B4-BE49-F238E27FC236}">
                <a16:creationId xmlns:a16="http://schemas.microsoft.com/office/drawing/2014/main" id="{3FA7C956-A34B-46E8-B883-E9F0F5CEA4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3888" y="2348880"/>
            <a:ext cx="4656839" cy="407707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 presetClass="entr" presetSubtype="8" fill="hold" grpId="0" nodeType="afterEffect">
                                  <p:stCondLst>
                                    <p:cond delay="30000"/>
                                  </p:stCondLst>
                                  <p:childTnLst>
                                    <p:set>
                                      <p:cBhvr>
                                        <p:cTn id="6" dur="1" fill="hold">
                                          <p:stCondLst>
                                            <p:cond delay="0"/>
                                          </p:stCondLst>
                                        </p:cTn>
                                        <p:tgtEl>
                                          <p:spTgt spid="52227">
                                            <p:txEl>
                                              <p:pRg st="0" end="0"/>
                                            </p:txEl>
                                          </p:spTgt>
                                        </p:tgtEl>
                                        <p:attrNameLst>
                                          <p:attrName>style.visibility</p:attrName>
                                        </p:attrNameLst>
                                      </p:cBhvr>
                                      <p:to>
                                        <p:strVal val="visible"/>
                                      </p:to>
                                    </p:set>
                                    <p:anim calcmode="lin" valueType="num">
                                      <p:cBhvr additive="base">
                                        <p:cTn id="7" dur="500" fill="hold"/>
                                        <p:tgtEl>
                                          <p:spTgt spid="522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227">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30500"/>
                            </p:stCondLst>
                            <p:childTnLst>
                              <p:par>
                                <p:cTn id="10" presetID="2" presetClass="entr" presetSubtype="8" fill="hold" grpId="0" nodeType="afterEffect">
                                  <p:stCondLst>
                                    <p:cond delay="30000"/>
                                  </p:stCondLst>
                                  <p:childTnLst>
                                    <p:set>
                                      <p:cBhvr>
                                        <p:cTn id="11" dur="1" fill="hold">
                                          <p:stCondLst>
                                            <p:cond delay="0"/>
                                          </p:stCondLst>
                                        </p:cTn>
                                        <p:tgtEl>
                                          <p:spTgt spid="52227">
                                            <p:txEl>
                                              <p:pRg st="1" end="1"/>
                                            </p:txEl>
                                          </p:spTgt>
                                        </p:tgtEl>
                                        <p:attrNameLst>
                                          <p:attrName>style.visibility</p:attrName>
                                        </p:attrNameLst>
                                      </p:cBhvr>
                                      <p:to>
                                        <p:strVal val="visible"/>
                                      </p:to>
                                    </p:set>
                                    <p:anim calcmode="lin" valueType="num">
                                      <p:cBhvr additive="base">
                                        <p:cTn id="12" dur="500" fill="hold"/>
                                        <p:tgtEl>
                                          <p:spTgt spid="52227">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2227">
                                            <p:txEl>
                                              <p:pRg st="1" end="1"/>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61000"/>
                            </p:stCondLst>
                            <p:childTnLst>
                              <p:par>
                                <p:cTn id="15" presetID="2" presetClass="entr" presetSubtype="8" fill="hold" grpId="0" nodeType="afterEffect">
                                  <p:stCondLst>
                                    <p:cond delay="30000"/>
                                  </p:stCondLst>
                                  <p:childTnLst>
                                    <p:set>
                                      <p:cBhvr>
                                        <p:cTn id="16" dur="1" fill="hold">
                                          <p:stCondLst>
                                            <p:cond delay="0"/>
                                          </p:stCondLst>
                                        </p:cTn>
                                        <p:tgtEl>
                                          <p:spTgt spid="52227">
                                            <p:txEl>
                                              <p:pRg st="2" end="2"/>
                                            </p:txEl>
                                          </p:spTgt>
                                        </p:tgtEl>
                                        <p:attrNameLst>
                                          <p:attrName>style.visibility</p:attrName>
                                        </p:attrNameLst>
                                      </p:cBhvr>
                                      <p:to>
                                        <p:strVal val="visible"/>
                                      </p:to>
                                    </p:set>
                                    <p:anim calcmode="lin" valueType="num">
                                      <p:cBhvr additive="base">
                                        <p:cTn id="17" dur="500" fill="hold"/>
                                        <p:tgtEl>
                                          <p:spTgt spid="5222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2227">
                                            <p:txEl>
                                              <p:pRg st="2" end="2"/>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91500"/>
                            </p:stCondLst>
                            <p:childTnLst>
                              <p:par>
                                <p:cTn id="20" presetID="2" presetClass="entr" presetSubtype="8" fill="hold" nodeType="afterEffect">
                                  <p:stCondLst>
                                    <p:cond delay="30000"/>
                                  </p:stCondLst>
                                  <p:childTnLst>
                                    <p:set>
                                      <p:cBhvr>
                                        <p:cTn id="21" dur="1" fill="hold">
                                          <p:stCondLst>
                                            <p:cond delay="0"/>
                                          </p:stCondLst>
                                        </p:cTn>
                                        <p:tgtEl>
                                          <p:spTgt spid="52242"/>
                                        </p:tgtEl>
                                        <p:attrNameLst>
                                          <p:attrName>style.visibility</p:attrName>
                                        </p:attrNameLst>
                                      </p:cBhvr>
                                      <p:to>
                                        <p:strVal val="visible"/>
                                      </p:to>
                                    </p:set>
                                    <p:anim calcmode="lin" valueType="num">
                                      <p:cBhvr additive="base">
                                        <p:cTn id="22" dur="500" fill="hold"/>
                                        <p:tgtEl>
                                          <p:spTgt spid="52242"/>
                                        </p:tgtEl>
                                        <p:attrNameLst>
                                          <p:attrName>ppt_x</p:attrName>
                                        </p:attrNameLst>
                                      </p:cBhvr>
                                      <p:tavLst>
                                        <p:tav tm="0">
                                          <p:val>
                                            <p:strVal val="0-#ppt_w/2"/>
                                          </p:val>
                                        </p:tav>
                                        <p:tav tm="100000">
                                          <p:val>
                                            <p:strVal val="#ppt_x"/>
                                          </p:val>
                                        </p:tav>
                                      </p:tavLst>
                                    </p:anim>
                                    <p:anim calcmode="lin" valueType="num">
                                      <p:cBhvr additive="base">
                                        <p:cTn id="23" dur="500" fill="hold"/>
                                        <p:tgtEl>
                                          <p:spTgt spid="522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advAuto="30000"/>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179512" y="1442344"/>
            <a:ext cx="8136904" cy="4751808"/>
          </a:xfrm>
        </p:spPr>
        <p:txBody>
          <a:bodyPr/>
          <a:lstStyle/>
          <a:p>
            <a:pPr algn="just">
              <a:buFont typeface="Wingdings" panose="05000000000000000000" pitchFamily="2" charset="2"/>
              <a:buChar char="Ø"/>
            </a:pPr>
            <a:r>
              <a:rPr lang="cs-CZ" sz="3000" dirty="0">
                <a:solidFill>
                  <a:schemeClr val="bg2"/>
                </a:solidFill>
              </a:rPr>
              <a:t>leadership</a:t>
            </a:r>
          </a:p>
          <a:p>
            <a:pPr algn="just">
              <a:buFont typeface="Wingdings" panose="05000000000000000000" pitchFamily="2" charset="2"/>
              <a:buChar char="Ø"/>
            </a:pPr>
            <a:r>
              <a:rPr lang="cs-CZ" sz="3000" dirty="0">
                <a:solidFill>
                  <a:schemeClr val="bg2"/>
                </a:solidFill>
              </a:rPr>
              <a:t>leadership x management</a:t>
            </a:r>
          </a:p>
          <a:p>
            <a:pPr algn="just">
              <a:buFont typeface="Wingdings" panose="05000000000000000000" pitchFamily="2" charset="2"/>
              <a:buChar char="Ø"/>
            </a:pPr>
            <a:r>
              <a:rPr lang="cs-CZ" sz="3000" dirty="0">
                <a:solidFill>
                  <a:schemeClr val="bg2"/>
                </a:solidFill>
              </a:rPr>
              <a:t>personality </a:t>
            </a:r>
            <a:r>
              <a:rPr lang="cs-CZ" sz="3000" dirty="0" err="1">
                <a:solidFill>
                  <a:schemeClr val="bg2"/>
                </a:solidFill>
              </a:rPr>
              <a:t>of</a:t>
            </a:r>
            <a:r>
              <a:rPr lang="cs-CZ" sz="3000" dirty="0">
                <a:solidFill>
                  <a:schemeClr val="bg2"/>
                </a:solidFill>
              </a:rPr>
              <a:t> leader</a:t>
            </a:r>
          </a:p>
          <a:p>
            <a:pPr algn="just">
              <a:buFont typeface="Wingdings" panose="05000000000000000000" pitchFamily="2" charset="2"/>
              <a:buChar char="Ø"/>
            </a:pPr>
            <a:r>
              <a:rPr lang="cs-CZ" sz="3000" dirty="0" err="1">
                <a:solidFill>
                  <a:schemeClr val="bg2"/>
                </a:solidFill>
              </a:rPr>
              <a:t>multigenerational</a:t>
            </a:r>
            <a:r>
              <a:rPr lang="cs-CZ" sz="3000" dirty="0">
                <a:solidFill>
                  <a:schemeClr val="bg2"/>
                </a:solidFill>
              </a:rPr>
              <a:t> leadership</a:t>
            </a:r>
          </a:p>
          <a:p>
            <a:pPr algn="just">
              <a:buFont typeface="Wingdings" panose="05000000000000000000" pitchFamily="2" charset="2"/>
              <a:buChar char="Ø"/>
            </a:pPr>
            <a:r>
              <a:rPr lang="cs-CZ" sz="3000" dirty="0" err="1">
                <a:solidFill>
                  <a:schemeClr val="bg2"/>
                </a:solidFill>
              </a:rPr>
              <a:t>sustainability</a:t>
            </a:r>
            <a:endParaRPr lang="cs-CZ" sz="3000" dirty="0">
              <a:solidFill>
                <a:schemeClr val="bg2"/>
              </a:solidFill>
            </a:endParaRPr>
          </a:p>
          <a:p>
            <a:pPr marL="0" indent="0" algn="just">
              <a:buNone/>
            </a:pPr>
            <a:endParaRPr lang="cs-CZ" sz="3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pic>
        <p:nvPicPr>
          <p:cNvPr id="3" name="Obrázek 2">
            <a:extLst>
              <a:ext uri="{FF2B5EF4-FFF2-40B4-BE49-F238E27FC236}">
                <a16:creationId xmlns:a16="http://schemas.microsoft.com/office/drawing/2014/main" id="{3C6A6A63-631F-48B0-A83A-71B79F91AC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49276"/>
            <a:ext cx="9144000" cy="6058908"/>
          </a:xfrm>
          <a:prstGeom prst="rect">
            <a:avLst/>
          </a:prstGeom>
        </p:spPr>
      </p:pic>
    </p:spTree>
    <p:extLst>
      <p:ext uri="{BB962C8B-B14F-4D97-AF65-F5344CB8AC3E}">
        <p14:creationId xmlns:p14="http://schemas.microsoft.com/office/powerpoint/2010/main" val="59335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nodePh="1">
                                  <p:stCondLst>
                                    <p:cond delay="0"/>
                                  </p:stCondLst>
                                  <p:endCondLst>
                                    <p:cond evt="begin" delay="0">
                                      <p:tn val="5"/>
                                    </p:cond>
                                  </p:end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90000"/>
                                  </p:stCondLst>
                                  <p:childTnLst>
                                    <p:set>
                                      <p:cBhvr>
                                        <p:cTn id="11" dur="1" fill="hold">
                                          <p:stCondLst>
                                            <p:cond delay="0"/>
                                          </p:stCondLst>
                                        </p:cTn>
                                        <p:tgtEl>
                                          <p:spTgt spid="44035">
                                            <p:txEl>
                                              <p:pRg st="0" end="0"/>
                                            </p:txEl>
                                          </p:spTgt>
                                        </p:tgtEl>
                                        <p:attrNameLst>
                                          <p:attrName>style.visibility</p:attrName>
                                        </p:attrNameLst>
                                      </p:cBhvr>
                                      <p:to>
                                        <p:strVal val="visible"/>
                                      </p:to>
                                    </p:set>
                                    <p:anim calcmode="lin" valueType="num">
                                      <p:cBhvr additive="base">
                                        <p:cTn id="12" dur="5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4035">
                                            <p:txEl>
                                              <p:pRg st="0" end="0"/>
                                            </p:txEl>
                                          </p:spTgt>
                                        </p:tgtEl>
                                        <p:attrNameLst>
                                          <p:attrName>ppt_y</p:attrName>
                                        </p:attrNameLst>
                                      </p:cBhvr>
                                      <p:tavLst>
                                        <p:tav tm="0">
                                          <p:val>
                                            <p:strVal val="0-#ppt_h/2"/>
                                          </p:val>
                                        </p:tav>
                                        <p:tav tm="100000">
                                          <p:val>
                                            <p:strVal val="#ppt_y"/>
                                          </p:val>
                                        </p:tav>
                                      </p:tavLst>
                                    </p:anim>
                                  </p:childTnLst>
                                </p:cTn>
                              </p:par>
                            </p:childTnLst>
                          </p:cTn>
                        </p:par>
                        <p:par>
                          <p:cTn id="14" fill="hold">
                            <p:stCondLst>
                              <p:cond delay="91000"/>
                            </p:stCondLst>
                            <p:childTnLst>
                              <p:par>
                                <p:cTn id="15" presetID="2" presetClass="entr" presetSubtype="1" fill="hold" grpId="0" nodeType="afterEffect">
                                  <p:stCondLst>
                                    <p:cond delay="120000"/>
                                  </p:stCondLst>
                                  <p:childTnLst>
                                    <p:set>
                                      <p:cBhvr>
                                        <p:cTn id="16" dur="1" fill="hold">
                                          <p:stCondLst>
                                            <p:cond delay="0"/>
                                          </p:stCondLst>
                                        </p:cTn>
                                        <p:tgtEl>
                                          <p:spTgt spid="44035">
                                            <p:txEl>
                                              <p:pRg st="1" end="1"/>
                                            </p:txEl>
                                          </p:spTgt>
                                        </p:tgtEl>
                                        <p:attrNameLst>
                                          <p:attrName>style.visibility</p:attrName>
                                        </p:attrNameLst>
                                      </p:cBhvr>
                                      <p:to>
                                        <p:strVal val="visible"/>
                                      </p:to>
                                    </p:set>
                                    <p:anim calcmode="lin" valueType="num">
                                      <p:cBhvr additive="base">
                                        <p:cTn id="17" dur="5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4035">
                                            <p:txEl>
                                              <p:pRg st="1" end="1"/>
                                            </p:txEl>
                                          </p:spTgt>
                                        </p:tgtEl>
                                        <p:attrNameLst>
                                          <p:attrName>ppt_y</p:attrName>
                                        </p:attrNameLst>
                                      </p:cBhvr>
                                      <p:tavLst>
                                        <p:tav tm="0">
                                          <p:val>
                                            <p:strVal val="0-#ppt_h/2"/>
                                          </p:val>
                                        </p:tav>
                                        <p:tav tm="100000">
                                          <p:val>
                                            <p:strVal val="#ppt_y"/>
                                          </p:val>
                                        </p:tav>
                                      </p:tavLst>
                                    </p:anim>
                                  </p:childTnLst>
                                </p:cTn>
                              </p:par>
                            </p:childTnLst>
                          </p:cTn>
                        </p:par>
                        <p:par>
                          <p:cTn id="19" fill="hold">
                            <p:stCondLst>
                              <p:cond delay="211500"/>
                            </p:stCondLst>
                            <p:childTnLst>
                              <p:par>
                                <p:cTn id="20" presetID="2" presetClass="entr" presetSubtype="1" fill="hold" grpId="0" nodeType="afterEffect">
                                  <p:stCondLst>
                                    <p:cond delay="120000"/>
                                  </p:stCondLst>
                                  <p:childTnLst>
                                    <p:set>
                                      <p:cBhvr>
                                        <p:cTn id="21" dur="1" fill="hold">
                                          <p:stCondLst>
                                            <p:cond delay="0"/>
                                          </p:stCondLst>
                                        </p:cTn>
                                        <p:tgtEl>
                                          <p:spTgt spid="44035">
                                            <p:txEl>
                                              <p:pRg st="2" end="2"/>
                                            </p:txEl>
                                          </p:spTgt>
                                        </p:tgtEl>
                                        <p:attrNameLst>
                                          <p:attrName>style.visibility</p:attrName>
                                        </p:attrNameLst>
                                      </p:cBhvr>
                                      <p:to>
                                        <p:strVal val="visible"/>
                                      </p:to>
                                    </p:set>
                                    <p:anim calcmode="lin" valueType="num">
                                      <p:cBhvr additive="base">
                                        <p:cTn id="22" dur="5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4035">
                                            <p:txEl>
                                              <p:pRg st="2" end="2"/>
                                            </p:txEl>
                                          </p:spTgt>
                                        </p:tgtEl>
                                        <p:attrNameLst>
                                          <p:attrName>ppt_y</p:attrName>
                                        </p:attrNameLst>
                                      </p:cBhvr>
                                      <p:tavLst>
                                        <p:tav tm="0">
                                          <p:val>
                                            <p:strVal val="0-#ppt_h/2"/>
                                          </p:val>
                                        </p:tav>
                                        <p:tav tm="100000">
                                          <p:val>
                                            <p:strVal val="#ppt_y"/>
                                          </p:val>
                                        </p:tav>
                                      </p:tavLst>
                                    </p:anim>
                                  </p:childTnLst>
                                </p:cTn>
                              </p:par>
                            </p:childTnLst>
                          </p:cTn>
                        </p:par>
                        <p:par>
                          <p:cTn id="24" fill="hold">
                            <p:stCondLst>
                              <p:cond delay="332000"/>
                            </p:stCondLst>
                            <p:childTnLst>
                              <p:par>
                                <p:cTn id="25" presetID="2" presetClass="entr" presetSubtype="1" fill="hold" grpId="0" nodeType="afterEffect">
                                  <p:stCondLst>
                                    <p:cond delay="120000"/>
                                  </p:stCondLst>
                                  <p:childTnLst>
                                    <p:set>
                                      <p:cBhvr>
                                        <p:cTn id="26" dur="1" fill="hold">
                                          <p:stCondLst>
                                            <p:cond delay="0"/>
                                          </p:stCondLst>
                                        </p:cTn>
                                        <p:tgtEl>
                                          <p:spTgt spid="44035">
                                            <p:txEl>
                                              <p:pRg st="3" end="3"/>
                                            </p:txEl>
                                          </p:spTgt>
                                        </p:tgtEl>
                                        <p:attrNameLst>
                                          <p:attrName>style.visibility</p:attrName>
                                        </p:attrNameLst>
                                      </p:cBhvr>
                                      <p:to>
                                        <p:strVal val="visible"/>
                                      </p:to>
                                    </p:set>
                                    <p:anim calcmode="lin" valueType="num">
                                      <p:cBhvr additive="base">
                                        <p:cTn id="27" dur="500" fill="hold"/>
                                        <p:tgtEl>
                                          <p:spTgt spid="44035">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4035">
                                            <p:txEl>
                                              <p:pRg st="3" end="3"/>
                                            </p:txEl>
                                          </p:spTgt>
                                        </p:tgtEl>
                                        <p:attrNameLst>
                                          <p:attrName>ppt_y</p:attrName>
                                        </p:attrNameLst>
                                      </p:cBhvr>
                                      <p:tavLst>
                                        <p:tav tm="0">
                                          <p:val>
                                            <p:strVal val="0-#ppt_h/2"/>
                                          </p:val>
                                        </p:tav>
                                        <p:tav tm="100000">
                                          <p:val>
                                            <p:strVal val="#ppt_y"/>
                                          </p:val>
                                        </p:tav>
                                      </p:tavLst>
                                    </p:anim>
                                  </p:childTnLst>
                                </p:cTn>
                              </p:par>
                            </p:childTnLst>
                          </p:cTn>
                        </p:par>
                        <p:par>
                          <p:cTn id="29" fill="hold">
                            <p:stCondLst>
                              <p:cond delay="452500"/>
                            </p:stCondLst>
                            <p:childTnLst>
                              <p:par>
                                <p:cTn id="30" presetID="2" presetClass="entr" presetSubtype="1" fill="hold" grpId="0" nodeType="afterEffect">
                                  <p:stCondLst>
                                    <p:cond delay="150000"/>
                                  </p:stCondLst>
                                  <p:childTnLst>
                                    <p:set>
                                      <p:cBhvr>
                                        <p:cTn id="31" dur="1" fill="hold">
                                          <p:stCondLst>
                                            <p:cond delay="0"/>
                                          </p:stCondLst>
                                        </p:cTn>
                                        <p:tgtEl>
                                          <p:spTgt spid="44035">
                                            <p:txEl>
                                              <p:pRg st="4" end="4"/>
                                            </p:txEl>
                                          </p:spTgt>
                                        </p:tgtEl>
                                        <p:attrNameLst>
                                          <p:attrName>style.visibility</p:attrName>
                                        </p:attrNameLst>
                                      </p:cBhvr>
                                      <p:to>
                                        <p:strVal val="visible"/>
                                      </p:to>
                                    </p:set>
                                    <p:anim calcmode="lin" valueType="num">
                                      <p:cBhvr additive="base">
                                        <p:cTn id="32" dur="500" fill="hold"/>
                                        <p:tgtEl>
                                          <p:spTgt spid="44035">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44035">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P spid="44035" grpId="0" build="p" autoUpdateAnimBg="0" advAuto="3000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Context</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HR</a:t>
            </a:r>
          </a:p>
        </p:txBody>
      </p:sp>
      <p:sp>
        <p:nvSpPr>
          <p:cNvPr id="44035" name="Rectangle 3"/>
          <p:cNvSpPr>
            <a:spLocks noGrp="1" noChangeArrowheads="1"/>
          </p:cNvSpPr>
          <p:nvPr>
            <p:ph type="body" idx="1"/>
          </p:nvPr>
        </p:nvSpPr>
        <p:spPr>
          <a:xfrm>
            <a:off x="251520" y="1428735"/>
            <a:ext cx="8640960" cy="5095889"/>
          </a:xfrm>
        </p:spPr>
        <p:txBody>
          <a:bodyPr>
            <a:noAutofit/>
          </a:bodyPr>
          <a:lstStyle/>
          <a:p>
            <a:pPr marL="0" indent="0" algn="just">
              <a:buNone/>
            </a:pPr>
            <a:r>
              <a:rPr lang="cs-CZ" sz="2800" dirty="0">
                <a:solidFill>
                  <a:schemeClr val="bg2"/>
                </a:solidFill>
              </a:rPr>
              <a:t>S – </a:t>
            </a:r>
            <a:r>
              <a:rPr lang="cs-CZ" sz="2800" dirty="0" err="1">
                <a:solidFill>
                  <a:schemeClr val="bg2"/>
                </a:solidFill>
              </a:rPr>
              <a:t>sociological</a:t>
            </a:r>
            <a:endParaRPr lang="cs-CZ" sz="2800" dirty="0">
              <a:solidFill>
                <a:schemeClr val="bg2"/>
              </a:solidFill>
            </a:endParaRPr>
          </a:p>
          <a:p>
            <a:pPr marL="0" indent="0" algn="just">
              <a:buNone/>
            </a:pPr>
            <a:r>
              <a:rPr lang="cs-CZ" sz="2800" dirty="0">
                <a:solidFill>
                  <a:schemeClr val="bg2"/>
                </a:solidFill>
              </a:rPr>
              <a:t>T – </a:t>
            </a:r>
            <a:r>
              <a:rPr lang="cs-CZ" sz="2800" dirty="0" err="1">
                <a:solidFill>
                  <a:schemeClr val="bg2"/>
                </a:solidFill>
              </a:rPr>
              <a:t>technological</a:t>
            </a:r>
            <a:endParaRPr lang="cs-CZ" sz="2800" dirty="0">
              <a:solidFill>
                <a:schemeClr val="bg2"/>
              </a:solidFill>
            </a:endParaRPr>
          </a:p>
          <a:p>
            <a:pPr marL="0" indent="0" algn="just">
              <a:buNone/>
            </a:pPr>
            <a:r>
              <a:rPr lang="cs-CZ" sz="2800" dirty="0">
                <a:solidFill>
                  <a:schemeClr val="bg2"/>
                </a:solidFill>
              </a:rPr>
              <a:t>E – </a:t>
            </a:r>
            <a:r>
              <a:rPr lang="cs-CZ" sz="2800" dirty="0" err="1">
                <a:solidFill>
                  <a:schemeClr val="bg2"/>
                </a:solidFill>
              </a:rPr>
              <a:t>economical</a:t>
            </a:r>
            <a:endParaRPr lang="cs-CZ" sz="2800" dirty="0">
              <a:solidFill>
                <a:schemeClr val="bg2"/>
              </a:solidFill>
            </a:endParaRPr>
          </a:p>
          <a:p>
            <a:pPr marL="0" indent="0" algn="just">
              <a:buNone/>
            </a:pPr>
            <a:r>
              <a:rPr lang="cs-CZ" sz="2800" dirty="0">
                <a:solidFill>
                  <a:schemeClr val="bg2"/>
                </a:solidFill>
              </a:rPr>
              <a:t>P – </a:t>
            </a:r>
            <a:r>
              <a:rPr lang="cs-CZ" sz="2800" dirty="0" err="1">
                <a:solidFill>
                  <a:schemeClr val="bg2"/>
                </a:solidFill>
              </a:rPr>
              <a:t>political</a:t>
            </a:r>
            <a:endParaRPr lang="cs-CZ" sz="2800" dirty="0">
              <a:solidFill>
                <a:schemeClr val="bg2"/>
              </a:solidFill>
            </a:endParaRPr>
          </a:p>
          <a:p>
            <a:pPr marL="0" indent="0" algn="just">
              <a:buNone/>
            </a:pPr>
            <a:r>
              <a:rPr lang="cs-CZ" sz="2800" dirty="0">
                <a:solidFill>
                  <a:schemeClr val="bg2"/>
                </a:solidFill>
              </a:rPr>
              <a:t>E – </a:t>
            </a:r>
            <a:r>
              <a:rPr lang="cs-CZ" sz="2800" dirty="0" err="1">
                <a:solidFill>
                  <a:schemeClr val="bg2"/>
                </a:solidFill>
              </a:rPr>
              <a:t>environmental</a:t>
            </a:r>
            <a:r>
              <a:rPr lang="cs-CZ" sz="2800" dirty="0">
                <a:solidFill>
                  <a:schemeClr val="bg2"/>
                </a:solidFill>
              </a:rPr>
              <a:t> </a:t>
            </a:r>
          </a:p>
          <a:p>
            <a:pPr marL="0" indent="0" algn="just">
              <a:buNone/>
            </a:pPr>
            <a:r>
              <a:rPr lang="cs-CZ" sz="2800" dirty="0">
                <a:solidFill>
                  <a:schemeClr val="bg2"/>
                </a:solidFill>
              </a:rPr>
              <a:t>D – </a:t>
            </a:r>
            <a:r>
              <a:rPr lang="cs-CZ" sz="2800" dirty="0" err="1">
                <a:solidFill>
                  <a:schemeClr val="bg2"/>
                </a:solidFill>
              </a:rPr>
              <a:t>demographic</a:t>
            </a:r>
            <a:endParaRPr lang="cs-CZ" sz="2800" dirty="0">
              <a:solidFill>
                <a:schemeClr val="bg2"/>
              </a:solidFill>
            </a:endParaRPr>
          </a:p>
          <a:p>
            <a:pPr marL="0" indent="0" algn="just">
              <a:buNone/>
            </a:pPr>
            <a:r>
              <a:rPr lang="cs-CZ" sz="2800" dirty="0">
                <a:solidFill>
                  <a:schemeClr val="bg2"/>
                </a:solidFill>
              </a:rPr>
              <a:t>All </a:t>
            </a:r>
            <a:r>
              <a:rPr lang="cs-CZ" sz="2800" dirty="0" err="1">
                <a:solidFill>
                  <a:schemeClr val="bg2"/>
                </a:solidFill>
              </a:rPr>
              <a:t>the</a:t>
            </a:r>
            <a:r>
              <a:rPr lang="cs-CZ" sz="2800" dirty="0">
                <a:solidFill>
                  <a:schemeClr val="bg2"/>
                </a:solidFill>
              </a:rPr>
              <a:t> </a:t>
            </a:r>
            <a:r>
              <a:rPr lang="cs-CZ" sz="2800" dirty="0" err="1">
                <a:solidFill>
                  <a:schemeClr val="bg2"/>
                </a:solidFill>
              </a:rPr>
              <a:t>conditions</a:t>
            </a:r>
            <a:r>
              <a:rPr lang="cs-CZ" sz="2800" dirty="0">
                <a:solidFill>
                  <a:schemeClr val="bg2"/>
                </a:solidFill>
              </a:rPr>
              <a:t> influence HRM in </a:t>
            </a:r>
            <a:r>
              <a:rPr lang="cs-CZ" sz="2800" dirty="0" err="1">
                <a:solidFill>
                  <a:schemeClr val="bg2"/>
                </a:solidFill>
              </a:rPr>
              <a:t>companies</a:t>
            </a:r>
            <a:r>
              <a:rPr lang="cs-CZ" sz="2800" dirty="0">
                <a:solidFill>
                  <a:schemeClr val="bg2"/>
                </a:solidFill>
              </a:rPr>
              <a:t>.</a:t>
            </a:r>
          </a:p>
          <a:p>
            <a:pPr marL="0" indent="0" algn="just">
              <a:buNone/>
            </a:pPr>
            <a:r>
              <a:rPr lang="cs-CZ" sz="2800" dirty="0" err="1">
                <a:solidFill>
                  <a:schemeClr val="bg2"/>
                </a:solidFill>
              </a:rPr>
              <a:t>Discuss</a:t>
            </a:r>
            <a:r>
              <a:rPr lang="cs-CZ" sz="2800" dirty="0">
                <a:solidFill>
                  <a:schemeClr val="bg2"/>
                </a:solidFill>
              </a:rPr>
              <a:t>, </a:t>
            </a:r>
            <a:r>
              <a:rPr lang="cs-CZ" sz="2800" dirty="0" err="1">
                <a:solidFill>
                  <a:schemeClr val="bg2"/>
                </a:solidFill>
              </a:rPr>
              <a:t>what</a:t>
            </a:r>
            <a:r>
              <a:rPr lang="cs-CZ" sz="2800" dirty="0">
                <a:solidFill>
                  <a:schemeClr val="bg2"/>
                </a:solidFill>
              </a:rPr>
              <a:t> are </a:t>
            </a:r>
            <a:r>
              <a:rPr lang="cs-CZ" sz="2800" dirty="0" err="1">
                <a:solidFill>
                  <a:schemeClr val="bg2"/>
                </a:solidFill>
              </a:rPr>
              <a:t>the</a:t>
            </a:r>
            <a:r>
              <a:rPr lang="cs-CZ" sz="2800" dirty="0">
                <a:solidFill>
                  <a:schemeClr val="bg2"/>
                </a:solidFill>
              </a:rPr>
              <a:t> most </a:t>
            </a:r>
            <a:r>
              <a:rPr lang="cs-CZ" sz="2800" dirty="0" err="1">
                <a:solidFill>
                  <a:schemeClr val="bg2"/>
                </a:solidFill>
              </a:rPr>
              <a:t>important</a:t>
            </a:r>
            <a:r>
              <a:rPr lang="cs-CZ" sz="2800" dirty="0">
                <a:solidFill>
                  <a:schemeClr val="bg2"/>
                </a:solidFill>
              </a:rPr>
              <a:t> </a:t>
            </a:r>
            <a:r>
              <a:rPr lang="cs-CZ" sz="2800" dirty="0" err="1">
                <a:solidFill>
                  <a:schemeClr val="bg2"/>
                </a:solidFill>
              </a:rPr>
              <a:t>chalenges</a:t>
            </a:r>
            <a:r>
              <a:rPr lang="cs-CZ" sz="2800" dirty="0">
                <a:solidFill>
                  <a:schemeClr val="bg2"/>
                </a:solidFill>
              </a:rPr>
              <a:t> in </a:t>
            </a:r>
            <a:r>
              <a:rPr lang="cs-CZ" sz="2800" dirty="0" err="1">
                <a:solidFill>
                  <a:schemeClr val="bg2"/>
                </a:solidFill>
              </a:rPr>
              <a:t>the</a:t>
            </a:r>
            <a:r>
              <a:rPr lang="cs-CZ" sz="2800" dirty="0">
                <a:solidFill>
                  <a:schemeClr val="bg2"/>
                </a:solidFill>
              </a:rPr>
              <a:t> </a:t>
            </a:r>
            <a:r>
              <a:rPr lang="cs-CZ" sz="2800" dirty="0" err="1">
                <a:solidFill>
                  <a:schemeClr val="bg2"/>
                </a:solidFill>
              </a:rPr>
              <a:t>each</a:t>
            </a:r>
            <a:r>
              <a:rPr lang="cs-CZ" sz="2800" dirty="0">
                <a:solidFill>
                  <a:schemeClr val="bg2"/>
                </a:solidFill>
              </a:rPr>
              <a:t> part </a:t>
            </a:r>
            <a:r>
              <a:rPr lang="cs-CZ" sz="2800" dirty="0" err="1">
                <a:solidFill>
                  <a:schemeClr val="bg2"/>
                </a:solidFill>
              </a:rPr>
              <a:t>of</a:t>
            </a:r>
            <a:r>
              <a:rPr lang="cs-CZ" sz="2800" dirty="0">
                <a:solidFill>
                  <a:schemeClr val="bg2"/>
                </a:solidFill>
              </a:rPr>
              <a:t> </a:t>
            </a:r>
            <a:r>
              <a:rPr lang="cs-CZ" sz="2800" dirty="0" err="1">
                <a:solidFill>
                  <a:schemeClr val="bg2"/>
                </a:solidFill>
              </a:rPr>
              <a:t>external</a:t>
            </a:r>
            <a:r>
              <a:rPr lang="cs-CZ" sz="2800" dirty="0">
                <a:solidFill>
                  <a:schemeClr val="bg2"/>
                </a:solidFill>
              </a:rPr>
              <a:t> </a:t>
            </a:r>
            <a:r>
              <a:rPr lang="cs-CZ" sz="2800" dirty="0" err="1">
                <a:solidFill>
                  <a:schemeClr val="bg2"/>
                </a:solidFill>
              </a:rPr>
              <a:t>context</a:t>
            </a:r>
            <a:r>
              <a:rPr lang="cs-CZ" sz="2800" dirty="0">
                <a:solidFill>
                  <a:schemeClr val="bg2"/>
                </a:solidFill>
              </a:rPr>
              <a:t>.</a:t>
            </a: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2256603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Discuss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28735"/>
            <a:ext cx="8640960" cy="5095889"/>
          </a:xfrm>
        </p:spPr>
        <p:txBody>
          <a:bodyPr>
            <a:noAutofit/>
          </a:bodyPr>
          <a:lstStyle/>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r>
              <a:rPr lang="cs-CZ" sz="2800" dirty="0" err="1">
                <a:solidFill>
                  <a:schemeClr val="bg2"/>
                </a:solidFill>
              </a:rPr>
              <a:t>Discuss</a:t>
            </a:r>
            <a:r>
              <a:rPr lang="cs-CZ" sz="2800" dirty="0">
                <a:solidFill>
                  <a:schemeClr val="bg2"/>
                </a:solidFill>
              </a:rPr>
              <a:t>, </a:t>
            </a:r>
            <a:r>
              <a:rPr lang="cs-CZ" sz="2800" dirty="0" err="1">
                <a:solidFill>
                  <a:schemeClr val="bg2"/>
                </a:solidFill>
              </a:rPr>
              <a:t>what</a:t>
            </a:r>
            <a:r>
              <a:rPr lang="cs-CZ" sz="2800" dirty="0">
                <a:solidFill>
                  <a:schemeClr val="bg2"/>
                </a:solidFill>
              </a:rPr>
              <a:t> are </a:t>
            </a:r>
            <a:r>
              <a:rPr lang="cs-CZ" sz="2800" dirty="0" err="1">
                <a:solidFill>
                  <a:schemeClr val="bg2"/>
                </a:solidFill>
              </a:rPr>
              <a:t>the</a:t>
            </a:r>
            <a:r>
              <a:rPr lang="cs-CZ" sz="2800" dirty="0">
                <a:solidFill>
                  <a:schemeClr val="bg2"/>
                </a:solidFill>
              </a:rPr>
              <a:t> most </a:t>
            </a:r>
            <a:r>
              <a:rPr lang="cs-CZ" sz="2800" dirty="0" err="1">
                <a:solidFill>
                  <a:schemeClr val="bg2"/>
                </a:solidFill>
              </a:rPr>
              <a:t>important</a:t>
            </a:r>
            <a:r>
              <a:rPr lang="cs-CZ" sz="2800" dirty="0">
                <a:solidFill>
                  <a:schemeClr val="bg2"/>
                </a:solidFill>
              </a:rPr>
              <a:t> </a:t>
            </a:r>
            <a:r>
              <a:rPr lang="cs-CZ" sz="2800" dirty="0" err="1">
                <a:solidFill>
                  <a:schemeClr val="bg2"/>
                </a:solidFill>
              </a:rPr>
              <a:t>challenges</a:t>
            </a:r>
            <a:r>
              <a:rPr lang="cs-CZ" sz="2800" dirty="0">
                <a:solidFill>
                  <a:schemeClr val="bg2"/>
                </a:solidFill>
              </a:rPr>
              <a:t> in </a:t>
            </a:r>
            <a:r>
              <a:rPr lang="cs-CZ" sz="2800" dirty="0" err="1">
                <a:solidFill>
                  <a:schemeClr val="bg2"/>
                </a:solidFill>
              </a:rPr>
              <a:t>the</a:t>
            </a:r>
            <a:r>
              <a:rPr lang="cs-CZ" sz="2800" dirty="0">
                <a:solidFill>
                  <a:schemeClr val="bg2"/>
                </a:solidFill>
              </a:rPr>
              <a:t> </a:t>
            </a:r>
            <a:r>
              <a:rPr lang="cs-CZ" sz="2800" dirty="0" err="1">
                <a:solidFill>
                  <a:schemeClr val="bg2"/>
                </a:solidFill>
              </a:rPr>
              <a:t>each</a:t>
            </a:r>
            <a:r>
              <a:rPr lang="cs-CZ" sz="2800" dirty="0">
                <a:solidFill>
                  <a:schemeClr val="bg2"/>
                </a:solidFill>
              </a:rPr>
              <a:t> part </a:t>
            </a:r>
            <a:r>
              <a:rPr lang="cs-CZ" sz="2800" dirty="0" err="1">
                <a:solidFill>
                  <a:schemeClr val="bg2"/>
                </a:solidFill>
              </a:rPr>
              <a:t>of</a:t>
            </a:r>
            <a:r>
              <a:rPr lang="cs-CZ" sz="2800" dirty="0">
                <a:solidFill>
                  <a:schemeClr val="bg2"/>
                </a:solidFill>
              </a:rPr>
              <a:t> </a:t>
            </a:r>
            <a:r>
              <a:rPr lang="cs-CZ" sz="2800" dirty="0" err="1">
                <a:solidFill>
                  <a:schemeClr val="bg2"/>
                </a:solidFill>
              </a:rPr>
              <a:t>external</a:t>
            </a:r>
            <a:r>
              <a:rPr lang="cs-CZ" sz="2800" dirty="0">
                <a:solidFill>
                  <a:schemeClr val="bg2"/>
                </a:solidFill>
              </a:rPr>
              <a:t> </a:t>
            </a:r>
            <a:r>
              <a:rPr lang="cs-CZ" sz="2800" dirty="0" err="1">
                <a:solidFill>
                  <a:schemeClr val="bg2"/>
                </a:solidFill>
              </a:rPr>
              <a:t>context</a:t>
            </a:r>
            <a:r>
              <a:rPr lang="cs-CZ" sz="2800" dirty="0">
                <a:solidFill>
                  <a:schemeClr val="bg2"/>
                </a:solidFill>
              </a:rPr>
              <a:t>.</a:t>
            </a: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pic>
        <p:nvPicPr>
          <p:cNvPr id="3" name="Obrázek 2">
            <a:extLst>
              <a:ext uri="{FF2B5EF4-FFF2-40B4-BE49-F238E27FC236}">
                <a16:creationId xmlns:a16="http://schemas.microsoft.com/office/drawing/2014/main" id="{A50E5CF1-E5E5-48FB-9396-FAAE79ACD5E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39752" y="1305800"/>
            <a:ext cx="4536504" cy="4211431"/>
          </a:xfrm>
          <a:prstGeom prst="rect">
            <a:avLst/>
          </a:prstGeom>
        </p:spPr>
      </p:pic>
    </p:spTree>
    <p:extLst>
      <p:ext uri="{BB962C8B-B14F-4D97-AF65-F5344CB8AC3E}">
        <p14:creationId xmlns:p14="http://schemas.microsoft.com/office/powerpoint/2010/main" val="1382985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Stakeholders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28735"/>
            <a:ext cx="8640960" cy="5095889"/>
          </a:xfrm>
        </p:spPr>
        <p:txBody>
          <a:bodyPr>
            <a:noAutofit/>
          </a:bodyPr>
          <a:lstStyle/>
          <a:p>
            <a:pPr marL="0" indent="0" algn="just">
              <a:buNone/>
            </a:pPr>
            <a:r>
              <a:rPr lang="cs-CZ" sz="2800" dirty="0">
                <a:solidFill>
                  <a:schemeClr val="bg2"/>
                </a:solidFill>
              </a:rPr>
              <a:t>All </a:t>
            </a:r>
            <a:r>
              <a:rPr lang="cs-CZ" sz="2800" dirty="0" err="1">
                <a:solidFill>
                  <a:schemeClr val="bg2"/>
                </a:solidFill>
              </a:rPr>
              <a:t>the</a:t>
            </a:r>
            <a:r>
              <a:rPr lang="cs-CZ" sz="2800" dirty="0">
                <a:solidFill>
                  <a:schemeClr val="bg2"/>
                </a:solidFill>
              </a:rPr>
              <a:t> </a:t>
            </a:r>
            <a:r>
              <a:rPr lang="cs-CZ" sz="2800" dirty="0" err="1">
                <a:solidFill>
                  <a:schemeClr val="bg2"/>
                </a:solidFill>
              </a:rPr>
              <a:t>internal</a:t>
            </a:r>
            <a:r>
              <a:rPr lang="cs-CZ" sz="2800" dirty="0">
                <a:solidFill>
                  <a:schemeClr val="bg2"/>
                </a:solidFill>
              </a:rPr>
              <a:t> </a:t>
            </a:r>
            <a:r>
              <a:rPr lang="cs-CZ" sz="2800" dirty="0" err="1">
                <a:solidFill>
                  <a:schemeClr val="bg2"/>
                </a:solidFill>
              </a:rPr>
              <a:t>systems</a:t>
            </a:r>
            <a:r>
              <a:rPr lang="cs-CZ" sz="2800" dirty="0">
                <a:solidFill>
                  <a:schemeClr val="bg2"/>
                </a:solidFill>
              </a:rPr>
              <a:t> in </a:t>
            </a:r>
            <a:r>
              <a:rPr lang="cs-CZ" sz="2800" dirty="0" err="1">
                <a:solidFill>
                  <a:schemeClr val="bg2"/>
                </a:solidFill>
              </a:rPr>
              <a:t>companies</a:t>
            </a:r>
            <a:r>
              <a:rPr lang="cs-CZ" sz="2800" dirty="0">
                <a:solidFill>
                  <a:schemeClr val="bg2"/>
                </a:solidFill>
              </a:rPr>
              <a:t> are not </a:t>
            </a:r>
            <a:r>
              <a:rPr lang="cs-CZ" sz="2800" dirty="0" err="1">
                <a:solidFill>
                  <a:schemeClr val="bg2"/>
                </a:solidFill>
              </a:rPr>
              <a:t>good</a:t>
            </a:r>
            <a:r>
              <a:rPr lang="cs-CZ" sz="2800" dirty="0">
                <a:solidFill>
                  <a:schemeClr val="bg2"/>
                </a:solidFill>
              </a:rPr>
              <a:t> </a:t>
            </a:r>
            <a:r>
              <a:rPr lang="cs-CZ" sz="2800" dirty="0" err="1">
                <a:solidFill>
                  <a:schemeClr val="bg2"/>
                </a:solidFill>
              </a:rPr>
              <a:t>only</a:t>
            </a:r>
            <a:r>
              <a:rPr lang="cs-CZ" sz="2800" dirty="0">
                <a:solidFill>
                  <a:schemeClr val="bg2"/>
                </a:solidFill>
              </a:rPr>
              <a:t> </a:t>
            </a:r>
            <a:r>
              <a:rPr lang="cs-CZ" sz="2800" dirty="0" err="1">
                <a:solidFill>
                  <a:schemeClr val="bg2"/>
                </a:solidFill>
              </a:rPr>
              <a:t>for</a:t>
            </a:r>
            <a:r>
              <a:rPr lang="cs-CZ" sz="2800" dirty="0">
                <a:solidFill>
                  <a:schemeClr val="bg2"/>
                </a:solidFill>
              </a:rPr>
              <a:t> </a:t>
            </a:r>
            <a:r>
              <a:rPr lang="cs-CZ" sz="2800" dirty="0" err="1">
                <a:solidFill>
                  <a:schemeClr val="bg2"/>
                </a:solidFill>
              </a:rPr>
              <a:t>solving</a:t>
            </a:r>
            <a:r>
              <a:rPr lang="cs-CZ" sz="2800" dirty="0">
                <a:solidFill>
                  <a:schemeClr val="bg2"/>
                </a:solidFill>
              </a:rPr>
              <a:t> </a:t>
            </a:r>
            <a:r>
              <a:rPr lang="cs-CZ" sz="2800" dirty="0" err="1">
                <a:solidFill>
                  <a:schemeClr val="bg2"/>
                </a:solidFill>
              </a:rPr>
              <a:t>internal</a:t>
            </a:r>
            <a:r>
              <a:rPr lang="cs-CZ" sz="2800" dirty="0">
                <a:solidFill>
                  <a:schemeClr val="bg2"/>
                </a:solidFill>
              </a:rPr>
              <a:t> </a:t>
            </a:r>
            <a:r>
              <a:rPr lang="cs-CZ" sz="2800" dirty="0" err="1">
                <a:solidFill>
                  <a:schemeClr val="bg2"/>
                </a:solidFill>
              </a:rPr>
              <a:t>problems</a:t>
            </a:r>
            <a:r>
              <a:rPr lang="cs-CZ" sz="2800" dirty="0">
                <a:solidFill>
                  <a:schemeClr val="bg2"/>
                </a:solidFill>
              </a:rPr>
              <a:t>. </a:t>
            </a:r>
          </a:p>
          <a:p>
            <a:pPr marL="0" indent="0" algn="just">
              <a:buNone/>
            </a:pPr>
            <a:r>
              <a:rPr lang="cs-CZ" sz="2800" dirty="0">
                <a:solidFill>
                  <a:schemeClr val="bg2"/>
                </a:solidFill>
              </a:rPr>
              <a:t>They influence  </a:t>
            </a:r>
            <a:r>
              <a:rPr lang="cs-CZ" sz="2800" dirty="0" err="1">
                <a:solidFill>
                  <a:schemeClr val="bg2"/>
                </a:solidFill>
              </a:rPr>
              <a:t>the</a:t>
            </a:r>
            <a:r>
              <a:rPr lang="cs-CZ" sz="2800" dirty="0">
                <a:solidFill>
                  <a:schemeClr val="bg2"/>
                </a:solidFill>
              </a:rPr>
              <a:t> relations </a:t>
            </a:r>
            <a:r>
              <a:rPr lang="cs-CZ" sz="2800" dirty="0" err="1">
                <a:solidFill>
                  <a:schemeClr val="bg2"/>
                </a:solidFill>
              </a:rPr>
              <a:t>with</a:t>
            </a:r>
            <a:r>
              <a:rPr lang="cs-CZ" sz="2800" dirty="0">
                <a:solidFill>
                  <a:schemeClr val="bg2"/>
                </a:solidFill>
              </a:rPr>
              <a:t> </a:t>
            </a:r>
            <a:r>
              <a:rPr lang="cs-CZ" sz="2800" dirty="0" err="1">
                <a:solidFill>
                  <a:schemeClr val="bg2"/>
                </a:solidFill>
              </a:rPr>
              <a:t>stakeholders</a:t>
            </a:r>
            <a:r>
              <a:rPr lang="cs-CZ" sz="2800" dirty="0">
                <a:solidFill>
                  <a:schemeClr val="bg2"/>
                </a:solidFill>
              </a:rPr>
              <a:t>.</a:t>
            </a:r>
          </a:p>
          <a:p>
            <a:pPr marL="0" indent="0" algn="just">
              <a:buNone/>
            </a:pPr>
            <a:r>
              <a:rPr lang="cs-CZ" sz="2800" dirty="0" err="1">
                <a:solidFill>
                  <a:schemeClr val="bg2"/>
                </a:solidFill>
              </a:rPr>
              <a:t>Examples</a:t>
            </a:r>
            <a:r>
              <a:rPr lang="cs-CZ" sz="2800" dirty="0">
                <a:solidFill>
                  <a:schemeClr val="bg2"/>
                </a:solidFill>
              </a:rPr>
              <a:t>: </a:t>
            </a:r>
          </a:p>
          <a:p>
            <a:pPr marL="0" indent="0" algn="just">
              <a:buNone/>
            </a:pPr>
            <a:r>
              <a:rPr lang="cs-CZ" sz="2800" dirty="0" err="1">
                <a:solidFill>
                  <a:schemeClr val="bg2"/>
                </a:solidFill>
              </a:rPr>
              <a:t>rewarding</a:t>
            </a:r>
            <a:r>
              <a:rPr lang="cs-CZ" sz="2800" dirty="0">
                <a:solidFill>
                  <a:schemeClr val="bg2"/>
                </a:solidFill>
              </a:rPr>
              <a:t> </a:t>
            </a:r>
            <a:r>
              <a:rPr lang="cs-CZ" sz="2800" dirty="0" err="1">
                <a:solidFill>
                  <a:schemeClr val="bg2"/>
                </a:solidFill>
              </a:rPr>
              <a:t>system</a:t>
            </a:r>
            <a:endParaRPr lang="cs-CZ" sz="2800" dirty="0">
              <a:solidFill>
                <a:schemeClr val="bg2"/>
              </a:solidFill>
            </a:endParaRPr>
          </a:p>
          <a:p>
            <a:pPr marL="0" indent="0" algn="just">
              <a:buNone/>
            </a:pPr>
            <a:r>
              <a:rPr lang="cs-CZ" sz="2800" dirty="0" err="1">
                <a:solidFill>
                  <a:schemeClr val="bg2"/>
                </a:solidFill>
              </a:rPr>
              <a:t>work-life</a:t>
            </a:r>
            <a:r>
              <a:rPr lang="cs-CZ" sz="2800" dirty="0">
                <a:solidFill>
                  <a:schemeClr val="bg2"/>
                </a:solidFill>
              </a:rPr>
              <a:t> balance</a:t>
            </a:r>
          </a:p>
          <a:p>
            <a:pPr marL="0" indent="0" algn="just">
              <a:buNone/>
            </a:pPr>
            <a:r>
              <a:rPr lang="cs-CZ" sz="2800" dirty="0" err="1">
                <a:solidFill>
                  <a:schemeClr val="bg2"/>
                </a:solidFill>
              </a:rPr>
              <a:t>agemanagement</a:t>
            </a:r>
            <a:endParaRPr lang="cs-CZ" sz="2800" dirty="0">
              <a:solidFill>
                <a:schemeClr val="bg2"/>
              </a:solidFill>
            </a:endParaRPr>
          </a:p>
          <a:p>
            <a:pPr marL="0" indent="0" algn="just">
              <a:buNone/>
            </a:pPr>
            <a:r>
              <a:rPr lang="cs-CZ" sz="2800" dirty="0" err="1">
                <a:solidFill>
                  <a:schemeClr val="bg2"/>
                </a:solidFill>
              </a:rPr>
              <a:t>talentmanagement</a:t>
            </a:r>
            <a:r>
              <a:rPr lang="cs-CZ" sz="2800" dirty="0">
                <a:solidFill>
                  <a:schemeClr val="bg2"/>
                </a:solidFill>
              </a:rPr>
              <a:t>…</a:t>
            </a: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9851326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What</a:t>
            </a:r>
            <a:r>
              <a:rPr lang="cs-CZ" sz="3300" b="1" dirty="0">
                <a:solidFill>
                  <a:schemeClr val="bg2"/>
                </a:solidFill>
                <a:effectLst/>
                <a:latin typeface="+mn-lt"/>
              </a:rPr>
              <a:t> </a:t>
            </a:r>
            <a:r>
              <a:rPr lang="cs-CZ" sz="3300" b="1" dirty="0" err="1">
                <a:solidFill>
                  <a:schemeClr val="bg2"/>
                </a:solidFill>
                <a:effectLst/>
                <a:latin typeface="+mn-lt"/>
              </a:rPr>
              <a:t>is</a:t>
            </a:r>
            <a:r>
              <a:rPr lang="cs-CZ" sz="3300" b="1" dirty="0">
                <a:solidFill>
                  <a:schemeClr val="bg2"/>
                </a:solidFill>
                <a:effectLst/>
                <a:latin typeface="+mn-lt"/>
              </a:rPr>
              <a:t> leadership?</a:t>
            </a:r>
          </a:p>
        </p:txBody>
      </p:sp>
      <p:sp>
        <p:nvSpPr>
          <p:cNvPr id="44035" name="Rectangle 3"/>
          <p:cNvSpPr>
            <a:spLocks noGrp="1" noChangeArrowheads="1"/>
          </p:cNvSpPr>
          <p:nvPr>
            <p:ph type="body" idx="1"/>
          </p:nvPr>
        </p:nvSpPr>
        <p:spPr>
          <a:xfrm>
            <a:off x="251520" y="1428735"/>
            <a:ext cx="8640960" cy="5095889"/>
          </a:xfrm>
        </p:spPr>
        <p:txBody>
          <a:bodyPr>
            <a:noAutofit/>
          </a:bodyPr>
          <a:lstStyle/>
          <a:p>
            <a:pPr algn="just">
              <a:buFont typeface="Wingdings" panose="05000000000000000000" pitchFamily="2" charset="2"/>
              <a:buChar char="Ø"/>
            </a:pPr>
            <a:r>
              <a:rPr lang="en-US" sz="2800" dirty="0">
                <a:solidFill>
                  <a:schemeClr val="bg2"/>
                </a:solidFill>
              </a:rPr>
              <a:t>refers to the ability to inspire, motivate, and influence people to achieve a common goal. </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Leaders are often visionary and have a strong sense of purpose. </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They inspire others to follow them by setting an example, sharing their vision, and empowering others to achieve their full potential. </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Leaders often challenge the status quo and seek to bring about </a:t>
            </a:r>
            <a:r>
              <a:rPr lang="en-US" sz="2800" b="1" dirty="0">
                <a:solidFill>
                  <a:schemeClr val="bg2"/>
                </a:solidFill>
              </a:rPr>
              <a:t>positive change</a:t>
            </a:r>
            <a:r>
              <a:rPr lang="cs-CZ" sz="2800" b="1" dirty="0">
                <a:solidFill>
                  <a:schemeClr val="bg2"/>
                </a:solidFill>
              </a:rPr>
              <a:t> (</a:t>
            </a:r>
            <a:r>
              <a:rPr lang="cs-CZ" sz="2800" b="1" dirty="0" err="1">
                <a:solidFill>
                  <a:schemeClr val="bg2"/>
                </a:solidFill>
              </a:rPr>
              <a:t>Can</a:t>
            </a:r>
            <a:r>
              <a:rPr lang="cs-CZ" sz="2800" b="1" dirty="0">
                <a:solidFill>
                  <a:schemeClr val="bg2"/>
                </a:solidFill>
              </a:rPr>
              <a:t> </a:t>
            </a:r>
            <a:r>
              <a:rPr lang="cs-CZ" sz="2800" b="1" dirty="0" err="1">
                <a:solidFill>
                  <a:schemeClr val="bg2"/>
                </a:solidFill>
              </a:rPr>
              <a:t>they</a:t>
            </a:r>
            <a:r>
              <a:rPr lang="cs-CZ" sz="2800" b="1" dirty="0">
                <a:solidFill>
                  <a:schemeClr val="bg2"/>
                </a:solidFill>
              </a:rPr>
              <a:t> </a:t>
            </a:r>
            <a:r>
              <a:rPr lang="cs-CZ" sz="2800" b="1" dirty="0" err="1">
                <a:solidFill>
                  <a:schemeClr val="bg2"/>
                </a:solidFill>
              </a:rPr>
              <a:t>bring</a:t>
            </a:r>
            <a:r>
              <a:rPr lang="cs-CZ" sz="2800" b="1" dirty="0">
                <a:solidFill>
                  <a:schemeClr val="bg2"/>
                </a:solidFill>
              </a:rPr>
              <a:t> negative </a:t>
            </a:r>
            <a:r>
              <a:rPr lang="cs-CZ" sz="2800" b="1" dirty="0" err="1">
                <a:solidFill>
                  <a:schemeClr val="bg2"/>
                </a:solidFill>
              </a:rPr>
              <a:t>change</a:t>
            </a:r>
            <a:r>
              <a:rPr lang="cs-CZ" sz="2800" b="1" dirty="0">
                <a:solidFill>
                  <a:schemeClr val="bg2"/>
                </a:solidFill>
              </a:rPr>
              <a:t>?</a:t>
            </a:r>
            <a:r>
              <a:rPr lang="cs-CZ" sz="2800" dirty="0">
                <a:solidFill>
                  <a:schemeClr val="bg2"/>
                </a:solidFill>
              </a:rPr>
              <a:t>).</a:t>
            </a: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2927453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Corporate</a:t>
            </a:r>
            <a:r>
              <a:rPr lang="cs-CZ" sz="3300" b="1" dirty="0">
                <a:solidFill>
                  <a:schemeClr val="bg2"/>
                </a:solidFill>
                <a:effectLst/>
                <a:latin typeface="+mn-lt"/>
              </a:rPr>
              <a:t> </a:t>
            </a:r>
            <a:r>
              <a:rPr lang="cs-CZ" sz="3300" b="1" dirty="0" err="1">
                <a:solidFill>
                  <a:schemeClr val="bg2"/>
                </a:solidFill>
                <a:effectLst/>
                <a:latin typeface="+mn-lt"/>
              </a:rPr>
              <a:t>culture</a:t>
            </a:r>
            <a:r>
              <a:rPr lang="cs-CZ" sz="3300" b="1" dirty="0">
                <a:solidFill>
                  <a:schemeClr val="bg2"/>
                </a:solidFill>
                <a:effectLst/>
                <a:latin typeface="+mn-lt"/>
              </a:rPr>
              <a:t> and leadership</a:t>
            </a:r>
          </a:p>
        </p:txBody>
      </p:sp>
      <p:sp>
        <p:nvSpPr>
          <p:cNvPr id="44035" name="Rectangle 3"/>
          <p:cNvSpPr>
            <a:spLocks noGrp="1" noChangeArrowheads="1"/>
          </p:cNvSpPr>
          <p:nvPr>
            <p:ph type="body" idx="1"/>
          </p:nvPr>
        </p:nvSpPr>
        <p:spPr>
          <a:xfrm>
            <a:off x="251520" y="1428735"/>
            <a:ext cx="8640960" cy="5095889"/>
          </a:xfrm>
        </p:spPr>
        <p:txBody>
          <a:bodyPr>
            <a:noAutofit/>
          </a:bodyPr>
          <a:lstStyle/>
          <a:p>
            <a:pPr algn="just">
              <a:buFont typeface="Wingdings" panose="05000000000000000000" pitchFamily="2" charset="2"/>
              <a:buChar char="Ø"/>
            </a:pPr>
            <a:r>
              <a:rPr lang="en-US" sz="2800" dirty="0">
                <a:solidFill>
                  <a:schemeClr val="bg2"/>
                </a:solidFill>
              </a:rPr>
              <a:t> corporate culture is closely connected with the style of leadership within an organization. A company</a:t>
            </a:r>
            <a:r>
              <a:rPr lang="cs-CZ" sz="2800" dirty="0">
                <a:solidFill>
                  <a:schemeClr val="bg2"/>
                </a:solidFill>
              </a:rPr>
              <a:t>´s</a:t>
            </a:r>
            <a:r>
              <a:rPr lang="en-US" sz="2800" dirty="0">
                <a:solidFill>
                  <a:schemeClr val="bg2"/>
                </a:solidFill>
              </a:rPr>
              <a:t> culture can be defined as the shared values, beliefs, behaviors, and practices that shape the organization's identity and guide the behavior of its employees.</a:t>
            </a:r>
            <a:endParaRPr lang="cs-CZ" sz="2800" dirty="0">
              <a:solidFill>
                <a:schemeClr val="bg2"/>
              </a:solidFill>
            </a:endParaRPr>
          </a:p>
          <a:p>
            <a:pPr algn="just">
              <a:buFont typeface="Wingdings" panose="05000000000000000000" pitchFamily="2" charset="2"/>
              <a:buChar char="Ø"/>
            </a:pPr>
            <a:r>
              <a:rPr lang="cs-CZ" sz="2800" dirty="0">
                <a:solidFill>
                  <a:schemeClr val="bg2"/>
                </a:solidFill>
              </a:rPr>
              <a:t>Do </a:t>
            </a:r>
            <a:r>
              <a:rPr lang="cs-CZ" sz="2800" dirty="0" err="1">
                <a:solidFill>
                  <a:schemeClr val="bg2"/>
                </a:solidFill>
              </a:rPr>
              <a:t>you</a:t>
            </a:r>
            <a:r>
              <a:rPr lang="cs-CZ" sz="2800" dirty="0">
                <a:solidFill>
                  <a:schemeClr val="bg2"/>
                </a:solidFill>
              </a:rPr>
              <a:t> </a:t>
            </a:r>
            <a:r>
              <a:rPr lang="cs-CZ" sz="2800" dirty="0" err="1">
                <a:solidFill>
                  <a:schemeClr val="bg2"/>
                </a:solidFill>
              </a:rPr>
              <a:t>remember</a:t>
            </a:r>
            <a:r>
              <a:rPr lang="cs-CZ" sz="2800" dirty="0">
                <a:solidFill>
                  <a:schemeClr val="bg2"/>
                </a:solidFill>
              </a:rPr>
              <a:t>: </a:t>
            </a:r>
            <a:r>
              <a:rPr lang="cs-CZ" sz="2800" dirty="0" err="1">
                <a:solidFill>
                  <a:schemeClr val="bg2"/>
                </a:solidFill>
              </a:rPr>
              <a:t>symbols</a:t>
            </a:r>
            <a:r>
              <a:rPr lang="cs-CZ" sz="2800" dirty="0">
                <a:solidFill>
                  <a:schemeClr val="bg2"/>
                </a:solidFill>
              </a:rPr>
              <a:t>, </a:t>
            </a:r>
            <a:r>
              <a:rPr lang="cs-CZ" sz="2800" dirty="0" err="1">
                <a:solidFill>
                  <a:schemeClr val="bg2"/>
                </a:solidFill>
              </a:rPr>
              <a:t>values</a:t>
            </a:r>
            <a:r>
              <a:rPr lang="cs-CZ" sz="2800" dirty="0">
                <a:solidFill>
                  <a:schemeClr val="bg2"/>
                </a:solidFill>
              </a:rPr>
              <a:t>, </a:t>
            </a:r>
            <a:r>
              <a:rPr lang="cs-CZ" sz="2800" dirty="0" err="1">
                <a:solidFill>
                  <a:schemeClr val="bg2"/>
                </a:solidFill>
              </a:rPr>
              <a:t>rituals</a:t>
            </a:r>
            <a:r>
              <a:rPr lang="cs-CZ" sz="2800" dirty="0">
                <a:solidFill>
                  <a:schemeClr val="bg2"/>
                </a:solidFill>
              </a:rPr>
              <a:t>… and HEROS.</a:t>
            </a:r>
          </a:p>
          <a:p>
            <a:pPr algn="just">
              <a:buFont typeface="Wingdings" panose="05000000000000000000" pitchFamily="2" charset="2"/>
              <a:buChar char="Ø"/>
            </a:pPr>
            <a:r>
              <a:rPr lang="en-US" sz="2800" dirty="0">
                <a:solidFill>
                  <a:schemeClr val="bg2"/>
                </a:solidFill>
              </a:rPr>
              <a:t>The style of leadership </a:t>
            </a:r>
            <a:r>
              <a:rPr lang="cs-CZ" sz="2800" dirty="0">
                <a:solidFill>
                  <a:schemeClr val="bg2"/>
                </a:solidFill>
              </a:rPr>
              <a:t>in</a:t>
            </a:r>
            <a:r>
              <a:rPr lang="en-US" sz="2800" dirty="0">
                <a:solidFill>
                  <a:schemeClr val="bg2"/>
                </a:solidFill>
              </a:rPr>
              <a:t> an organization plays a crucial role in shaping its culture. </a:t>
            </a: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2606482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a:solidFill>
                  <a:schemeClr val="bg2"/>
                </a:solidFill>
                <a:effectLst/>
                <a:latin typeface="+mn-lt"/>
              </a:rPr>
              <a:t>Leadership </a:t>
            </a:r>
            <a:r>
              <a:rPr lang="cs-CZ" sz="3300" b="1" dirty="0" err="1">
                <a:solidFill>
                  <a:schemeClr val="bg2"/>
                </a:solidFill>
                <a:effectLst/>
                <a:latin typeface="+mn-lt"/>
              </a:rPr>
              <a:t>styles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28735"/>
            <a:ext cx="8640960" cy="5095889"/>
          </a:xfrm>
        </p:spPr>
        <p:txBody>
          <a:bodyPr>
            <a:noAutofit/>
          </a:bodyPr>
          <a:lstStyle/>
          <a:p>
            <a:pPr algn="just">
              <a:buFont typeface="Wingdings" panose="05000000000000000000" pitchFamily="2" charset="2"/>
              <a:buChar char="Ø"/>
            </a:pPr>
            <a:r>
              <a:rPr lang="en-US" sz="2800" dirty="0">
                <a:solidFill>
                  <a:schemeClr val="bg2"/>
                </a:solidFill>
              </a:rPr>
              <a:t> </a:t>
            </a:r>
            <a:r>
              <a:rPr lang="cs-CZ" sz="2800" b="1" dirty="0" err="1">
                <a:solidFill>
                  <a:schemeClr val="bg2"/>
                </a:solidFill>
              </a:rPr>
              <a:t>Autocratic</a:t>
            </a:r>
            <a:r>
              <a:rPr lang="cs-CZ" sz="2800" b="1" dirty="0">
                <a:solidFill>
                  <a:schemeClr val="bg2"/>
                </a:solidFill>
              </a:rPr>
              <a:t>:</a:t>
            </a:r>
            <a:r>
              <a:rPr lang="cs-CZ" sz="2800" dirty="0">
                <a:solidFill>
                  <a:schemeClr val="bg2"/>
                </a:solidFill>
              </a:rPr>
              <a:t> </a:t>
            </a:r>
            <a:r>
              <a:rPr lang="en-US" sz="2800" dirty="0">
                <a:solidFill>
                  <a:schemeClr val="bg2"/>
                </a:solidFill>
              </a:rPr>
              <a:t>This style involves a </a:t>
            </a:r>
            <a:r>
              <a:rPr lang="en-US" sz="2800" b="1" dirty="0">
                <a:solidFill>
                  <a:schemeClr val="bg2"/>
                </a:solidFill>
              </a:rPr>
              <a:t>leader who makes decisions without consulting others</a:t>
            </a:r>
            <a:r>
              <a:rPr lang="en-US" sz="2800" dirty="0">
                <a:solidFill>
                  <a:schemeClr val="bg2"/>
                </a:solidFill>
              </a:rPr>
              <a:t>. They typically have full control over their team and </a:t>
            </a:r>
            <a:r>
              <a:rPr lang="en-US" sz="2800" b="1" dirty="0">
                <a:solidFill>
                  <a:schemeClr val="bg2"/>
                </a:solidFill>
              </a:rPr>
              <a:t>dictate tasks and processes</a:t>
            </a:r>
            <a:r>
              <a:rPr lang="en-US" sz="2800" dirty="0">
                <a:solidFill>
                  <a:schemeClr val="bg2"/>
                </a:solidFill>
              </a:rPr>
              <a:t>. While this style can be efficient in certain situations, it can also stifle creativity and motivation among team members. </a:t>
            </a:r>
            <a:endParaRPr lang="cs-CZ" sz="2800" dirty="0">
              <a:solidFill>
                <a:schemeClr val="bg2"/>
              </a:solidFill>
            </a:endParaRPr>
          </a:p>
          <a:p>
            <a:pPr algn="just">
              <a:buFont typeface="Wingdings" panose="05000000000000000000" pitchFamily="2" charset="2"/>
              <a:buChar char="Ø"/>
            </a:pPr>
            <a:r>
              <a:rPr lang="en-US" sz="2800" b="1" dirty="0">
                <a:solidFill>
                  <a:schemeClr val="bg2"/>
                </a:solidFill>
              </a:rPr>
              <a:t>Democratic</a:t>
            </a:r>
            <a:r>
              <a:rPr lang="en-US" sz="2800" dirty="0">
                <a:solidFill>
                  <a:schemeClr val="bg2"/>
                </a:solidFill>
              </a:rPr>
              <a:t>:</a:t>
            </a:r>
            <a:r>
              <a:rPr lang="cs-CZ" sz="2800" dirty="0">
                <a:solidFill>
                  <a:schemeClr val="bg2"/>
                </a:solidFill>
              </a:rPr>
              <a:t> D</a:t>
            </a:r>
            <a:r>
              <a:rPr lang="en-US" sz="2800" dirty="0" err="1">
                <a:solidFill>
                  <a:schemeClr val="bg2"/>
                </a:solidFill>
              </a:rPr>
              <a:t>emocratic</a:t>
            </a:r>
            <a:r>
              <a:rPr lang="en-US" sz="2800" dirty="0">
                <a:solidFill>
                  <a:schemeClr val="bg2"/>
                </a:solidFill>
              </a:rPr>
              <a:t> leaders </a:t>
            </a:r>
            <a:r>
              <a:rPr lang="en-US" sz="2800" b="1" dirty="0">
                <a:solidFill>
                  <a:schemeClr val="bg2"/>
                </a:solidFill>
              </a:rPr>
              <a:t>involve their team members in decision-making processes</a:t>
            </a:r>
            <a:r>
              <a:rPr lang="en-US" sz="2800" dirty="0">
                <a:solidFill>
                  <a:schemeClr val="bg2"/>
                </a:solidFill>
              </a:rPr>
              <a:t>. They encourage participation, seek input from team members, and consider their opinions before making decisions. This approach fosters a sense of ownership and collaboration among team members.</a:t>
            </a: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2085450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theme/theme1.xml><?xml version="1.0" encoding="utf-8"?>
<a:theme xmlns:a="http://schemas.openxmlformats.org/drawingml/2006/main" name="Vzletný">
  <a:themeElements>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Vzletný">
      <a:majorFont>
        <a:latin typeface="Arial"/>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Vzletný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Vzletný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Vzletný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Vzletný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C:\Templates\Presentation Designs\Vzletný.pot</Template>
  <TotalTime>9298</TotalTime>
  <Words>2390</Words>
  <Application>Microsoft Office PowerPoint</Application>
  <PresentationFormat>Předvádění na obrazovce (4:3)</PresentationFormat>
  <Paragraphs>198</Paragraphs>
  <Slides>29</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29</vt:i4>
      </vt:variant>
    </vt:vector>
  </HeadingPairs>
  <TitlesOfParts>
    <vt:vector size="34" baseType="lpstr">
      <vt:lpstr>Arial</vt:lpstr>
      <vt:lpstr>Calibri</vt:lpstr>
      <vt:lpstr>Times New Roman</vt:lpstr>
      <vt:lpstr>Wingdings</vt:lpstr>
      <vt:lpstr>Vzletný</vt:lpstr>
      <vt:lpstr>Prezentace aplikace PowerPoint</vt:lpstr>
      <vt:lpstr>Content</vt:lpstr>
      <vt:lpstr>Prezentace aplikace PowerPoint</vt:lpstr>
      <vt:lpstr>Context of HR</vt:lpstr>
      <vt:lpstr>Discuss</vt:lpstr>
      <vt:lpstr>Stakeholders</vt:lpstr>
      <vt:lpstr>What is leadership?</vt:lpstr>
      <vt:lpstr>Corporate culture and leadership</vt:lpstr>
      <vt:lpstr>Leadership styles</vt:lpstr>
      <vt:lpstr>Leadership styles</vt:lpstr>
      <vt:lpstr>Leadership styles</vt:lpstr>
      <vt:lpstr>Leadership styles</vt:lpstr>
      <vt:lpstr>Is a leadership style important?</vt:lpstr>
      <vt:lpstr>TASK 1 - Leaders</vt:lpstr>
      <vt:lpstr>Who is the leader - features</vt:lpstr>
      <vt:lpstr>Who is the leader - features</vt:lpstr>
      <vt:lpstr>Identifying personality of leader</vt:lpstr>
      <vt:lpstr>Identifying personality of leader</vt:lpstr>
      <vt:lpstr>Methods of selection</vt:lpstr>
      <vt:lpstr>What must leaders know?</vt:lpstr>
      <vt:lpstr>What must leaders know?</vt:lpstr>
      <vt:lpstr>Is there a difference between leadership and management? </vt:lpstr>
      <vt:lpstr>Sustainability – a new challenge (team work)</vt:lpstr>
      <vt:lpstr>Economic sustainability</vt:lpstr>
      <vt:lpstr>Social sustainability</vt:lpstr>
      <vt:lpstr>Environmental sustainability</vt:lpstr>
      <vt:lpstr>TASK 3</vt:lpstr>
      <vt:lpstr>Next lesson content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lidských zdrojů   Přednáška č. 2</dc:title>
  <dc:creator>patrik</dc:creator>
  <cp:lastModifiedBy>Helena Marková</cp:lastModifiedBy>
  <cp:revision>292</cp:revision>
  <cp:lastPrinted>1601-01-01T00:00:00Z</cp:lastPrinted>
  <dcterms:created xsi:type="dcterms:W3CDTF">2005-09-23T13:42:26Z</dcterms:created>
  <dcterms:modified xsi:type="dcterms:W3CDTF">2024-03-11T13:22:04Z</dcterms:modified>
</cp:coreProperties>
</file>