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sldIdLst>
    <p:sldId id="256" r:id="rId2"/>
    <p:sldId id="414" r:id="rId3"/>
    <p:sldId id="269" r:id="rId4"/>
    <p:sldId id="390" r:id="rId5"/>
    <p:sldId id="393" r:id="rId6"/>
    <p:sldId id="394" r:id="rId7"/>
    <p:sldId id="391" r:id="rId8"/>
    <p:sldId id="396" r:id="rId9"/>
    <p:sldId id="397" r:id="rId10"/>
    <p:sldId id="399" r:id="rId11"/>
    <p:sldId id="401" r:id="rId12"/>
    <p:sldId id="402" r:id="rId13"/>
    <p:sldId id="403" r:id="rId14"/>
    <p:sldId id="404" r:id="rId15"/>
    <p:sldId id="405" r:id="rId16"/>
    <p:sldId id="406" r:id="rId17"/>
    <p:sldId id="273" r:id="rId18"/>
  </p:sldIdLst>
  <p:sldSz cx="9144000" cy="6858000" type="screen4x3"/>
  <p:notesSz cx="6794500" cy="9931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103" d="100"/>
          <a:sy n="103" d="100"/>
        </p:scale>
        <p:origin x="67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D7571A94-FE0F-4BE3-9501-E23B4914FAB6}" type="datetimeFigureOut">
              <a:rPr lang="cs-CZ" smtClean="0"/>
              <a:t>25.03.2024</a:t>
            </a:fld>
            <a:endParaRPr lang="cs-CZ"/>
          </a:p>
        </p:txBody>
      </p:sp>
      <p:sp>
        <p:nvSpPr>
          <p:cNvPr id="4" name="Zástupný symbol pro obrázek snímku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13B94D97-5373-4298-8B4E-E1196774D879}" type="slidenum">
              <a:rPr lang="cs-CZ" smtClean="0"/>
              <a:t>‹#›</a:t>
            </a:fld>
            <a:endParaRPr lang="cs-CZ"/>
          </a:p>
        </p:txBody>
      </p:sp>
    </p:spTree>
    <p:extLst>
      <p:ext uri="{BB962C8B-B14F-4D97-AF65-F5344CB8AC3E}">
        <p14:creationId xmlns:p14="http://schemas.microsoft.com/office/powerpoint/2010/main" val="1180236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3B94D97-5373-4298-8B4E-E1196774D879}" type="slidenum">
              <a:rPr lang="cs-CZ" smtClean="0"/>
              <a:t>1</a:t>
            </a:fld>
            <a:endParaRPr lang="cs-CZ"/>
          </a:p>
        </p:txBody>
      </p:sp>
    </p:spTree>
    <p:extLst>
      <p:ext uri="{BB962C8B-B14F-4D97-AF65-F5344CB8AC3E}">
        <p14:creationId xmlns:p14="http://schemas.microsoft.com/office/powerpoint/2010/main" val="3050735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10"/>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6" name="Arc 4"/>
            <p:cNvSpPr>
              <a:spLocks/>
            </p:cNvSpPr>
            <p:nvPr/>
          </p:nvSpPr>
          <p:spPr bwMode="auto">
            <a:xfrm>
              <a:off x="-652" y="978"/>
              <a:ext cx="4237" cy="3342"/>
            </a:xfrm>
            <a:custGeom>
              <a:avLst/>
              <a:gdLst>
                <a:gd name="T0" fmla="*/ 6 w 21600"/>
                <a:gd name="T1" fmla="*/ 0 h 21231"/>
                <a:gd name="T2" fmla="*/ 32 w 21600"/>
                <a:gd name="T3" fmla="*/ 13 h 21231"/>
                <a:gd name="T4" fmla="*/ 0 w 21600"/>
                <a:gd name="T5" fmla="*/ 13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cs-CZ"/>
              <a:t>Klepnutím lze upravit styl předlohy nadpisů.</a:t>
            </a:r>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cs-CZ"/>
              <a:t>Klepnutím lze upravit styl předlohy podnadpisů.</a:t>
            </a:r>
          </a:p>
        </p:txBody>
      </p:sp>
      <p:sp>
        <p:nvSpPr>
          <p:cNvPr id="7" name="Rectangle 7"/>
          <p:cNvSpPr>
            <a:spLocks noGrp="1" noChangeArrowheads="1"/>
          </p:cNvSpPr>
          <p:nvPr>
            <p:ph type="dt" sz="quarter"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CD2FD21F-7B72-4377-9B6B-E8C859DC259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22818F26-F1E9-4590-B6EC-E9E6238C03B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15100" y="609600"/>
            <a:ext cx="1943100" cy="54864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685800" y="609600"/>
            <a:ext cx="5676900" cy="54864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ECA64DF8-5DE6-45A3-A84D-185E2F5D8F3E}"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ClipArt" preserve="1">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685800" y="609600"/>
            <a:ext cx="77724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85800" y="1981200"/>
            <a:ext cx="381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klipart 3"/>
          <p:cNvSpPr>
            <a:spLocks noGrp="1"/>
          </p:cNvSpPr>
          <p:nvPr>
            <p:ph type="clipArt" sz="half" idx="2"/>
          </p:nvPr>
        </p:nvSpPr>
        <p:spPr>
          <a:xfrm>
            <a:off x="4648200" y="1981200"/>
            <a:ext cx="3810000" cy="4114800"/>
          </a:xfrm>
        </p:spPr>
        <p:txBody>
          <a:bodyPr/>
          <a:lstStyle/>
          <a:p>
            <a:pPr lvl="0"/>
            <a:endParaRPr lang="cs-CZ" noProof="0"/>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B1E6C3E8-819E-4156-9800-AC3EAADBB9F4}"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6FB4AF0-E47D-4C47-987B-6A94EAAE91E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D6569EB-4052-4500-9DB1-B81EC4C0F43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F1CC6111-84F6-4D9F-A650-6DF77B8EB669}"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p:cNvSpPr>
            <a:spLocks noGrp="1" noChangeArrowheads="1"/>
          </p:cNvSpPr>
          <p:nvPr>
            <p:ph type="dt" sz="half"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1C4B3542-ADA3-4CA9-A07E-88D3B768A7FB}"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7"/>
          <p:cNvSpPr>
            <a:spLocks noGrp="1" noChangeArrowheads="1"/>
          </p:cNvSpPr>
          <p:nvPr>
            <p:ph type="dt" sz="half" idx="10"/>
          </p:nvPr>
        </p:nvSpPr>
        <p:spPr/>
        <p:txBody>
          <a:bodyPr/>
          <a:lstStyle>
            <a:lvl1pPr>
              <a:defRPr/>
            </a:lvl1pPr>
          </a:lstStyle>
          <a:p>
            <a:pPr>
              <a:defRPr/>
            </a:pPr>
            <a:endParaRPr lang="cs-CZ"/>
          </a:p>
        </p:txBody>
      </p:sp>
      <p:sp>
        <p:nvSpPr>
          <p:cNvPr id="4" name="Rectangle 8"/>
          <p:cNvSpPr>
            <a:spLocks noGrp="1" noChangeArrowheads="1"/>
          </p:cNvSpPr>
          <p:nvPr>
            <p:ph type="ftr" sz="quarter" idx="11"/>
          </p:nvPr>
        </p:nvSpPr>
        <p:spPr/>
        <p:txBody>
          <a:bodyPr/>
          <a:lstStyle>
            <a:lvl1pPr>
              <a:defRPr/>
            </a:lvl1pPr>
          </a:lstStyle>
          <a:p>
            <a:pPr>
              <a:defRPr/>
            </a:pPr>
            <a:endParaRPr lang="cs-CZ"/>
          </a:p>
        </p:txBody>
      </p:sp>
      <p:sp>
        <p:nvSpPr>
          <p:cNvPr id="5" name="Rectangle 9"/>
          <p:cNvSpPr>
            <a:spLocks noGrp="1" noChangeArrowheads="1"/>
          </p:cNvSpPr>
          <p:nvPr>
            <p:ph type="sldNum" sz="quarter" idx="12"/>
          </p:nvPr>
        </p:nvSpPr>
        <p:spPr/>
        <p:txBody>
          <a:bodyPr/>
          <a:lstStyle>
            <a:lvl1pPr>
              <a:defRPr/>
            </a:lvl1pPr>
          </a:lstStyle>
          <a:p>
            <a:pPr>
              <a:defRPr/>
            </a:pPr>
            <a:fld id="{1816AE1F-3DC3-4E0F-87A4-B26FD0376A3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p:txBody>
          <a:bodyPr/>
          <a:lstStyle>
            <a:lvl1pPr>
              <a:defRPr/>
            </a:lvl1pPr>
          </a:lstStyle>
          <a:p>
            <a:pPr>
              <a:defRPr/>
            </a:pPr>
            <a:endParaRPr lang="cs-CZ"/>
          </a:p>
        </p:txBody>
      </p:sp>
      <p:sp>
        <p:nvSpPr>
          <p:cNvPr id="3" name="Rectangle 8"/>
          <p:cNvSpPr>
            <a:spLocks noGrp="1" noChangeArrowheads="1"/>
          </p:cNvSpPr>
          <p:nvPr>
            <p:ph type="ftr" sz="quarter" idx="11"/>
          </p:nvPr>
        </p:nvSpPr>
        <p:spPr/>
        <p:txBody>
          <a:bodyPr/>
          <a:lstStyle>
            <a:lvl1pPr>
              <a:defRPr/>
            </a:lvl1pPr>
          </a:lstStyle>
          <a:p>
            <a:pPr>
              <a:defRPr/>
            </a:pPr>
            <a:endParaRPr lang="cs-CZ"/>
          </a:p>
        </p:txBody>
      </p:sp>
      <p:sp>
        <p:nvSpPr>
          <p:cNvPr id="4" name="Rectangle 9"/>
          <p:cNvSpPr>
            <a:spLocks noGrp="1" noChangeArrowheads="1"/>
          </p:cNvSpPr>
          <p:nvPr>
            <p:ph type="sldNum" sz="quarter" idx="12"/>
          </p:nvPr>
        </p:nvSpPr>
        <p:spPr/>
        <p:txBody>
          <a:bodyPr/>
          <a:lstStyle>
            <a:lvl1pPr>
              <a:defRPr/>
            </a:lvl1pPr>
          </a:lstStyle>
          <a:p>
            <a:pPr>
              <a:defRPr/>
            </a:pPr>
            <a:fld id="{8110E9C1-8D4F-49E0-8561-2FCF7F82006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7183DDA5-73ED-41CA-B7B9-FA45EFCAC741}"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E1E8EF4E-FB7C-4C4A-B9E7-5B20452941D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1026"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1033" name="Arc 4"/>
            <p:cNvSpPr>
              <a:spLocks/>
            </p:cNvSpPr>
            <p:nvPr/>
          </p:nvSpPr>
          <p:spPr bwMode="auto">
            <a:xfrm>
              <a:off x="0" y="1"/>
              <a:ext cx="5298" cy="4312"/>
            </a:xfrm>
            <a:custGeom>
              <a:avLst/>
              <a:gdLst>
                <a:gd name="T0" fmla="*/ 0 w 21600"/>
                <a:gd name="T1" fmla="*/ 0 h 21600"/>
                <a:gd name="T2" fmla="*/ 78 w 21600"/>
                <a:gd name="T3" fmla="*/ 34 h 21600"/>
                <a:gd name="T4" fmla="*/ 0 w 21600"/>
                <a:gd name="T5" fmla="*/ 3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cs-CZ"/>
              <a:t>Klepnutím lze upravit styl předlohy nadpisů.</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pPr>
              <a:defRPr/>
            </a:pPr>
            <a:endParaRPr lang="cs-CZ"/>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pPr>
              <a:defRPr/>
            </a:pPr>
            <a:endParaRPr lang="cs-CZ"/>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pPr>
              <a:defRPr/>
            </a:pPr>
            <a:fld id="{0DA583FF-9F5D-469C-B3BB-B1E3900B7B18}" type="slidenum">
              <a:rPr lang="cs-CZ"/>
              <a:pPr>
                <a:defRPr/>
              </a:pPr>
              <a:t>‹#›</a:t>
            </a:fld>
            <a:endParaRPr lang="cs-CZ"/>
          </a:p>
        </p:txBody>
      </p:sp>
      <p:sp>
        <p:nvSpPr>
          <p:cNvPr id="1031"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 bg1="dk2" tx1="lt1" bg2="dk1" tx2="lt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 id="2147484071"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forbes.com/sites/forbeshumanresourcescouncil/2022/01/05/12-ways-hr-managers-can-utilize-social-media-to-woo-top-talent/?sh=4886ca9fe9f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markova@opf.slu.cz"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forms.office.com/r/xYy38zgH5f" TargetMode="External"/><Relationship Id="rId2" Type="http://schemas.openxmlformats.org/officeDocument/2006/relationships/hyperlink" Target="https://teams.microsoft.com/l/meetup-join/19%3ameeting_NWIyYTdhNmUtOTY1My00OWE0LTkzMDQtZDI1N2MxNGNhYzA3%40thread.v2/0?context=%7b%22Tid%22%3a%22f260df36-bc43-424c-8f44-c85226657b01%22%2c%22Oid%22%3a%22c72059cb-3b05-425d-b99a-0e9ddc007877%22%7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685800" y="4221089"/>
            <a:ext cx="7772400" cy="1368151"/>
          </a:xfrm>
        </p:spPr>
        <p:txBody>
          <a:bodyPr/>
          <a:lstStyle/>
          <a:p>
            <a:pPr algn="ctr" eaLnBrk="1" hangingPunct="1">
              <a:lnSpc>
                <a:spcPct val="90000"/>
              </a:lnSpc>
              <a:buFont typeface="Wingdings" pitchFamily="2" charset="2"/>
              <a:buNone/>
            </a:pPr>
            <a:r>
              <a:rPr lang="cs-CZ" sz="3500" b="1" dirty="0">
                <a:solidFill>
                  <a:schemeClr val="bg2"/>
                </a:solidFill>
              </a:rPr>
              <a:t>Branding. </a:t>
            </a:r>
            <a:r>
              <a:rPr lang="cs-CZ" sz="3500" b="1" dirty="0" err="1">
                <a:solidFill>
                  <a:schemeClr val="bg2"/>
                </a:solidFill>
              </a:rPr>
              <a:t>Social</a:t>
            </a:r>
            <a:r>
              <a:rPr lang="cs-CZ" sz="3500" b="1" dirty="0">
                <a:solidFill>
                  <a:schemeClr val="bg2"/>
                </a:solidFill>
              </a:rPr>
              <a:t> media.</a:t>
            </a:r>
            <a:endParaRPr lang="cs-CZ" sz="2400" b="1" i="1" dirty="0">
              <a:solidFill>
                <a:schemeClr val="bg2"/>
              </a:solidFill>
            </a:endParaRPr>
          </a:p>
        </p:txBody>
      </p:sp>
      <p:sp>
        <p:nvSpPr>
          <p:cNvPr id="4" name="Obdélník 3"/>
          <p:cNvSpPr/>
          <p:nvPr/>
        </p:nvSpPr>
        <p:spPr>
          <a:xfrm>
            <a:off x="0" y="2205038"/>
            <a:ext cx="9144000" cy="1944687"/>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a:latin typeface="Arial" pitchFamily="34" charset="0"/>
                <a:cs typeface="Arial" pitchFamily="34" charset="0"/>
              </a:rPr>
              <a:t>HUMAN RESOURCE MANAGEMENT</a:t>
            </a:r>
            <a:endParaRPr lang="pt-BR" sz="3600" b="1" dirty="0">
              <a:latin typeface="Arial" pitchFamily="34" charset="0"/>
              <a:cs typeface="Arial" pitchFamily="34" charset="0"/>
            </a:endParaRPr>
          </a:p>
          <a:p>
            <a:pPr algn="ctr" fontAlgn="auto">
              <a:spcBef>
                <a:spcPts val="0"/>
              </a:spcBef>
              <a:spcAft>
                <a:spcPts val="0"/>
              </a:spcAft>
              <a:defRPr/>
            </a:pPr>
            <a:endParaRPr lang="cs-CZ" sz="1000" b="1" dirty="0">
              <a:latin typeface="Arial" pitchFamily="34" charset="0"/>
              <a:cs typeface="Arial" pitchFamily="34" charset="0"/>
            </a:endParaRPr>
          </a:p>
          <a:p>
            <a:pPr algn="ctr" fontAlgn="auto">
              <a:spcBef>
                <a:spcPts val="0"/>
              </a:spcBef>
              <a:spcAft>
                <a:spcPts val="0"/>
              </a:spcAft>
              <a:defRPr/>
            </a:pPr>
            <a:r>
              <a:rPr lang="cs-CZ" b="1" dirty="0" err="1">
                <a:latin typeface="Arial" pitchFamily="34" charset="0"/>
                <a:cs typeface="Arial" pitchFamily="34" charset="0"/>
              </a:rPr>
              <a:t>Lesson</a:t>
            </a:r>
            <a:r>
              <a:rPr lang="cs-CZ" b="1" dirty="0">
                <a:latin typeface="Arial" pitchFamily="34" charset="0"/>
                <a:cs typeface="Arial" pitchFamily="34" charset="0"/>
              </a:rPr>
              <a:t> 6</a:t>
            </a:r>
          </a:p>
        </p:txBody>
      </p:sp>
      <p:sp>
        <p:nvSpPr>
          <p:cNvPr id="2" name="TextovéPole 1"/>
          <p:cNvSpPr txBox="1"/>
          <p:nvPr/>
        </p:nvSpPr>
        <p:spPr>
          <a:xfrm>
            <a:off x="1619672" y="5850088"/>
            <a:ext cx="6192688" cy="461665"/>
          </a:xfrm>
          <a:prstGeom prst="rect">
            <a:avLst/>
          </a:prstGeom>
          <a:noFill/>
        </p:spPr>
        <p:txBody>
          <a:bodyPr wrap="square" rtlCol="0">
            <a:spAutoFit/>
          </a:bodyPr>
          <a:lstStyle/>
          <a:p>
            <a:pPr algn="ctr"/>
            <a:r>
              <a:rPr lang="cs-CZ" dirty="0">
                <a:solidFill>
                  <a:schemeClr val="bg2"/>
                </a:solidFill>
              </a:rPr>
              <a:t>Ing. Helena Marková, Ph.D.</a:t>
            </a:r>
          </a:p>
        </p:txBody>
      </p:sp>
      <p:sp>
        <p:nvSpPr>
          <p:cNvPr id="8" name="Rectangle 2"/>
          <p:cNvSpPr>
            <a:spLocks noChangeArrowheads="1"/>
          </p:cNvSpPr>
          <p:nvPr/>
        </p:nvSpPr>
        <p:spPr bwMode="auto">
          <a:xfrm>
            <a:off x="758812" y="235496"/>
            <a:ext cx="11733052" cy="707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pic>
        <p:nvPicPr>
          <p:cNvPr id="1025" name="obrázek 2" descr="SLU-znacka-OPF-horizo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760" y="547262"/>
            <a:ext cx="3937883" cy="12241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 presetClass="entr" presetSubtype="1" fill="hold" grpId="0" nodeType="afterEffect">
                                  <p:stCondLst>
                                    <p:cond delay="3000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advAuto="30000"/>
    </p:bld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Social</a:t>
            </a:r>
            <a:r>
              <a:rPr lang="cs-CZ" sz="3300" b="1" dirty="0">
                <a:solidFill>
                  <a:schemeClr val="bg2"/>
                </a:solidFill>
                <a:effectLst/>
                <a:latin typeface="+mn-lt"/>
              </a:rPr>
              <a:t> media and HRM</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400" dirty="0" err="1">
                <a:solidFill>
                  <a:schemeClr val="bg2"/>
                </a:solidFill>
              </a:rPr>
              <a:t>Where</a:t>
            </a:r>
            <a:r>
              <a:rPr lang="cs-CZ" sz="2400" dirty="0">
                <a:solidFill>
                  <a:schemeClr val="bg2"/>
                </a:solidFill>
              </a:rPr>
              <a:t> </a:t>
            </a:r>
            <a:r>
              <a:rPr lang="cs-CZ" sz="2400" dirty="0" err="1">
                <a:solidFill>
                  <a:schemeClr val="bg2"/>
                </a:solidFill>
              </a:rPr>
              <a:t>is</a:t>
            </a:r>
            <a:r>
              <a:rPr lang="cs-CZ" sz="2400" dirty="0">
                <a:solidFill>
                  <a:schemeClr val="bg2"/>
                </a:solidFill>
              </a:rPr>
              <a:t> </a:t>
            </a:r>
            <a:r>
              <a:rPr lang="cs-CZ" sz="2400" dirty="0" err="1">
                <a:solidFill>
                  <a:schemeClr val="bg2"/>
                </a:solidFill>
              </a:rPr>
              <a:t>the</a:t>
            </a:r>
            <a:r>
              <a:rPr lang="cs-CZ" sz="2400" dirty="0">
                <a:solidFill>
                  <a:schemeClr val="bg2"/>
                </a:solidFill>
              </a:rPr>
              <a:t> place </a:t>
            </a:r>
            <a:r>
              <a:rPr lang="cs-CZ" sz="2400" dirty="0" err="1">
                <a:solidFill>
                  <a:schemeClr val="bg2"/>
                </a:solidFill>
              </a:rPr>
              <a:t>of</a:t>
            </a:r>
            <a:r>
              <a:rPr lang="cs-CZ" sz="2400" dirty="0">
                <a:solidFill>
                  <a:schemeClr val="bg2"/>
                </a:solidFill>
              </a:rPr>
              <a:t> </a:t>
            </a:r>
            <a:r>
              <a:rPr lang="cs-CZ" sz="2400" dirty="0" err="1">
                <a:solidFill>
                  <a:schemeClr val="bg2"/>
                </a:solidFill>
              </a:rPr>
              <a:t>social</a:t>
            </a:r>
            <a:r>
              <a:rPr lang="cs-CZ" sz="2400" dirty="0">
                <a:solidFill>
                  <a:schemeClr val="bg2"/>
                </a:solidFill>
              </a:rPr>
              <a:t> media in HRM?</a:t>
            </a:r>
          </a:p>
          <a:p>
            <a:pPr marL="0" indent="0" algn="just">
              <a:buNone/>
            </a:pPr>
            <a:r>
              <a:rPr lang="en-US" sz="2400" dirty="0">
                <a:solidFill>
                  <a:schemeClr val="bg2"/>
                </a:solidFill>
              </a:rPr>
              <a:t>Social media has increasingly become an important tool for human resource management (HRM). Here are some of the ways in which social media can play a role in HRM:</a:t>
            </a:r>
            <a:endParaRPr lang="cs-CZ" sz="2400" dirty="0">
              <a:solidFill>
                <a:schemeClr val="bg2"/>
              </a:solidFill>
            </a:endParaRPr>
          </a:p>
          <a:p>
            <a:pPr marL="0" indent="0" algn="just">
              <a:buNone/>
            </a:pPr>
            <a:r>
              <a:rPr lang="en-US" sz="2400" dirty="0">
                <a:solidFill>
                  <a:schemeClr val="bg2"/>
                </a:solidFill>
              </a:rPr>
              <a:t>1.	Recruitment and Hiring: Social media platforms such as LinkedIn, Facebook, and Twitter can be used by HR professionals to search for and attract job candidates. Companies can also use social media to post job openings and reach a wider audience.</a:t>
            </a:r>
          </a:p>
          <a:p>
            <a:pPr marL="0" indent="0" algn="just">
              <a:buNone/>
            </a:pPr>
            <a:r>
              <a:rPr lang="en-US" sz="2400" dirty="0">
                <a:solidFill>
                  <a:schemeClr val="bg2"/>
                </a:solidFill>
              </a:rPr>
              <a:t>2.	Employer Branding: Social media can be used to showcase an organization's culture and values, as well as to highlight its achievements and awards. This can help attract potential candidates and improve the company's reputation.</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8586242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Social</a:t>
            </a:r>
            <a:r>
              <a:rPr lang="cs-CZ" sz="3300" b="1" dirty="0">
                <a:solidFill>
                  <a:schemeClr val="bg2"/>
                </a:solidFill>
                <a:effectLst/>
                <a:latin typeface="+mn-lt"/>
              </a:rPr>
              <a:t> media and HRM</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2400" dirty="0">
                <a:solidFill>
                  <a:schemeClr val="bg2"/>
                </a:solidFill>
              </a:rPr>
              <a:t>3.	Employee Engagement: Social media can be used to engage with employees and build a sense of community. Companies can create private groups for employees to share ideas and collaborate on projects, as well as to communicate important company news and updates.</a:t>
            </a:r>
          </a:p>
          <a:p>
            <a:pPr marL="0" indent="0" algn="just">
              <a:buNone/>
            </a:pPr>
            <a:r>
              <a:rPr lang="en-US" sz="2400" dirty="0">
                <a:solidFill>
                  <a:schemeClr val="bg2"/>
                </a:solidFill>
              </a:rPr>
              <a:t>4.	Training and Development: Social media can be used as a platform for training and development programs, such as online courses or webinars. This can be particularly useful for remote or distributed teams.</a:t>
            </a:r>
          </a:p>
          <a:p>
            <a:pPr marL="0" indent="0" algn="just">
              <a:buNone/>
            </a:pPr>
            <a:r>
              <a:rPr lang="en-US" sz="2400" dirty="0">
                <a:solidFill>
                  <a:schemeClr val="bg2"/>
                </a:solidFill>
              </a:rPr>
              <a:t>5.	Performance Management: Social media can be used to monitor and evaluate employee performance, as well as to provide feedback and recognition. For example, companies can use social media to track employee contributions to online discussions or to recognize outstanding work.</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2439565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Examples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use </a:t>
            </a:r>
            <a:r>
              <a:rPr lang="cs-CZ" sz="3300" b="1" dirty="0" err="1">
                <a:solidFill>
                  <a:schemeClr val="bg2"/>
                </a:solidFill>
                <a:effectLst/>
                <a:latin typeface="+mn-lt"/>
              </a:rPr>
              <a:t>social</a:t>
            </a:r>
            <a:r>
              <a:rPr lang="cs-CZ" sz="3300" b="1" dirty="0">
                <a:solidFill>
                  <a:schemeClr val="bg2"/>
                </a:solidFill>
                <a:effectLst/>
                <a:latin typeface="+mn-lt"/>
              </a:rPr>
              <a:t> media </a:t>
            </a:r>
            <a:r>
              <a:rPr lang="cs-CZ" sz="3300" b="1" dirty="0" err="1">
                <a:solidFill>
                  <a:schemeClr val="bg2"/>
                </a:solidFill>
                <a:effectLst/>
                <a:latin typeface="+mn-lt"/>
              </a:rPr>
              <a:t>platforms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1800" dirty="0">
                <a:solidFill>
                  <a:schemeClr val="bg2"/>
                </a:solidFill>
              </a:rPr>
              <a:t>1.	</a:t>
            </a:r>
            <a:r>
              <a:rPr lang="en-US" sz="1800" u="sng" dirty="0">
                <a:solidFill>
                  <a:schemeClr val="bg2"/>
                </a:solidFill>
              </a:rPr>
              <a:t>LinkedIn</a:t>
            </a:r>
            <a:r>
              <a:rPr lang="en-US" sz="1800" dirty="0">
                <a:solidFill>
                  <a:schemeClr val="bg2"/>
                </a:solidFill>
              </a:rPr>
              <a:t>: LinkedIn is a professional networking platform that is widely used for recruitment and hiring. HR professionals can use LinkedIn to search for job candidates, post job openings, and build their organization's brand.</a:t>
            </a:r>
          </a:p>
          <a:p>
            <a:pPr marL="0" indent="0" algn="just">
              <a:buNone/>
            </a:pPr>
            <a:r>
              <a:rPr lang="en-US" sz="1800" dirty="0">
                <a:solidFill>
                  <a:schemeClr val="bg2"/>
                </a:solidFill>
              </a:rPr>
              <a:t>2.	</a:t>
            </a:r>
            <a:r>
              <a:rPr lang="en-US" sz="1800" u="sng" dirty="0">
                <a:solidFill>
                  <a:schemeClr val="bg2"/>
                </a:solidFill>
              </a:rPr>
              <a:t>Facebook</a:t>
            </a:r>
            <a:r>
              <a:rPr lang="en-US" sz="1800" dirty="0">
                <a:solidFill>
                  <a:schemeClr val="bg2"/>
                </a:solidFill>
              </a:rPr>
              <a:t>: Although primarily known as a social networking platform, Facebook is increasingly being used for recruitment and employer branding. Companies can use Facebook to post job openings and engage with potential candidates through targeted advertising and messaging.</a:t>
            </a:r>
          </a:p>
          <a:p>
            <a:pPr marL="0" indent="0" algn="just">
              <a:buNone/>
            </a:pPr>
            <a:r>
              <a:rPr lang="en-US" sz="1800" dirty="0">
                <a:solidFill>
                  <a:schemeClr val="bg2"/>
                </a:solidFill>
              </a:rPr>
              <a:t>3.	</a:t>
            </a:r>
            <a:r>
              <a:rPr lang="en-US" sz="1800" u="sng" dirty="0">
                <a:solidFill>
                  <a:schemeClr val="bg2"/>
                </a:solidFill>
              </a:rPr>
              <a:t>Twitter</a:t>
            </a:r>
            <a:r>
              <a:rPr lang="en-US" sz="1800" dirty="0">
                <a:solidFill>
                  <a:schemeClr val="bg2"/>
                </a:solidFill>
              </a:rPr>
              <a:t>: Twitter is a microblogging platform that can be used for real-time communication and engagement. HR professionals can use Twitter to share job openings, communicate with candidates, and showcase their organization's culture and values.</a:t>
            </a:r>
          </a:p>
          <a:p>
            <a:pPr marL="0" indent="0" algn="just">
              <a:buNone/>
            </a:pPr>
            <a:r>
              <a:rPr lang="en-US" sz="1800" dirty="0">
                <a:solidFill>
                  <a:schemeClr val="bg2"/>
                </a:solidFill>
              </a:rPr>
              <a:t>4.	</a:t>
            </a:r>
            <a:r>
              <a:rPr lang="en-US" sz="1800" u="sng" dirty="0">
                <a:solidFill>
                  <a:schemeClr val="bg2"/>
                </a:solidFill>
              </a:rPr>
              <a:t>Instagram</a:t>
            </a:r>
            <a:r>
              <a:rPr lang="en-US" sz="1800" dirty="0">
                <a:solidFill>
                  <a:schemeClr val="bg2"/>
                </a:solidFill>
              </a:rPr>
              <a:t>: Instagram is a visual social media platform that can be used for employer branding and employee engagement. Companies can use Instagram to showcase their culture, highlight employee achievements, and promote job openings.</a:t>
            </a:r>
          </a:p>
          <a:p>
            <a:pPr marL="0" indent="0" algn="just">
              <a:buNone/>
            </a:pPr>
            <a:r>
              <a:rPr lang="en-US" sz="1800" dirty="0">
                <a:solidFill>
                  <a:schemeClr val="bg2"/>
                </a:solidFill>
              </a:rPr>
              <a:t>5.	</a:t>
            </a:r>
            <a:r>
              <a:rPr lang="en-US" sz="1800" u="sng" dirty="0">
                <a:solidFill>
                  <a:schemeClr val="bg2"/>
                </a:solidFill>
              </a:rPr>
              <a:t>Glassdoor</a:t>
            </a:r>
            <a:r>
              <a:rPr lang="en-US" sz="1800" dirty="0">
                <a:solidFill>
                  <a:schemeClr val="bg2"/>
                </a:solidFill>
              </a:rPr>
              <a:t>: Glassdoor is a platform that allows employees to share anonymous reviews and feedback about their company. HR professionals can use Glassdoor to monitor their organization's reputation and address any concerns or issues raised by current or former employees.</a:t>
            </a:r>
          </a:p>
          <a:p>
            <a:pPr marL="0" indent="0" algn="just">
              <a:buNone/>
            </a:pPr>
            <a:endParaRPr lang="cs-CZ" sz="1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0051052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Risks</a:t>
            </a:r>
            <a:r>
              <a:rPr lang="cs-CZ" sz="3300" b="1" dirty="0">
                <a:solidFill>
                  <a:schemeClr val="bg2"/>
                </a:solidFill>
                <a:effectLst/>
                <a:latin typeface="+mn-lt"/>
              </a:rPr>
              <a:t> </a:t>
            </a:r>
            <a:r>
              <a:rPr lang="cs-CZ" sz="3300" b="1" dirty="0" err="1">
                <a:solidFill>
                  <a:schemeClr val="bg2"/>
                </a:solidFill>
                <a:effectLst/>
                <a:latin typeface="+mn-lt"/>
              </a:rPr>
              <a:t>associated</a:t>
            </a:r>
            <a:r>
              <a:rPr lang="cs-CZ" sz="3300" b="1" dirty="0">
                <a:solidFill>
                  <a:schemeClr val="bg2"/>
                </a:solidFill>
                <a:effectLst/>
                <a:latin typeface="+mn-lt"/>
              </a:rPr>
              <a:t> </a:t>
            </a:r>
            <a:r>
              <a:rPr lang="cs-CZ" sz="3300" b="1" dirty="0" err="1">
                <a:solidFill>
                  <a:schemeClr val="bg2"/>
                </a:solidFill>
                <a:effectLst/>
                <a:latin typeface="+mn-lt"/>
              </a:rPr>
              <a:t>with</a:t>
            </a:r>
            <a:r>
              <a:rPr lang="cs-CZ" sz="3300" b="1" dirty="0">
                <a:solidFill>
                  <a:schemeClr val="bg2"/>
                </a:solidFill>
                <a:effectLst/>
                <a:latin typeface="+mn-lt"/>
              </a:rPr>
              <a:t> </a:t>
            </a:r>
            <a:r>
              <a:rPr lang="cs-CZ" sz="3300" b="1" dirty="0" err="1">
                <a:solidFill>
                  <a:schemeClr val="bg2"/>
                </a:solidFill>
                <a:effectLst/>
                <a:latin typeface="+mn-lt"/>
              </a:rPr>
              <a:t>social</a:t>
            </a:r>
            <a:r>
              <a:rPr lang="cs-CZ" sz="3300" b="1" dirty="0">
                <a:solidFill>
                  <a:schemeClr val="bg2"/>
                </a:solidFill>
                <a:effectLst/>
                <a:latin typeface="+mn-lt"/>
              </a:rPr>
              <a:t> media </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algn="just">
              <a:buFont typeface="Wingdings" panose="05000000000000000000" pitchFamily="2" charset="2"/>
              <a:buChar char="Ø"/>
            </a:pPr>
            <a:r>
              <a:rPr lang="en-US" sz="2400" dirty="0">
                <a:solidFill>
                  <a:schemeClr val="bg2"/>
                </a:solidFill>
              </a:rPr>
              <a:t>Discrimination and Bias: information about an employee's race, ethnicity, religion, age, and other personal details that are legally protected. Using this information in HRM decisions could result in discrimination and bias, which is illegal.</a:t>
            </a:r>
          </a:p>
          <a:p>
            <a:pPr algn="just">
              <a:buFont typeface="Wingdings" panose="05000000000000000000" pitchFamily="2" charset="2"/>
              <a:buChar char="Ø"/>
            </a:pPr>
            <a:r>
              <a:rPr lang="en-US" sz="2400" dirty="0">
                <a:solidFill>
                  <a:schemeClr val="bg2"/>
                </a:solidFill>
              </a:rPr>
              <a:t>Inaccurate information: Information is not always accurate and can be misleading. Making HRM decisions based on inaccurate information can lead to errors and can negatively impact employee morale and motivation.</a:t>
            </a:r>
          </a:p>
          <a:p>
            <a:pPr algn="just">
              <a:buFont typeface="Wingdings" panose="05000000000000000000" pitchFamily="2" charset="2"/>
              <a:buChar char="Ø"/>
            </a:pPr>
            <a:r>
              <a:rPr lang="en-US" sz="2400" dirty="0">
                <a:solidFill>
                  <a:schemeClr val="bg2"/>
                </a:solidFill>
              </a:rPr>
              <a:t>Privacy concerns: Social media platforms may contain personal information about employees that they do not want their employers to see. Accessing such information could result in a breach of privacy and could lead to legal implications.</a:t>
            </a:r>
            <a:endParaRPr lang="cs-CZ" sz="2400" dirty="0">
              <a:solidFill>
                <a:schemeClr val="bg2"/>
              </a:solidFill>
            </a:endParaRPr>
          </a:p>
          <a:p>
            <a:pPr marL="0" indent="0" algn="just">
              <a:buNone/>
            </a:pPr>
            <a:endParaRPr lang="cs-CZ" sz="2400" dirty="0">
              <a:solidFill>
                <a:schemeClr val="bg2"/>
              </a:solidFill>
            </a:endParaRP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0784227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Risks</a:t>
            </a:r>
            <a:r>
              <a:rPr lang="cs-CZ" sz="3300" b="1" dirty="0">
                <a:solidFill>
                  <a:schemeClr val="bg2"/>
                </a:solidFill>
                <a:effectLst/>
                <a:latin typeface="+mn-lt"/>
              </a:rPr>
              <a:t> </a:t>
            </a:r>
            <a:r>
              <a:rPr lang="cs-CZ" sz="3300" b="1" dirty="0" err="1">
                <a:solidFill>
                  <a:schemeClr val="bg2"/>
                </a:solidFill>
                <a:effectLst/>
                <a:latin typeface="+mn-lt"/>
              </a:rPr>
              <a:t>associated</a:t>
            </a:r>
            <a:r>
              <a:rPr lang="cs-CZ" sz="3300" b="1" dirty="0">
                <a:solidFill>
                  <a:schemeClr val="bg2"/>
                </a:solidFill>
                <a:effectLst/>
                <a:latin typeface="+mn-lt"/>
              </a:rPr>
              <a:t> </a:t>
            </a:r>
            <a:r>
              <a:rPr lang="cs-CZ" sz="3300" b="1" dirty="0" err="1">
                <a:solidFill>
                  <a:schemeClr val="bg2"/>
                </a:solidFill>
                <a:effectLst/>
                <a:latin typeface="+mn-lt"/>
              </a:rPr>
              <a:t>with</a:t>
            </a:r>
            <a:r>
              <a:rPr lang="cs-CZ" sz="3300" b="1" dirty="0">
                <a:solidFill>
                  <a:schemeClr val="bg2"/>
                </a:solidFill>
                <a:effectLst/>
                <a:latin typeface="+mn-lt"/>
              </a:rPr>
              <a:t> </a:t>
            </a:r>
            <a:r>
              <a:rPr lang="cs-CZ" sz="3300" b="1" dirty="0" err="1">
                <a:solidFill>
                  <a:schemeClr val="bg2"/>
                </a:solidFill>
                <a:effectLst/>
                <a:latin typeface="+mn-lt"/>
              </a:rPr>
              <a:t>social</a:t>
            </a:r>
            <a:r>
              <a:rPr lang="cs-CZ" sz="3300" b="1" dirty="0">
                <a:solidFill>
                  <a:schemeClr val="bg2"/>
                </a:solidFill>
                <a:effectLst/>
                <a:latin typeface="+mn-lt"/>
              </a:rPr>
              <a:t> media </a:t>
            </a:r>
          </a:p>
        </p:txBody>
      </p:sp>
      <p:sp>
        <p:nvSpPr>
          <p:cNvPr id="44035" name="Rectangle 3"/>
          <p:cNvSpPr>
            <a:spLocks noGrp="1" noChangeArrowheads="1"/>
          </p:cNvSpPr>
          <p:nvPr>
            <p:ph type="body" idx="1"/>
          </p:nvPr>
        </p:nvSpPr>
        <p:spPr>
          <a:xfrm>
            <a:off x="250404" y="1340768"/>
            <a:ext cx="8640960" cy="5400600"/>
          </a:xfrm>
        </p:spPr>
        <p:txBody>
          <a:bodyPr>
            <a:noAutofit/>
          </a:bodyPr>
          <a:lstStyle/>
          <a:p>
            <a:pPr algn="just">
              <a:buFont typeface="Wingdings" panose="05000000000000000000" pitchFamily="2" charset="2"/>
              <a:buChar char="Ø"/>
            </a:pPr>
            <a:r>
              <a:rPr lang="en-US" sz="2400" dirty="0">
                <a:solidFill>
                  <a:schemeClr val="bg2"/>
                </a:solidFill>
              </a:rPr>
              <a:t>Unfair treatment: Social media platforms may provide information about an employee's personal life that could be used to make unfair judgments about their work performance, leading to an unfair treatment of employees.</a:t>
            </a:r>
          </a:p>
          <a:p>
            <a:pPr algn="just">
              <a:buFont typeface="Wingdings" panose="05000000000000000000" pitchFamily="2" charset="2"/>
              <a:buChar char="Ø"/>
            </a:pPr>
            <a:r>
              <a:rPr lang="en-US" sz="2400" dirty="0">
                <a:solidFill>
                  <a:schemeClr val="bg2"/>
                </a:solidFill>
              </a:rPr>
              <a:t>Legal risks: Employers must comply with various laws and regulations when using social media platforms for HRM purposes. Failing to comply with these laws and regulations could result in legal risks and financial penalties.</a:t>
            </a:r>
          </a:p>
          <a:p>
            <a:pPr algn="just">
              <a:buFont typeface="Wingdings" panose="05000000000000000000" pitchFamily="2" charset="2"/>
              <a:buChar char="Ø"/>
            </a:pPr>
            <a:r>
              <a:rPr lang="en-US" sz="2400" dirty="0">
                <a:solidFill>
                  <a:schemeClr val="bg2"/>
                </a:solidFill>
              </a:rPr>
              <a:t>Negative impact on company reputation:, which could affect the business's profitability and growth.</a:t>
            </a:r>
          </a:p>
          <a:p>
            <a:pPr marL="0" indent="0" algn="just">
              <a:buNone/>
            </a:pPr>
            <a:endParaRPr lang="cs-CZ" sz="2400" dirty="0">
              <a:solidFill>
                <a:schemeClr val="bg2"/>
              </a:solidFill>
            </a:endParaRP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403891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Interesting</a:t>
            </a:r>
            <a:r>
              <a:rPr lang="cs-CZ" sz="3300" b="1" dirty="0">
                <a:solidFill>
                  <a:schemeClr val="bg2"/>
                </a:solidFill>
                <a:effectLst/>
                <a:latin typeface="+mn-lt"/>
              </a:rPr>
              <a:t> </a:t>
            </a:r>
            <a:r>
              <a:rPr lang="cs-CZ" sz="3300" b="1" dirty="0" err="1">
                <a:solidFill>
                  <a:schemeClr val="bg2"/>
                </a:solidFill>
                <a:effectLst/>
                <a:latin typeface="+mn-lt"/>
              </a:rPr>
              <a:t>ideas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endParaRPr lang="cs-CZ" sz="2800" dirty="0">
              <a:solidFill>
                <a:schemeClr val="bg2"/>
              </a:solidFill>
            </a:endParaRPr>
          </a:p>
          <a:p>
            <a:pPr marL="0" indent="0" algn="just">
              <a:buNone/>
            </a:pPr>
            <a:r>
              <a:rPr lang="cs-CZ" sz="2800" dirty="0">
                <a:solidFill>
                  <a:schemeClr val="bg2"/>
                </a:solidFill>
              </a:rPr>
              <a:t>A report </a:t>
            </a:r>
            <a:r>
              <a:rPr lang="cs-CZ" sz="2800" dirty="0" err="1">
                <a:solidFill>
                  <a:schemeClr val="bg2"/>
                </a:solidFill>
              </a:rPr>
              <a:t>from</a:t>
            </a:r>
            <a:r>
              <a:rPr lang="cs-CZ" sz="2800" dirty="0">
                <a:solidFill>
                  <a:schemeClr val="bg2"/>
                </a:solidFill>
              </a:rPr>
              <a:t> </a:t>
            </a:r>
            <a:r>
              <a:rPr lang="cs-CZ" sz="2800" dirty="0" err="1">
                <a:solidFill>
                  <a:schemeClr val="bg2"/>
                </a:solidFill>
              </a:rPr>
              <a:t>discussion</a:t>
            </a:r>
            <a:r>
              <a:rPr lang="cs-CZ" sz="2800" dirty="0">
                <a:solidFill>
                  <a:schemeClr val="bg2"/>
                </a:solidFill>
              </a:rPr>
              <a:t> panel </a:t>
            </a:r>
            <a:r>
              <a:rPr lang="cs-CZ" sz="2800" dirty="0" err="1">
                <a:solidFill>
                  <a:schemeClr val="bg2"/>
                </a:solidFill>
              </a:rPr>
              <a:t>of</a:t>
            </a:r>
            <a:r>
              <a:rPr lang="cs-CZ" sz="2800" dirty="0">
                <a:solidFill>
                  <a:schemeClr val="bg2"/>
                </a:solidFill>
              </a:rPr>
              <a:t> </a:t>
            </a:r>
            <a:r>
              <a:rPr lang="cs-CZ" sz="2800" dirty="0" err="1">
                <a:solidFill>
                  <a:schemeClr val="bg2"/>
                </a:solidFill>
              </a:rPr>
              <a:t>experts</a:t>
            </a:r>
            <a:r>
              <a:rPr lang="cs-CZ" sz="2800" dirty="0">
                <a:solidFill>
                  <a:schemeClr val="bg2"/>
                </a:solidFill>
              </a:rPr>
              <a:t> </a:t>
            </a:r>
            <a:r>
              <a:rPr lang="cs-CZ" sz="2800" dirty="0" err="1">
                <a:solidFill>
                  <a:schemeClr val="bg2"/>
                </a:solidFill>
              </a:rPr>
              <a:t>about</a:t>
            </a:r>
            <a:r>
              <a:rPr lang="cs-CZ" sz="2800" dirty="0">
                <a:solidFill>
                  <a:schemeClr val="bg2"/>
                </a:solidFill>
              </a:rPr>
              <a:t> </a:t>
            </a:r>
            <a:r>
              <a:rPr lang="cs-CZ" sz="2800" dirty="0" err="1">
                <a:solidFill>
                  <a:schemeClr val="bg2"/>
                </a:solidFill>
              </a:rPr>
              <a:t>using</a:t>
            </a:r>
            <a:r>
              <a:rPr lang="cs-CZ" sz="2800" dirty="0">
                <a:solidFill>
                  <a:schemeClr val="bg2"/>
                </a:solidFill>
              </a:rPr>
              <a:t> </a:t>
            </a:r>
            <a:r>
              <a:rPr lang="cs-CZ" sz="2800" dirty="0" err="1">
                <a:solidFill>
                  <a:schemeClr val="bg2"/>
                </a:solidFill>
              </a:rPr>
              <a:t>social</a:t>
            </a:r>
            <a:r>
              <a:rPr lang="cs-CZ" sz="2800" dirty="0">
                <a:solidFill>
                  <a:schemeClr val="bg2"/>
                </a:solidFill>
              </a:rPr>
              <a:t> media by HR </a:t>
            </a:r>
            <a:r>
              <a:rPr lang="cs-CZ" sz="2800" dirty="0" err="1">
                <a:solidFill>
                  <a:schemeClr val="bg2"/>
                </a:solidFill>
              </a:rPr>
              <a:t>managers</a:t>
            </a:r>
            <a:endParaRPr lang="cs-CZ" sz="2800" dirty="0">
              <a:solidFill>
                <a:schemeClr val="bg2"/>
              </a:solidFill>
            </a:endParaRPr>
          </a:p>
          <a:p>
            <a:pPr marL="0" indent="0" algn="just">
              <a:buNone/>
            </a:pPr>
            <a:r>
              <a:rPr lang="en-US" sz="2800" dirty="0">
                <a:solidFill>
                  <a:schemeClr val="bg2"/>
                </a:solidFill>
                <a:hlinkClick r:id="rId2"/>
              </a:rPr>
              <a:t>https://www.forbes.com/sites/forbeshumanresourcescouncil/2022/01/05/12-ways-hr-managers-can-utilize-social-media-to-woo-top-talent/?sh=4886ca9fe9fc</a:t>
            </a:r>
            <a:endParaRPr lang="cs-CZ" sz="2800" dirty="0">
              <a:solidFill>
                <a:schemeClr val="bg2"/>
              </a:solidFill>
            </a:endParaRPr>
          </a:p>
          <a:p>
            <a:pPr marL="0" indent="0" algn="just">
              <a:buNone/>
            </a:pPr>
            <a:endParaRPr lang="en-US"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9537637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Discussion</a:t>
            </a:r>
            <a:r>
              <a:rPr lang="cs-CZ" sz="3300" b="1" dirty="0">
                <a:solidFill>
                  <a:schemeClr val="bg2"/>
                </a:solidFill>
                <a:effectLst/>
                <a:latin typeface="+mn-lt"/>
              </a:rPr>
              <a:t> – a </a:t>
            </a:r>
            <a:r>
              <a:rPr lang="cs-CZ" sz="3300" b="1" dirty="0" err="1">
                <a:solidFill>
                  <a:schemeClr val="bg2"/>
                </a:solidFill>
                <a:effectLst/>
                <a:latin typeface="+mn-lt"/>
              </a:rPr>
              <a:t>practise</a:t>
            </a:r>
            <a:r>
              <a:rPr lang="cs-CZ" sz="3300" b="1" dirty="0">
                <a:solidFill>
                  <a:schemeClr val="bg2"/>
                </a:solidFill>
                <a:effectLst/>
                <a:latin typeface="+mn-lt"/>
              </a:rPr>
              <a:t> </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endParaRPr lang="cs-CZ" sz="2800" dirty="0">
              <a:solidFill>
                <a:schemeClr val="bg2"/>
              </a:solidFill>
            </a:endParaRPr>
          </a:p>
          <a:p>
            <a:pPr marL="0" indent="0" algn="just">
              <a:buNone/>
            </a:pPr>
            <a:r>
              <a:rPr lang="cs-CZ" sz="2800" dirty="0" err="1">
                <a:solidFill>
                  <a:schemeClr val="bg2"/>
                </a:solidFill>
              </a:rPr>
              <a:t>Discuss</a:t>
            </a:r>
            <a:r>
              <a:rPr lang="cs-CZ" sz="2800" dirty="0">
                <a:solidFill>
                  <a:schemeClr val="bg2"/>
                </a:solidFill>
              </a:rPr>
              <a:t>: As a </a:t>
            </a:r>
            <a:r>
              <a:rPr lang="cs-CZ" sz="2800" dirty="0" err="1">
                <a:solidFill>
                  <a:schemeClr val="bg2"/>
                </a:solidFill>
              </a:rPr>
              <a:t>personalist</a:t>
            </a:r>
            <a:r>
              <a:rPr lang="cs-CZ" sz="2800" dirty="0">
                <a:solidFill>
                  <a:schemeClr val="bg2"/>
                </a:solidFill>
              </a:rPr>
              <a:t>, </a:t>
            </a:r>
            <a:r>
              <a:rPr lang="cs-CZ" sz="2800" dirty="0" err="1">
                <a:solidFill>
                  <a:schemeClr val="bg2"/>
                </a:solidFill>
              </a:rPr>
              <a:t>would</a:t>
            </a:r>
            <a:r>
              <a:rPr lang="cs-CZ" sz="2800" dirty="0">
                <a:solidFill>
                  <a:schemeClr val="bg2"/>
                </a:solidFill>
              </a:rPr>
              <a:t> </a:t>
            </a:r>
            <a:r>
              <a:rPr lang="cs-CZ" sz="2800" dirty="0" err="1">
                <a:solidFill>
                  <a:schemeClr val="bg2"/>
                </a:solidFill>
              </a:rPr>
              <a:t>you</a:t>
            </a:r>
            <a:r>
              <a:rPr lang="cs-CZ" sz="2800" dirty="0">
                <a:solidFill>
                  <a:schemeClr val="bg2"/>
                </a:solidFill>
              </a:rPr>
              <a:t> </a:t>
            </a:r>
            <a:r>
              <a:rPr lang="cs-CZ" sz="2800" dirty="0" err="1">
                <a:solidFill>
                  <a:schemeClr val="bg2"/>
                </a:solidFill>
              </a:rPr>
              <a:t>check</a:t>
            </a:r>
            <a:r>
              <a:rPr lang="cs-CZ" sz="2800" dirty="0">
                <a:solidFill>
                  <a:schemeClr val="bg2"/>
                </a:solidFill>
              </a:rPr>
              <a:t> </a:t>
            </a:r>
            <a:r>
              <a:rPr lang="cs-CZ" sz="2800" dirty="0" err="1">
                <a:solidFill>
                  <a:schemeClr val="bg2"/>
                </a:solidFill>
              </a:rPr>
              <a:t>candidates´profiles</a:t>
            </a:r>
            <a:r>
              <a:rPr lang="cs-CZ" sz="2800" dirty="0">
                <a:solidFill>
                  <a:schemeClr val="bg2"/>
                </a:solidFill>
              </a:rPr>
              <a:t>? </a:t>
            </a:r>
            <a:r>
              <a:rPr lang="cs-CZ" sz="2800" dirty="0" err="1">
                <a:solidFill>
                  <a:schemeClr val="bg2"/>
                </a:solidFill>
              </a:rPr>
              <a:t>What</a:t>
            </a:r>
            <a:r>
              <a:rPr lang="cs-CZ" sz="2800" dirty="0">
                <a:solidFill>
                  <a:schemeClr val="bg2"/>
                </a:solidFill>
              </a:rPr>
              <a:t> do </a:t>
            </a:r>
            <a:r>
              <a:rPr lang="cs-CZ" sz="2800" dirty="0" err="1">
                <a:solidFill>
                  <a:schemeClr val="bg2"/>
                </a:solidFill>
              </a:rPr>
              <a:t>you</a:t>
            </a:r>
            <a:r>
              <a:rPr lang="cs-CZ" sz="2800" dirty="0">
                <a:solidFill>
                  <a:schemeClr val="bg2"/>
                </a:solidFill>
              </a:rPr>
              <a:t> </a:t>
            </a:r>
            <a:r>
              <a:rPr lang="cs-CZ" sz="2800" dirty="0" err="1">
                <a:solidFill>
                  <a:schemeClr val="bg2"/>
                </a:solidFill>
              </a:rPr>
              <a:t>think</a:t>
            </a:r>
            <a:r>
              <a:rPr lang="cs-CZ" sz="2800" dirty="0">
                <a:solidFill>
                  <a:schemeClr val="bg2"/>
                </a:solidFill>
              </a:rPr>
              <a:t> </a:t>
            </a:r>
            <a:r>
              <a:rPr lang="cs-CZ" sz="2800" dirty="0" err="1">
                <a:solidFill>
                  <a:schemeClr val="bg2"/>
                </a:solidFill>
              </a:rPr>
              <a:t>about</a:t>
            </a:r>
            <a:r>
              <a:rPr lang="cs-CZ" sz="2800" dirty="0">
                <a:solidFill>
                  <a:schemeClr val="bg2"/>
                </a:solidFill>
              </a:rPr>
              <a:t> </a:t>
            </a:r>
            <a:r>
              <a:rPr lang="cs-CZ" sz="2800" dirty="0" err="1">
                <a:solidFill>
                  <a:schemeClr val="bg2"/>
                </a:solidFill>
              </a:rPr>
              <a:t>this</a:t>
            </a:r>
            <a:r>
              <a:rPr lang="cs-CZ" sz="2800" dirty="0">
                <a:solidFill>
                  <a:schemeClr val="bg2"/>
                </a:solidFill>
              </a:rPr>
              <a:t> </a:t>
            </a:r>
            <a:r>
              <a:rPr lang="cs-CZ" sz="2800" dirty="0" err="1">
                <a:solidFill>
                  <a:schemeClr val="bg2"/>
                </a:solidFill>
              </a:rPr>
              <a:t>practise</a:t>
            </a:r>
            <a:r>
              <a:rPr lang="cs-CZ" sz="2800" dirty="0">
                <a:solidFill>
                  <a:schemeClr val="bg2"/>
                </a:solidFill>
              </a:rPr>
              <a:t>? </a:t>
            </a:r>
            <a:r>
              <a:rPr lang="cs-CZ" sz="2800" dirty="0" err="1">
                <a:solidFill>
                  <a:schemeClr val="bg2"/>
                </a:solidFill>
              </a:rPr>
              <a:t>What</a:t>
            </a:r>
            <a:r>
              <a:rPr lang="cs-CZ" sz="2800" dirty="0">
                <a:solidFill>
                  <a:schemeClr val="bg2"/>
                </a:solidFill>
              </a:rPr>
              <a:t> </a:t>
            </a:r>
            <a:r>
              <a:rPr lang="cs-CZ" sz="2800" dirty="0" err="1">
                <a:solidFill>
                  <a:schemeClr val="bg2"/>
                </a:solidFill>
              </a:rPr>
              <a:t>is</a:t>
            </a:r>
            <a:r>
              <a:rPr lang="cs-CZ" sz="2800" dirty="0">
                <a:solidFill>
                  <a:schemeClr val="bg2"/>
                </a:solidFill>
              </a:rPr>
              <a:t> </a:t>
            </a:r>
            <a:r>
              <a:rPr lang="cs-CZ" sz="2800" dirty="0" err="1">
                <a:solidFill>
                  <a:schemeClr val="bg2"/>
                </a:solidFill>
              </a:rPr>
              <a:t>your</a:t>
            </a:r>
            <a:r>
              <a:rPr lang="cs-CZ" sz="2800" dirty="0">
                <a:solidFill>
                  <a:schemeClr val="bg2"/>
                </a:solidFill>
              </a:rPr>
              <a:t> </a:t>
            </a:r>
            <a:r>
              <a:rPr lang="cs-CZ" sz="2800" dirty="0" err="1">
                <a:solidFill>
                  <a:schemeClr val="bg2"/>
                </a:solidFill>
              </a:rPr>
              <a:t>attitude</a:t>
            </a:r>
            <a:r>
              <a:rPr lang="cs-CZ" sz="2800" dirty="0">
                <a:solidFill>
                  <a:schemeClr val="bg2"/>
                </a:solidFill>
              </a:rPr>
              <a:t> to </a:t>
            </a:r>
            <a:r>
              <a:rPr lang="cs-CZ" sz="2800" dirty="0" err="1">
                <a:solidFill>
                  <a:schemeClr val="bg2"/>
                </a:solidFill>
              </a:rPr>
              <a:t>social</a:t>
            </a:r>
            <a:r>
              <a:rPr lang="cs-CZ" sz="2800" dirty="0">
                <a:solidFill>
                  <a:schemeClr val="bg2"/>
                </a:solidFill>
              </a:rPr>
              <a:t> media on </a:t>
            </a:r>
            <a:r>
              <a:rPr lang="cs-CZ" sz="2800" dirty="0" err="1">
                <a:solidFill>
                  <a:schemeClr val="bg2"/>
                </a:solidFill>
              </a:rPr>
              <a:t>the</a:t>
            </a:r>
            <a:r>
              <a:rPr lang="cs-CZ" sz="2800" dirty="0">
                <a:solidFill>
                  <a:schemeClr val="bg2"/>
                </a:solidFill>
              </a:rPr>
              <a:t> </a:t>
            </a:r>
            <a:r>
              <a:rPr lang="cs-CZ" sz="2800" dirty="0" err="1">
                <a:solidFill>
                  <a:schemeClr val="bg2"/>
                </a:solidFill>
              </a:rPr>
              <a:t>professional</a:t>
            </a:r>
            <a:r>
              <a:rPr lang="cs-CZ" sz="2800" dirty="0">
                <a:solidFill>
                  <a:schemeClr val="bg2"/>
                </a:solidFill>
              </a:rPr>
              <a:t> level? </a:t>
            </a:r>
          </a:p>
          <a:p>
            <a:pPr marL="0" indent="0" algn="just">
              <a:buNone/>
            </a:pPr>
            <a:endParaRPr lang="cs-CZ" sz="2800" dirty="0">
              <a:solidFill>
                <a:schemeClr val="bg2"/>
              </a:solidFill>
            </a:endParaRPr>
          </a:p>
          <a:p>
            <a:pPr marL="0" indent="0" algn="just">
              <a:buNone/>
            </a:pPr>
            <a:r>
              <a:rPr lang="cs-CZ" sz="2800" dirty="0" err="1">
                <a:solidFill>
                  <a:schemeClr val="bg2"/>
                </a:solidFill>
              </a:rPr>
              <a:t>Write</a:t>
            </a:r>
            <a:r>
              <a:rPr lang="cs-CZ" sz="2800" dirty="0">
                <a:solidFill>
                  <a:schemeClr val="bg2"/>
                </a:solidFill>
              </a:rPr>
              <a:t> </a:t>
            </a:r>
            <a:r>
              <a:rPr lang="cs-CZ" sz="2800" dirty="0" err="1">
                <a:solidFill>
                  <a:schemeClr val="bg2"/>
                </a:solidFill>
              </a:rPr>
              <a:t>your</a:t>
            </a:r>
            <a:r>
              <a:rPr lang="cs-CZ" sz="2800" dirty="0">
                <a:solidFill>
                  <a:schemeClr val="bg2"/>
                </a:solidFill>
              </a:rPr>
              <a:t> </a:t>
            </a:r>
            <a:r>
              <a:rPr lang="cs-CZ" sz="2800" dirty="0" err="1">
                <a:solidFill>
                  <a:schemeClr val="bg2"/>
                </a:solidFill>
              </a:rPr>
              <a:t>opinion</a:t>
            </a:r>
            <a:r>
              <a:rPr lang="cs-CZ" sz="2800" dirty="0">
                <a:solidFill>
                  <a:schemeClr val="bg2"/>
                </a:solidFill>
              </a:rPr>
              <a:t> on e-mail </a:t>
            </a:r>
            <a:r>
              <a:rPr lang="cs-CZ" sz="2800" dirty="0">
                <a:solidFill>
                  <a:schemeClr val="bg2"/>
                </a:solidFill>
                <a:hlinkClick r:id="rId2"/>
              </a:rPr>
              <a:t>markova@opf.slu.cz</a:t>
            </a:r>
            <a:endParaRPr lang="cs-CZ" sz="2800" dirty="0">
              <a:solidFill>
                <a:schemeClr val="bg2"/>
              </a:solidFill>
            </a:endParaRPr>
          </a:p>
          <a:p>
            <a:pPr marL="0" indent="0" algn="just">
              <a:buNone/>
            </a:pPr>
            <a:endParaRPr lang="en-US"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2156335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sz="half" idx="1"/>
          </p:nvPr>
        </p:nvSpPr>
        <p:spPr>
          <a:xfrm>
            <a:off x="899592" y="1052736"/>
            <a:ext cx="5832475" cy="2448271"/>
          </a:xfrm>
        </p:spPr>
        <p:txBody>
          <a:bodyPr/>
          <a:lstStyle/>
          <a:p>
            <a:pPr eaLnBrk="1" hangingPunct="1">
              <a:buFont typeface="Wingdings" pitchFamily="2" charset="2"/>
              <a:buNone/>
            </a:pPr>
            <a:r>
              <a:rPr lang="cs-CZ" sz="3500" b="1" dirty="0" err="1">
                <a:solidFill>
                  <a:schemeClr val="bg2"/>
                </a:solidFill>
              </a:rPr>
              <a:t>Thank</a:t>
            </a:r>
            <a:r>
              <a:rPr lang="cs-CZ" sz="3500" b="1" dirty="0">
                <a:solidFill>
                  <a:schemeClr val="bg2"/>
                </a:solidFill>
              </a:rPr>
              <a:t> </a:t>
            </a:r>
            <a:r>
              <a:rPr lang="cs-CZ" sz="3500" b="1" dirty="0" err="1">
                <a:solidFill>
                  <a:schemeClr val="bg2"/>
                </a:solidFill>
              </a:rPr>
              <a:t>you</a:t>
            </a:r>
            <a:r>
              <a:rPr lang="cs-CZ" sz="3500" b="1" dirty="0">
                <a:solidFill>
                  <a:schemeClr val="bg2"/>
                </a:solidFill>
              </a:rPr>
              <a:t> </a:t>
            </a:r>
          </a:p>
          <a:p>
            <a:pPr eaLnBrk="1" hangingPunct="1">
              <a:buFont typeface="Wingdings" pitchFamily="2" charset="2"/>
              <a:buNone/>
            </a:pPr>
            <a:r>
              <a:rPr lang="cs-CZ" sz="3500" b="1" dirty="0" err="1">
                <a:solidFill>
                  <a:schemeClr val="bg2"/>
                </a:solidFill>
              </a:rPr>
              <a:t>for</a:t>
            </a:r>
            <a:r>
              <a:rPr lang="cs-CZ" sz="3500" b="1" dirty="0">
                <a:solidFill>
                  <a:schemeClr val="bg2"/>
                </a:solidFill>
              </a:rPr>
              <a:t> </a:t>
            </a:r>
            <a:r>
              <a:rPr lang="cs-CZ" sz="3500" b="1" dirty="0" err="1">
                <a:solidFill>
                  <a:schemeClr val="bg2"/>
                </a:solidFill>
              </a:rPr>
              <a:t>your</a:t>
            </a:r>
            <a:r>
              <a:rPr lang="cs-CZ" sz="3500" b="1" dirty="0">
                <a:solidFill>
                  <a:schemeClr val="bg2"/>
                </a:solidFill>
              </a:rPr>
              <a:t> </a:t>
            </a:r>
            <a:r>
              <a:rPr lang="cs-CZ" sz="3500" b="1" dirty="0" err="1">
                <a:solidFill>
                  <a:schemeClr val="bg2"/>
                </a:solidFill>
              </a:rPr>
              <a:t>attention</a:t>
            </a:r>
            <a:r>
              <a:rPr lang="cs-CZ" sz="3500" b="1" dirty="0">
                <a:solidFill>
                  <a:schemeClr val="bg2"/>
                </a:solidFill>
              </a:rPr>
              <a:t>.</a:t>
            </a:r>
            <a:endParaRPr lang="cs-CZ" sz="3500" dirty="0">
              <a:solidFill>
                <a:schemeClr val="bg2"/>
              </a:solidFill>
            </a:endParaRPr>
          </a:p>
          <a:p>
            <a:pPr algn="ctr" eaLnBrk="1" hangingPunct="1">
              <a:buFont typeface="Wingdings" pitchFamily="2" charset="2"/>
              <a:buNone/>
            </a:pPr>
            <a:r>
              <a:rPr lang="cs-CZ" sz="3500" dirty="0"/>
              <a:t>Děkuji vám za pozornost, přeji příjemný den.</a:t>
            </a:r>
          </a:p>
        </p:txBody>
      </p:sp>
      <p:sp>
        <p:nvSpPr>
          <p:cNvPr id="7" name="Obdélník 6"/>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pic>
        <p:nvPicPr>
          <p:cNvPr id="4" name="Obrázek 3">
            <a:extLst>
              <a:ext uri="{FF2B5EF4-FFF2-40B4-BE49-F238E27FC236}">
                <a16:creationId xmlns:a16="http://schemas.microsoft.com/office/drawing/2014/main" id="{0F2BE860-57DD-4CB7-86FD-A24C170C61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2492896"/>
            <a:ext cx="5112568" cy="3603104"/>
          </a:xfrm>
          <a:prstGeom prst="rect">
            <a:avLst/>
          </a:prstGeom>
        </p:spPr>
      </p:pic>
      <p:sp>
        <p:nvSpPr>
          <p:cNvPr id="6" name="Zástupný symbol pro online obrázek 5">
            <a:extLst>
              <a:ext uri="{FF2B5EF4-FFF2-40B4-BE49-F238E27FC236}">
                <a16:creationId xmlns:a16="http://schemas.microsoft.com/office/drawing/2014/main" id="{C1F9FEF9-A983-4982-AA4F-E561D8605742}"/>
              </a:ext>
            </a:extLst>
          </p:cNvPr>
          <p:cNvSpPr>
            <a:spLocks noGrp="1"/>
          </p:cNvSpPr>
          <p:nvPr>
            <p:ph type="clipArt" sz="half" idx="2"/>
          </p:nvPr>
        </p:nvSpPr>
        <p:spPr/>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 presetClass="entr" presetSubtype="8" fill="hold" grpId="0" nodeType="afterEffect">
                                  <p:stCondLst>
                                    <p:cond delay="3000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500"/>
                            </p:stCondLst>
                            <p:childTnLst>
                              <p:par>
                                <p:cTn id="10" presetID="2" presetClass="entr" presetSubtype="8" fill="hold" grpId="0" nodeType="afterEffect">
                                  <p:stCondLst>
                                    <p:cond delay="30000"/>
                                  </p:stCondLst>
                                  <p:childTnLst>
                                    <p:set>
                                      <p:cBhvr>
                                        <p:cTn id="11" dur="1" fill="hold">
                                          <p:stCondLst>
                                            <p:cond delay="0"/>
                                          </p:stCondLst>
                                        </p:cTn>
                                        <p:tgtEl>
                                          <p:spTgt spid="52227">
                                            <p:txEl>
                                              <p:pRg st="1" end="1"/>
                                            </p:txEl>
                                          </p:spTgt>
                                        </p:tgtEl>
                                        <p:attrNameLst>
                                          <p:attrName>style.visibility</p:attrName>
                                        </p:attrNameLst>
                                      </p:cBhvr>
                                      <p:to>
                                        <p:strVal val="visible"/>
                                      </p:to>
                                    </p:set>
                                    <p:anim calcmode="lin" valueType="num">
                                      <p:cBhvr additive="base">
                                        <p:cTn id="12"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61000"/>
                            </p:stCondLst>
                            <p:childTnLst>
                              <p:par>
                                <p:cTn id="15" presetID="2" presetClass="entr" presetSubtype="8" fill="hold" grpId="0" nodeType="afterEffect">
                                  <p:stCondLst>
                                    <p:cond delay="30000"/>
                                  </p:stCondLst>
                                  <p:childTnLst>
                                    <p:set>
                                      <p:cBhvr>
                                        <p:cTn id="16" dur="1" fill="hold">
                                          <p:stCondLst>
                                            <p:cond delay="0"/>
                                          </p:stCondLst>
                                        </p:cTn>
                                        <p:tgtEl>
                                          <p:spTgt spid="52227">
                                            <p:txEl>
                                              <p:pRg st="2" end="2"/>
                                            </p:txEl>
                                          </p:spTgt>
                                        </p:tgtEl>
                                        <p:attrNameLst>
                                          <p:attrName>style.visibility</p:attrName>
                                        </p:attrNameLst>
                                      </p:cBhvr>
                                      <p:to>
                                        <p:strVal val="visible"/>
                                      </p:to>
                                    </p:set>
                                    <p:anim calcmode="lin" valueType="num">
                                      <p:cBhvr additive="base">
                                        <p:cTn id="17"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advAuto="3000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1224135"/>
          </a:xfrm>
        </p:spPr>
        <p:txBody>
          <a:bodyPr/>
          <a:lstStyle/>
          <a:p>
            <a:pPr eaLnBrk="1" hangingPunct="1">
              <a:defRPr/>
            </a:pPr>
            <a:r>
              <a:rPr lang="cs-CZ" sz="3300" b="1" dirty="0" err="1">
                <a:solidFill>
                  <a:schemeClr val="bg2"/>
                </a:solidFill>
                <a:effectLst/>
                <a:latin typeface="+mn-lt"/>
              </a:rPr>
              <a:t>Next</a:t>
            </a:r>
            <a:r>
              <a:rPr lang="cs-CZ" sz="3300" b="1" dirty="0">
                <a:solidFill>
                  <a:schemeClr val="bg2"/>
                </a:solidFill>
                <a:effectLst/>
                <a:latin typeface="+mn-lt"/>
              </a:rPr>
              <a:t> </a:t>
            </a:r>
            <a:r>
              <a:rPr lang="cs-CZ" sz="3300" b="1" dirty="0" err="1">
                <a:solidFill>
                  <a:schemeClr val="bg2"/>
                </a:solidFill>
                <a:effectLst/>
                <a:latin typeface="+mn-lt"/>
              </a:rPr>
              <a:t>lesson</a:t>
            </a:r>
            <a:r>
              <a:rPr lang="cs-CZ" sz="3300" b="1" dirty="0">
                <a:solidFill>
                  <a:schemeClr val="bg2"/>
                </a:solidFill>
                <a:effectLst/>
                <a:latin typeface="+mn-lt"/>
              </a:rPr>
              <a:t> </a:t>
            </a:r>
            <a:r>
              <a:rPr lang="cs-CZ" sz="3300" b="1" dirty="0" err="1">
                <a:solidFill>
                  <a:schemeClr val="bg2"/>
                </a:solidFill>
                <a:effectLst/>
                <a:latin typeface="+mn-lt"/>
              </a:rPr>
              <a:t>content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556792"/>
            <a:ext cx="8640960" cy="5256584"/>
          </a:xfrm>
        </p:spPr>
        <p:txBody>
          <a:bodyPr>
            <a:noAutofit/>
          </a:bodyPr>
          <a:lstStyle/>
          <a:p>
            <a:pPr marL="0" indent="0" algn="just">
              <a:buNone/>
            </a:pPr>
            <a:r>
              <a:rPr lang="cs-CZ" sz="2000" dirty="0">
                <a:solidFill>
                  <a:schemeClr val="bg2"/>
                </a:solidFill>
              </a:rPr>
              <a:t>25.3.2024 </a:t>
            </a:r>
            <a:r>
              <a:rPr lang="cs-CZ" sz="2000" dirty="0" err="1">
                <a:solidFill>
                  <a:schemeClr val="bg2"/>
                </a:solidFill>
              </a:rPr>
              <a:t>at</a:t>
            </a:r>
            <a:r>
              <a:rPr lang="cs-CZ" sz="2000" dirty="0">
                <a:solidFill>
                  <a:schemeClr val="bg2"/>
                </a:solidFill>
              </a:rPr>
              <a:t> 14:45, on-line meeting </a:t>
            </a:r>
          </a:p>
          <a:p>
            <a:pPr marL="0" indent="0" algn="just">
              <a:buNone/>
            </a:pPr>
            <a:r>
              <a:rPr lang="cs-CZ" sz="2000" dirty="0">
                <a:solidFill>
                  <a:srgbClr val="FF0000"/>
                </a:solidFill>
              </a:rPr>
              <a:t>Branding. </a:t>
            </a:r>
            <a:r>
              <a:rPr lang="cs-CZ" sz="2000" dirty="0" err="1">
                <a:solidFill>
                  <a:srgbClr val="FF0000"/>
                </a:solidFill>
              </a:rPr>
              <a:t>Social</a:t>
            </a:r>
            <a:r>
              <a:rPr lang="cs-CZ" sz="2000" dirty="0">
                <a:solidFill>
                  <a:srgbClr val="FF0000"/>
                </a:solidFill>
              </a:rPr>
              <a:t> media.</a:t>
            </a:r>
          </a:p>
          <a:p>
            <a:pPr marL="0" indent="0" algn="just">
              <a:buNone/>
            </a:pPr>
            <a:r>
              <a:rPr lang="cs-CZ" sz="2000" dirty="0" err="1">
                <a:solidFill>
                  <a:schemeClr val="bg2"/>
                </a:solidFill>
              </a:rPr>
              <a:t>Presenters</a:t>
            </a:r>
            <a:r>
              <a:rPr lang="cs-CZ" sz="2000" dirty="0">
                <a:solidFill>
                  <a:schemeClr val="bg2"/>
                </a:solidFill>
              </a:rPr>
              <a:t>: Daria </a:t>
            </a:r>
            <a:r>
              <a:rPr lang="cs-CZ" sz="2000" dirty="0" err="1">
                <a:solidFill>
                  <a:schemeClr val="bg2"/>
                </a:solidFill>
              </a:rPr>
              <a:t>Wojtkowska</a:t>
            </a:r>
            <a:r>
              <a:rPr lang="cs-CZ" sz="2000" dirty="0">
                <a:solidFill>
                  <a:schemeClr val="bg2"/>
                </a:solidFill>
              </a:rPr>
              <a:t>, </a:t>
            </a:r>
            <a:r>
              <a:rPr lang="cs-CZ" sz="2000" dirty="0" err="1">
                <a:solidFill>
                  <a:schemeClr val="bg2"/>
                </a:solidFill>
              </a:rPr>
              <a:t>Global</a:t>
            </a:r>
            <a:r>
              <a:rPr lang="cs-CZ" sz="2000" dirty="0">
                <a:solidFill>
                  <a:schemeClr val="bg2"/>
                </a:solidFill>
              </a:rPr>
              <a:t> Talent Marketing Lead - Early </a:t>
            </a:r>
            <a:r>
              <a:rPr lang="cs-CZ" sz="2000" dirty="0" err="1">
                <a:solidFill>
                  <a:schemeClr val="bg2"/>
                </a:solidFill>
              </a:rPr>
              <a:t>Careers</a:t>
            </a:r>
            <a:r>
              <a:rPr lang="cs-CZ" sz="2000" dirty="0">
                <a:solidFill>
                  <a:schemeClr val="bg2"/>
                </a:solidFill>
              </a:rPr>
              <a:t> &amp; </a:t>
            </a:r>
            <a:r>
              <a:rPr lang="cs-CZ" sz="2000" dirty="0" err="1">
                <a:solidFill>
                  <a:schemeClr val="bg2"/>
                </a:solidFill>
              </a:rPr>
              <a:t>Social</a:t>
            </a:r>
            <a:r>
              <a:rPr lang="cs-CZ" sz="2000" dirty="0">
                <a:solidFill>
                  <a:schemeClr val="bg2"/>
                </a:solidFill>
              </a:rPr>
              <a:t>, </a:t>
            </a:r>
            <a:r>
              <a:rPr lang="cs-CZ" sz="2000" dirty="0" err="1">
                <a:solidFill>
                  <a:schemeClr val="bg2"/>
                </a:solidFill>
              </a:rPr>
              <a:t>together</a:t>
            </a:r>
            <a:r>
              <a:rPr lang="cs-CZ" sz="2000" dirty="0">
                <a:solidFill>
                  <a:schemeClr val="bg2"/>
                </a:solidFill>
              </a:rPr>
              <a:t> </a:t>
            </a:r>
            <a:r>
              <a:rPr lang="cs-CZ" sz="2000" dirty="0" err="1">
                <a:solidFill>
                  <a:schemeClr val="bg2"/>
                </a:solidFill>
              </a:rPr>
              <a:t>with</a:t>
            </a:r>
            <a:r>
              <a:rPr lang="cs-CZ" sz="2000" dirty="0">
                <a:solidFill>
                  <a:schemeClr val="bg2"/>
                </a:solidFill>
              </a:rPr>
              <a:t> </a:t>
            </a:r>
            <a:r>
              <a:rPr lang="cs-CZ" sz="2000" dirty="0" err="1">
                <a:solidFill>
                  <a:schemeClr val="bg2"/>
                </a:solidFill>
              </a:rPr>
              <a:t>Kavya</a:t>
            </a:r>
            <a:r>
              <a:rPr lang="cs-CZ" sz="2000" dirty="0">
                <a:solidFill>
                  <a:schemeClr val="bg2"/>
                </a:solidFill>
              </a:rPr>
              <a:t> </a:t>
            </a:r>
            <a:r>
              <a:rPr lang="cs-CZ" sz="2000" dirty="0" err="1">
                <a:solidFill>
                  <a:schemeClr val="bg2"/>
                </a:solidFill>
              </a:rPr>
              <a:t>Kundalia</a:t>
            </a:r>
            <a:r>
              <a:rPr lang="cs-CZ" sz="2000" dirty="0">
                <a:solidFill>
                  <a:schemeClr val="bg2"/>
                </a:solidFill>
              </a:rPr>
              <a:t>, </a:t>
            </a:r>
            <a:r>
              <a:rPr lang="cs-CZ" sz="2000" dirty="0" err="1">
                <a:solidFill>
                  <a:schemeClr val="bg2"/>
                </a:solidFill>
              </a:rPr>
              <a:t>Social</a:t>
            </a:r>
            <a:r>
              <a:rPr lang="cs-CZ" sz="2000" dirty="0">
                <a:solidFill>
                  <a:schemeClr val="bg2"/>
                </a:solidFill>
              </a:rPr>
              <a:t> Media Marketing Senior Lead.</a:t>
            </a:r>
          </a:p>
          <a:p>
            <a:pPr marL="0" indent="0" algn="just">
              <a:buNone/>
            </a:pPr>
            <a:endParaRPr lang="cs-CZ" sz="2000" dirty="0">
              <a:solidFill>
                <a:schemeClr val="bg2"/>
              </a:solidFill>
            </a:endParaRPr>
          </a:p>
          <a:p>
            <a:pPr marL="0" indent="0" algn="just">
              <a:buNone/>
            </a:pPr>
            <a:r>
              <a:rPr lang="cs-CZ" sz="2000" dirty="0">
                <a:solidFill>
                  <a:schemeClr val="bg2"/>
                </a:solidFill>
              </a:rPr>
              <a:t>Link on meeting:</a:t>
            </a:r>
          </a:p>
          <a:p>
            <a:pPr algn="just">
              <a:buFont typeface="Wingdings" panose="05000000000000000000" pitchFamily="2" charset="2"/>
              <a:buChar char="Ø"/>
            </a:pPr>
            <a:r>
              <a:rPr lang="cs-CZ" sz="2000" dirty="0">
                <a:solidFill>
                  <a:schemeClr val="bg2"/>
                </a:solidFill>
                <a:hlinkClick r:id="rId2"/>
              </a:rPr>
              <a:t>https://teams.microsoft.com/l/meetup-join/19%3ameeting_NWIyYTdhNmUtOTY1My00OWE0LTkzMDQtZDI1N2MxNGNhYzA3%40thread.v2/0?context=%7b%22Tid%22%3a%22f260df36-bc43-424c-8f44-c85226657b01%22%2c%22Oid%22%3a%22c72059cb-3b05-425d-b99a-0e9ddc007877%22%7d</a:t>
            </a:r>
            <a:endParaRPr lang="cs-CZ" sz="2000" dirty="0">
              <a:solidFill>
                <a:schemeClr val="bg2"/>
              </a:solidFill>
            </a:endParaRPr>
          </a:p>
          <a:p>
            <a:pPr algn="just">
              <a:buFont typeface="Wingdings" panose="05000000000000000000" pitchFamily="2" charset="2"/>
              <a:buChar char="Ø"/>
            </a:pPr>
            <a:endParaRPr lang="cs-CZ" sz="2000" dirty="0">
              <a:solidFill>
                <a:schemeClr val="bg2"/>
              </a:solidFill>
            </a:endParaRPr>
          </a:p>
          <a:p>
            <a:pPr marL="0" indent="0" algn="just">
              <a:buNone/>
            </a:pPr>
            <a:r>
              <a:rPr lang="cs-CZ" sz="2000" dirty="0">
                <a:solidFill>
                  <a:schemeClr val="bg2"/>
                </a:solidFill>
              </a:rPr>
              <a:t>Link on Google </a:t>
            </a:r>
            <a:r>
              <a:rPr lang="cs-CZ" sz="2000" dirty="0" err="1">
                <a:solidFill>
                  <a:schemeClr val="bg2"/>
                </a:solidFill>
              </a:rPr>
              <a:t>Forms</a:t>
            </a:r>
            <a:r>
              <a:rPr lang="cs-CZ" sz="2000" dirty="0">
                <a:solidFill>
                  <a:schemeClr val="bg2"/>
                </a:solidFill>
              </a:rPr>
              <a:t>:</a:t>
            </a:r>
          </a:p>
          <a:p>
            <a:pPr algn="just">
              <a:buFont typeface="Wingdings" panose="05000000000000000000" pitchFamily="2" charset="2"/>
              <a:buChar char="Ø"/>
            </a:pPr>
            <a:r>
              <a:rPr lang="cs-CZ" sz="2000" dirty="0">
                <a:solidFill>
                  <a:schemeClr val="bg2"/>
                </a:solidFill>
                <a:hlinkClick r:id="rId3"/>
              </a:rPr>
              <a:t>https://forms.office.com/r/xYy38zgH5f</a:t>
            </a:r>
            <a:endParaRPr lang="cs-CZ" sz="2000" dirty="0">
              <a:solidFill>
                <a:schemeClr val="bg2"/>
              </a:solidFill>
            </a:endParaRPr>
          </a:p>
          <a:p>
            <a:pPr algn="just">
              <a:buFont typeface="Wingdings" panose="05000000000000000000" pitchFamily="2" charset="2"/>
              <a:buChar char="Ø"/>
            </a:pPr>
            <a:endParaRPr lang="cs-CZ" sz="2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7033742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Content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179512" y="1442344"/>
            <a:ext cx="8136904" cy="4751808"/>
          </a:xfrm>
        </p:spPr>
        <p:txBody>
          <a:bodyPr/>
          <a:lstStyle/>
          <a:p>
            <a:pPr algn="just">
              <a:buFont typeface="Wingdings" panose="05000000000000000000" pitchFamily="2" charset="2"/>
              <a:buChar char="Ø"/>
            </a:pPr>
            <a:r>
              <a:rPr lang="cs-CZ" dirty="0">
                <a:solidFill>
                  <a:schemeClr val="bg2"/>
                </a:solidFill>
              </a:rPr>
              <a:t>Branding.</a:t>
            </a:r>
          </a:p>
          <a:p>
            <a:pPr algn="just">
              <a:buFont typeface="Wingdings" panose="05000000000000000000" pitchFamily="2" charset="2"/>
              <a:buChar char="Ø"/>
            </a:pPr>
            <a:r>
              <a:rPr lang="cs-CZ" dirty="0">
                <a:solidFill>
                  <a:schemeClr val="bg2"/>
                </a:solidFill>
              </a:rPr>
              <a:t>Role </a:t>
            </a:r>
            <a:r>
              <a:rPr lang="cs-CZ" dirty="0" err="1">
                <a:solidFill>
                  <a:schemeClr val="bg2"/>
                </a:solidFill>
              </a:rPr>
              <a:t>of</a:t>
            </a:r>
            <a:r>
              <a:rPr lang="cs-CZ" dirty="0">
                <a:solidFill>
                  <a:schemeClr val="bg2"/>
                </a:solidFill>
              </a:rPr>
              <a:t> </a:t>
            </a:r>
            <a:r>
              <a:rPr lang="cs-CZ" dirty="0" err="1">
                <a:solidFill>
                  <a:schemeClr val="bg2"/>
                </a:solidFill>
              </a:rPr>
              <a:t>social</a:t>
            </a:r>
            <a:r>
              <a:rPr lang="cs-CZ" dirty="0">
                <a:solidFill>
                  <a:schemeClr val="bg2"/>
                </a:solidFill>
              </a:rPr>
              <a:t> network.</a:t>
            </a:r>
          </a:p>
          <a:p>
            <a:pPr marL="0" indent="0" algn="just">
              <a:buNone/>
            </a:pPr>
            <a:endParaRPr lang="cs-CZ" sz="3000" dirty="0">
              <a:solidFill>
                <a:schemeClr val="bg2"/>
              </a:solidFill>
            </a:endParaRPr>
          </a:p>
          <a:p>
            <a:pPr marL="0" indent="0" algn="just">
              <a:buNone/>
            </a:pPr>
            <a:endParaRPr lang="cs-CZ" sz="3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180000"/>
                                  </p:stCondLst>
                                  <p:childTnLst>
                                    <p:set>
                                      <p:cBhvr>
                                        <p:cTn id="11" dur="1" fill="hold">
                                          <p:stCondLst>
                                            <p:cond delay="0"/>
                                          </p:stCondLst>
                                        </p:cTn>
                                        <p:tgtEl>
                                          <p:spTgt spid="44035">
                                            <p:txEl>
                                              <p:pRg st="0" end="0"/>
                                            </p:txEl>
                                          </p:spTgt>
                                        </p:tgtEl>
                                        <p:attrNameLst>
                                          <p:attrName>style.visibility</p:attrName>
                                        </p:attrNameLst>
                                      </p:cBhvr>
                                      <p:to>
                                        <p:strVal val="visible"/>
                                      </p:to>
                                    </p:set>
                                    <p:anim calcmode="lin" valueType="num">
                                      <p:cBhvr additive="base">
                                        <p:cTn id="12"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4035">
                                            <p:txEl>
                                              <p:pRg st="0" end="0"/>
                                            </p:txEl>
                                          </p:spTgt>
                                        </p:tgtEl>
                                        <p:attrNameLst>
                                          <p:attrName>ppt_y</p:attrName>
                                        </p:attrNameLst>
                                      </p:cBhvr>
                                      <p:tavLst>
                                        <p:tav tm="0">
                                          <p:val>
                                            <p:strVal val="0-#ppt_h/2"/>
                                          </p:val>
                                        </p:tav>
                                        <p:tav tm="100000">
                                          <p:val>
                                            <p:strVal val="#ppt_y"/>
                                          </p:val>
                                        </p:tav>
                                      </p:tavLst>
                                    </p:anim>
                                  </p:childTnLst>
                                </p:cTn>
                              </p:par>
                            </p:childTnLst>
                          </p:cTn>
                        </p:par>
                        <p:par>
                          <p:cTn id="14" fill="hold">
                            <p:stCondLst>
                              <p:cond delay="181000"/>
                            </p:stCondLst>
                            <p:childTnLst>
                              <p:par>
                                <p:cTn id="15" presetID="2" presetClass="entr" presetSubtype="1" fill="hold" grpId="0" nodeType="afterEffect">
                                  <p:stCondLst>
                                    <p:cond delay="180000"/>
                                  </p:stCondLst>
                                  <p:childTnLst>
                                    <p:set>
                                      <p:cBhvr>
                                        <p:cTn id="16" dur="1" fill="hold">
                                          <p:stCondLst>
                                            <p:cond delay="0"/>
                                          </p:stCondLst>
                                        </p:cTn>
                                        <p:tgtEl>
                                          <p:spTgt spid="44035">
                                            <p:txEl>
                                              <p:pRg st="1" end="1"/>
                                            </p:txEl>
                                          </p:spTgt>
                                        </p:tgtEl>
                                        <p:attrNameLst>
                                          <p:attrName>style.visibility</p:attrName>
                                        </p:attrNameLst>
                                      </p:cBhvr>
                                      <p:to>
                                        <p:strVal val="visible"/>
                                      </p:to>
                                    </p:set>
                                    <p:anim calcmode="lin" valueType="num">
                                      <p:cBhvr additive="base">
                                        <p:cTn id="17"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4035">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build="p" autoUpdateAnimBg="0" advAuto="3000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Branding</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800" u="sng" dirty="0" err="1">
                <a:solidFill>
                  <a:schemeClr val="bg2"/>
                </a:solidFill>
              </a:rPr>
              <a:t>What</a:t>
            </a:r>
            <a:r>
              <a:rPr lang="cs-CZ" sz="2800" u="sng" dirty="0">
                <a:solidFill>
                  <a:schemeClr val="bg2"/>
                </a:solidFill>
              </a:rPr>
              <a:t> </a:t>
            </a:r>
            <a:r>
              <a:rPr lang="cs-CZ" sz="2800" u="sng" dirty="0" err="1">
                <a:solidFill>
                  <a:schemeClr val="bg2"/>
                </a:solidFill>
              </a:rPr>
              <a:t>is</a:t>
            </a:r>
            <a:r>
              <a:rPr lang="cs-CZ" sz="2800" u="sng" dirty="0">
                <a:solidFill>
                  <a:schemeClr val="bg2"/>
                </a:solidFill>
              </a:rPr>
              <a:t> </a:t>
            </a:r>
            <a:r>
              <a:rPr lang="cs-CZ" sz="2800" u="sng" dirty="0" err="1">
                <a:solidFill>
                  <a:schemeClr val="bg2"/>
                </a:solidFill>
              </a:rPr>
              <a:t>it</a:t>
            </a:r>
            <a:r>
              <a:rPr lang="cs-CZ" sz="2800" u="sng" dirty="0">
                <a:solidFill>
                  <a:schemeClr val="bg2"/>
                </a:solidFill>
              </a:rPr>
              <a:t> and </a:t>
            </a:r>
            <a:r>
              <a:rPr lang="cs-CZ" sz="2800" u="sng" dirty="0" err="1">
                <a:solidFill>
                  <a:schemeClr val="bg2"/>
                </a:solidFill>
              </a:rPr>
              <a:t>is</a:t>
            </a:r>
            <a:r>
              <a:rPr lang="cs-CZ" sz="2800" u="sng" dirty="0">
                <a:solidFill>
                  <a:schemeClr val="bg2"/>
                </a:solidFill>
              </a:rPr>
              <a:t> </a:t>
            </a:r>
            <a:r>
              <a:rPr lang="cs-CZ" sz="2800" u="sng" dirty="0" err="1">
                <a:solidFill>
                  <a:schemeClr val="bg2"/>
                </a:solidFill>
              </a:rPr>
              <a:t>it</a:t>
            </a:r>
            <a:r>
              <a:rPr lang="cs-CZ" sz="2800" u="sng" dirty="0">
                <a:solidFill>
                  <a:schemeClr val="bg2"/>
                </a:solidFill>
              </a:rPr>
              <a:t> </a:t>
            </a:r>
            <a:r>
              <a:rPr lang="cs-CZ" sz="2800" u="sng" dirty="0" err="1">
                <a:solidFill>
                  <a:schemeClr val="bg2"/>
                </a:solidFill>
              </a:rPr>
              <a:t>important</a:t>
            </a:r>
            <a:r>
              <a:rPr lang="cs-CZ" sz="2800" u="sng" dirty="0">
                <a:solidFill>
                  <a:schemeClr val="bg2"/>
                </a:solidFill>
              </a:rPr>
              <a:t>?</a:t>
            </a:r>
          </a:p>
          <a:p>
            <a:pPr marL="0" indent="0" algn="just">
              <a:buNone/>
            </a:pPr>
            <a:r>
              <a:rPr lang="en-US" sz="2800" dirty="0">
                <a:solidFill>
                  <a:schemeClr val="bg2"/>
                </a:solidFill>
              </a:rPr>
              <a:t>A strong employer brand can help an organization to attract and retain top talent by creating a positive image of the organization as a desirable place to work.</a:t>
            </a:r>
            <a:endParaRPr lang="cs-CZ"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5936782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Branding</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800" u="sng" dirty="0" err="1">
                <a:solidFill>
                  <a:schemeClr val="bg2"/>
                </a:solidFill>
              </a:rPr>
              <a:t>How</a:t>
            </a:r>
            <a:r>
              <a:rPr lang="cs-CZ" sz="2800" u="sng" dirty="0">
                <a:solidFill>
                  <a:schemeClr val="bg2"/>
                </a:solidFill>
              </a:rPr>
              <a:t> to </a:t>
            </a:r>
            <a:r>
              <a:rPr lang="cs-CZ" sz="2800" u="sng" dirty="0" err="1">
                <a:solidFill>
                  <a:schemeClr val="bg2"/>
                </a:solidFill>
              </a:rPr>
              <a:t>get</a:t>
            </a:r>
            <a:r>
              <a:rPr lang="cs-CZ" sz="2800" u="sng" dirty="0">
                <a:solidFill>
                  <a:schemeClr val="bg2"/>
                </a:solidFill>
              </a:rPr>
              <a:t> </a:t>
            </a:r>
            <a:r>
              <a:rPr lang="cs-CZ" sz="2800" u="sng" dirty="0" err="1">
                <a:solidFill>
                  <a:schemeClr val="bg2"/>
                </a:solidFill>
              </a:rPr>
              <a:t>an</a:t>
            </a:r>
            <a:r>
              <a:rPr lang="cs-CZ" sz="2800" u="sng" dirty="0">
                <a:solidFill>
                  <a:schemeClr val="bg2"/>
                </a:solidFill>
              </a:rPr>
              <a:t> </a:t>
            </a:r>
            <a:r>
              <a:rPr lang="cs-CZ" sz="2800" u="sng" dirty="0" err="1">
                <a:solidFill>
                  <a:schemeClr val="bg2"/>
                </a:solidFill>
              </a:rPr>
              <a:t>employer</a:t>
            </a:r>
            <a:r>
              <a:rPr lang="cs-CZ" sz="2800" u="sng" dirty="0">
                <a:solidFill>
                  <a:schemeClr val="bg2"/>
                </a:solidFill>
              </a:rPr>
              <a:t> </a:t>
            </a:r>
            <a:r>
              <a:rPr lang="cs-CZ" sz="2800" u="sng" dirty="0" err="1">
                <a:solidFill>
                  <a:schemeClr val="bg2"/>
                </a:solidFill>
              </a:rPr>
              <a:t>brand</a:t>
            </a:r>
            <a:r>
              <a:rPr lang="cs-CZ" sz="2800" u="sng" dirty="0">
                <a:solidFill>
                  <a:schemeClr val="bg2"/>
                </a:solidFill>
              </a:rPr>
              <a:t>?</a:t>
            </a:r>
          </a:p>
          <a:p>
            <a:pPr algn="just">
              <a:buFont typeface="Wingdings" panose="05000000000000000000" pitchFamily="2" charset="2"/>
              <a:buChar char="Ø"/>
            </a:pPr>
            <a:r>
              <a:rPr lang="en-US" sz="2800" dirty="0">
                <a:solidFill>
                  <a:schemeClr val="bg2"/>
                </a:solidFill>
              </a:rPr>
              <a:t>Developing a clear employer brand message</a:t>
            </a:r>
            <a:r>
              <a:rPr lang="cs-CZ" sz="2800" dirty="0">
                <a:solidFill>
                  <a:schemeClr val="bg2"/>
                </a:solidFill>
              </a:rPr>
              <a:t> / marketing</a:t>
            </a:r>
            <a:endParaRPr lang="en-US" sz="2800" dirty="0">
              <a:solidFill>
                <a:schemeClr val="bg2"/>
              </a:solidFill>
            </a:endParaRPr>
          </a:p>
          <a:p>
            <a:pPr algn="just">
              <a:buFont typeface="Wingdings" panose="05000000000000000000" pitchFamily="2" charset="2"/>
              <a:buChar char="Ø"/>
            </a:pPr>
            <a:r>
              <a:rPr lang="en-US" sz="2800" dirty="0">
                <a:solidFill>
                  <a:schemeClr val="bg2"/>
                </a:solidFill>
              </a:rPr>
              <a:t>Building a strong </a:t>
            </a:r>
            <a:r>
              <a:rPr lang="en-US" sz="2800" b="1" dirty="0">
                <a:solidFill>
                  <a:schemeClr val="bg2"/>
                </a:solidFill>
              </a:rPr>
              <a:t>online</a:t>
            </a:r>
            <a:r>
              <a:rPr lang="en-US" sz="2800" dirty="0">
                <a:solidFill>
                  <a:schemeClr val="bg2"/>
                </a:solidFill>
              </a:rPr>
              <a:t> presence</a:t>
            </a:r>
            <a:r>
              <a:rPr lang="cs-CZ" sz="2800" dirty="0">
                <a:solidFill>
                  <a:schemeClr val="bg2"/>
                </a:solidFill>
              </a:rPr>
              <a:t> / marketing, PR</a:t>
            </a:r>
            <a:endParaRPr lang="en-US" sz="2800" dirty="0">
              <a:solidFill>
                <a:schemeClr val="bg2"/>
              </a:solidFill>
            </a:endParaRPr>
          </a:p>
          <a:p>
            <a:pPr algn="just">
              <a:buFont typeface="Wingdings" panose="05000000000000000000" pitchFamily="2" charset="2"/>
              <a:buChar char="Ø"/>
            </a:pPr>
            <a:r>
              <a:rPr lang="en-US" sz="2800" dirty="0">
                <a:solidFill>
                  <a:schemeClr val="bg2"/>
                </a:solidFill>
              </a:rPr>
              <a:t>Offering competitive compensation and benefits</a:t>
            </a:r>
            <a:r>
              <a:rPr lang="cs-CZ" sz="2800" dirty="0">
                <a:solidFill>
                  <a:schemeClr val="bg2"/>
                </a:solidFill>
              </a:rPr>
              <a:t> / management, HRM - performance</a:t>
            </a:r>
            <a:endParaRPr lang="en-US" sz="2800" dirty="0">
              <a:solidFill>
                <a:schemeClr val="bg2"/>
              </a:solidFill>
            </a:endParaRPr>
          </a:p>
          <a:p>
            <a:pPr algn="just">
              <a:buFont typeface="Wingdings" panose="05000000000000000000" pitchFamily="2" charset="2"/>
              <a:buChar char="Ø"/>
            </a:pPr>
            <a:r>
              <a:rPr lang="en-US" sz="2800" dirty="0">
                <a:solidFill>
                  <a:schemeClr val="bg2"/>
                </a:solidFill>
              </a:rPr>
              <a:t>Providing opportunities for career growth and development</a:t>
            </a:r>
            <a:r>
              <a:rPr lang="cs-CZ" sz="2800" dirty="0">
                <a:solidFill>
                  <a:schemeClr val="bg2"/>
                </a:solidFill>
              </a:rPr>
              <a:t> / HMR-</a:t>
            </a:r>
            <a:r>
              <a:rPr lang="cs-CZ" sz="2800" dirty="0" err="1">
                <a:solidFill>
                  <a:schemeClr val="bg2"/>
                </a:solidFill>
              </a:rPr>
              <a:t>developement</a:t>
            </a:r>
            <a:r>
              <a:rPr lang="cs-CZ" sz="2800" dirty="0">
                <a:solidFill>
                  <a:schemeClr val="bg2"/>
                </a:solidFill>
              </a:rPr>
              <a:t> and </a:t>
            </a:r>
            <a:r>
              <a:rPr lang="cs-CZ" sz="2800" dirty="0" err="1">
                <a:solidFill>
                  <a:schemeClr val="bg2"/>
                </a:solidFill>
              </a:rPr>
              <a:t>education</a:t>
            </a:r>
            <a:endParaRPr lang="en-US" sz="2800" dirty="0">
              <a:solidFill>
                <a:schemeClr val="bg2"/>
              </a:solidFill>
            </a:endParaRPr>
          </a:p>
          <a:p>
            <a:pPr algn="just">
              <a:buFont typeface="Wingdings" panose="05000000000000000000" pitchFamily="2" charset="2"/>
              <a:buChar char="Ø"/>
            </a:pPr>
            <a:r>
              <a:rPr lang="en-US" sz="2800" dirty="0">
                <a:solidFill>
                  <a:schemeClr val="bg2"/>
                </a:solidFill>
              </a:rPr>
              <a:t>Creating a positive candidate experience</a:t>
            </a:r>
            <a:r>
              <a:rPr lang="cs-CZ" sz="2800" dirty="0">
                <a:solidFill>
                  <a:schemeClr val="bg2"/>
                </a:solidFill>
              </a:rPr>
              <a:t> / HRM – </a:t>
            </a:r>
            <a:r>
              <a:rPr lang="cs-CZ" sz="2800" dirty="0" err="1">
                <a:solidFill>
                  <a:schemeClr val="bg2"/>
                </a:solidFill>
              </a:rPr>
              <a:t>recruitment</a:t>
            </a:r>
            <a:r>
              <a:rPr lang="cs-CZ" sz="2800" dirty="0">
                <a:solidFill>
                  <a:schemeClr val="bg2"/>
                </a:solidFill>
              </a:rPr>
              <a:t> and </a:t>
            </a:r>
            <a:r>
              <a:rPr lang="cs-CZ" sz="2800" dirty="0" err="1">
                <a:solidFill>
                  <a:schemeClr val="bg2"/>
                </a:solidFill>
              </a:rPr>
              <a:t>hiring</a:t>
            </a:r>
            <a:endParaRPr lang="en-US"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3643714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en-US" sz="3300" b="1" dirty="0">
                <a:solidFill>
                  <a:schemeClr val="bg2"/>
                </a:solidFill>
                <a:effectLst/>
                <a:latin typeface="+mn-lt"/>
              </a:rPr>
              <a:t>Some examples of companies with a strong brand</a:t>
            </a:r>
            <a:r>
              <a:rPr lang="cs-CZ" sz="3300" b="1" dirty="0">
                <a:solidFill>
                  <a:schemeClr val="bg2"/>
                </a:solidFill>
                <a:effectLst/>
                <a:latin typeface="+mn-lt"/>
              </a:rPr>
              <a:t> in HR</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400" dirty="0">
                <a:solidFill>
                  <a:schemeClr val="bg2"/>
                </a:solidFill>
              </a:rPr>
              <a:t>1.	Google - Known for its unique culture and employee perks, Google has built a strong brand in human resource management that emphasizes employee satisfaction, innovation, and collaboration.</a:t>
            </a:r>
          </a:p>
          <a:p>
            <a:pPr marL="0" indent="0" algn="just">
              <a:buNone/>
            </a:pPr>
            <a:r>
              <a:rPr lang="en-US" sz="2400" dirty="0">
                <a:solidFill>
                  <a:schemeClr val="bg2"/>
                </a:solidFill>
              </a:rPr>
              <a:t>2.	LinkedIn - As a leading professional networking platform, LinkedIn has built a strong brand in human resource management that emphasizes career development, networking, and talent acquisition.</a:t>
            </a:r>
          </a:p>
          <a:p>
            <a:pPr marL="0" indent="0" algn="just">
              <a:buNone/>
            </a:pPr>
            <a:r>
              <a:rPr lang="en-US" sz="2400" dirty="0">
                <a:solidFill>
                  <a:schemeClr val="bg2"/>
                </a:solidFill>
              </a:rPr>
              <a:t>3.	Marriott International - Known for its commitment to employee development and training, Marriott International has built a strong brand in human resource management that emphasizes career growth, diversity and inclusion, and community engagement.</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5536310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en-US" sz="3300" b="1" dirty="0">
                <a:solidFill>
                  <a:schemeClr val="bg2"/>
                </a:solidFill>
                <a:effectLst/>
                <a:latin typeface="+mn-lt"/>
              </a:rPr>
              <a:t>Some examples of companies with a strong brand</a:t>
            </a:r>
            <a:r>
              <a:rPr lang="cs-CZ" sz="3300" b="1" dirty="0">
                <a:solidFill>
                  <a:schemeClr val="bg2"/>
                </a:solidFill>
                <a:effectLst/>
                <a:latin typeface="+mn-lt"/>
              </a:rPr>
              <a:t> in HR</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800" dirty="0">
                <a:solidFill>
                  <a:schemeClr val="bg2"/>
                </a:solidFill>
              </a:rPr>
              <a:t>4.	Southwest Airlines - With its fun and friendly culture, Southwest Airlines has built a strong brand in human resource management that emphasizes employee engagement, empowerment, and customer service.</a:t>
            </a:r>
          </a:p>
          <a:p>
            <a:pPr marL="0" indent="0" algn="just">
              <a:buNone/>
            </a:pPr>
            <a:r>
              <a:rPr lang="en-US" sz="2800" dirty="0">
                <a:solidFill>
                  <a:schemeClr val="bg2"/>
                </a:solidFill>
              </a:rPr>
              <a:t>5.	Patagonia - As a company that is committed to environmental sustainability and social responsibility, Patagonia has built a strong brand in human resource management that emphasizes employee activism, work-life balance, and purpose-driven work.</a:t>
            </a: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2711022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Branding</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800" dirty="0">
                <a:solidFill>
                  <a:schemeClr val="bg2"/>
                </a:solidFill>
              </a:rPr>
              <a:t>Overall, these companies have built strong brands in human resource management by prioritizing employee satisfaction, career development, diversity and inclusion, and social responsibility. By creating a positive and supportive workplace culture, these companies have been able to attract and retain top talent, which has helped to drive their business success.</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0379452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Is</a:t>
            </a:r>
            <a:r>
              <a:rPr lang="cs-CZ" sz="3300" b="1" dirty="0">
                <a:solidFill>
                  <a:schemeClr val="bg2"/>
                </a:solidFill>
                <a:effectLst/>
                <a:latin typeface="+mn-lt"/>
              </a:rPr>
              <a:t> branding </a:t>
            </a:r>
            <a:r>
              <a:rPr lang="cs-CZ" sz="3300" b="1" dirty="0" err="1">
                <a:solidFill>
                  <a:schemeClr val="bg2"/>
                </a:solidFill>
                <a:effectLst/>
                <a:latin typeface="+mn-lt"/>
              </a:rPr>
              <a:t>useful</a:t>
            </a:r>
            <a:r>
              <a:rPr lang="cs-CZ" sz="3300" b="1" dirty="0">
                <a:solidFill>
                  <a:schemeClr val="bg2"/>
                </a:solidFill>
                <a:effectLst/>
                <a:latin typeface="+mn-lt"/>
              </a:rPr>
              <a:t>?</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400" dirty="0">
                <a:solidFill>
                  <a:schemeClr val="bg2"/>
                </a:solidFill>
              </a:rPr>
              <a:t>A</a:t>
            </a:r>
            <a:r>
              <a:rPr lang="en-US" sz="2400" dirty="0">
                <a:solidFill>
                  <a:schemeClr val="bg2"/>
                </a:solidFill>
              </a:rPr>
              <a:t> study by the Harvard Business Review </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strong employer brand can increase a company's ability to attract and retain top talent by up to 50%</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receive a </a:t>
            </a:r>
            <a:r>
              <a:rPr lang="en-US" sz="2400" b="1" dirty="0">
                <a:solidFill>
                  <a:schemeClr val="bg2"/>
                </a:solidFill>
              </a:rPr>
              <a:t>higher number of job applications</a:t>
            </a:r>
            <a:endParaRPr lang="cs-CZ" sz="2400" b="1" dirty="0">
              <a:solidFill>
                <a:schemeClr val="bg2"/>
              </a:solidFill>
            </a:endParaRPr>
          </a:p>
          <a:p>
            <a:pPr algn="just">
              <a:buFont typeface="Wingdings" panose="05000000000000000000" pitchFamily="2" charset="2"/>
              <a:buChar char="Ø"/>
            </a:pPr>
            <a:r>
              <a:rPr lang="en-US" sz="2400" b="1" dirty="0">
                <a:solidFill>
                  <a:schemeClr val="bg2"/>
                </a:solidFill>
              </a:rPr>
              <a:t>lower employee turnover rates</a:t>
            </a:r>
            <a:r>
              <a:rPr lang="en-US" sz="2400" dirty="0">
                <a:solidFill>
                  <a:schemeClr val="bg2"/>
                </a:solidFill>
              </a:rPr>
              <a:t>.</a:t>
            </a:r>
            <a:endParaRPr lang="cs-CZ" sz="2400" dirty="0">
              <a:solidFill>
                <a:schemeClr val="bg2"/>
              </a:solidFill>
            </a:endParaRPr>
          </a:p>
          <a:p>
            <a:pPr marL="0" indent="0" algn="just">
              <a:buNone/>
            </a:pPr>
            <a:r>
              <a:rPr lang="en-US" sz="2400" dirty="0">
                <a:solidFill>
                  <a:schemeClr val="bg2"/>
                </a:solidFill>
              </a:rPr>
              <a:t>a survey by LinkedIn</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72% of recruiting leaders worldwide believe that employer </a:t>
            </a:r>
            <a:r>
              <a:rPr lang="en-US" sz="2400" b="1" dirty="0">
                <a:solidFill>
                  <a:schemeClr val="bg2"/>
                </a:solidFill>
              </a:rPr>
              <a:t>branding has a significant impact </a:t>
            </a:r>
            <a:r>
              <a:rPr lang="en-US" sz="2400" dirty="0">
                <a:solidFill>
                  <a:schemeClr val="bg2"/>
                </a:solidFill>
              </a:rPr>
              <a:t>on hiring</a:t>
            </a:r>
            <a:endParaRPr lang="cs-CZ" sz="2400" dirty="0">
              <a:solidFill>
                <a:schemeClr val="bg2"/>
              </a:solidFill>
            </a:endParaRPr>
          </a:p>
          <a:p>
            <a:pPr marL="0" indent="0" algn="just">
              <a:buNone/>
            </a:pPr>
            <a:r>
              <a:rPr lang="cs-CZ" sz="2400" dirty="0">
                <a:solidFill>
                  <a:schemeClr val="bg2"/>
                </a:solidFill>
              </a:rPr>
              <a:t>a </a:t>
            </a:r>
            <a:r>
              <a:rPr lang="en-US" sz="2400" dirty="0">
                <a:solidFill>
                  <a:schemeClr val="bg2"/>
                </a:solidFill>
              </a:rPr>
              <a:t>study by </a:t>
            </a:r>
            <a:r>
              <a:rPr lang="en-US" sz="2400" dirty="0" err="1">
                <a:solidFill>
                  <a:schemeClr val="bg2"/>
                </a:solidFill>
              </a:rPr>
              <a:t>Universum</a:t>
            </a:r>
            <a:r>
              <a:rPr lang="en-US" sz="2400" dirty="0">
                <a:solidFill>
                  <a:schemeClr val="bg2"/>
                </a:solidFill>
              </a:rPr>
              <a:t> </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strong employer brands are more likely to attract and retain top talent, as well as to have more engaged and productive employees.</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4620408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theme/theme1.xml><?xml version="1.0" encoding="utf-8"?>
<a:theme xmlns:a="http://schemas.openxmlformats.org/drawingml/2006/main" name="Vzletný">
  <a:themeElements>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Vzletný">
      <a:majorFont>
        <a:latin typeface="Arial"/>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Vzletný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Vzletný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Vzletný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Vzletný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C:\Templates\Presentation Designs\Vzletný.pot</Template>
  <TotalTime>10837</TotalTime>
  <Words>1591</Words>
  <Application>Microsoft Office PowerPoint</Application>
  <PresentationFormat>Předvádění na obrazovce (4:3)</PresentationFormat>
  <Paragraphs>98</Paragraphs>
  <Slides>17</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17</vt:i4>
      </vt:variant>
    </vt:vector>
  </HeadingPairs>
  <TitlesOfParts>
    <vt:vector size="22" baseType="lpstr">
      <vt:lpstr>Arial</vt:lpstr>
      <vt:lpstr>Calibri</vt:lpstr>
      <vt:lpstr>Times New Roman</vt:lpstr>
      <vt:lpstr>Wingdings</vt:lpstr>
      <vt:lpstr>Vzletný</vt:lpstr>
      <vt:lpstr>Prezentace aplikace PowerPoint</vt:lpstr>
      <vt:lpstr>Next lesson content</vt:lpstr>
      <vt:lpstr>Content</vt:lpstr>
      <vt:lpstr>Branding</vt:lpstr>
      <vt:lpstr>Branding</vt:lpstr>
      <vt:lpstr>Some examples of companies with a strong brand in HR</vt:lpstr>
      <vt:lpstr>Some examples of companies with a strong brand in HR</vt:lpstr>
      <vt:lpstr>Branding</vt:lpstr>
      <vt:lpstr>Is branding useful?</vt:lpstr>
      <vt:lpstr>Social media and HRM</vt:lpstr>
      <vt:lpstr>Social media and HRM</vt:lpstr>
      <vt:lpstr>Examples of use social media platforms</vt:lpstr>
      <vt:lpstr>Risks associated with social media </vt:lpstr>
      <vt:lpstr>Risks associated with social media </vt:lpstr>
      <vt:lpstr>Interesting ideas</vt:lpstr>
      <vt:lpstr>Discussion – a practise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lidských zdrojů   Přednáška č. 2</dc:title>
  <dc:creator>patrik</dc:creator>
  <cp:lastModifiedBy>Helena Marková</cp:lastModifiedBy>
  <cp:revision>308</cp:revision>
  <cp:lastPrinted>1601-01-01T00:00:00Z</cp:lastPrinted>
  <dcterms:created xsi:type="dcterms:W3CDTF">2005-09-23T13:42:26Z</dcterms:created>
  <dcterms:modified xsi:type="dcterms:W3CDTF">2024-03-25T13:18:04Z</dcterms:modified>
</cp:coreProperties>
</file>