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jay kanth" initials="sk" lastIdx="1" clrIdx="0">
    <p:extLst>
      <p:ext uri="{19B8F6BF-5375-455C-9EA6-DF929625EA0E}">
        <p15:presenceInfo xmlns:p15="http://schemas.microsoft.com/office/powerpoint/2012/main" userId="17682d73dc117b5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4-02-26T15:33:05.328" idx="1">
    <p:pos x="10" y="10"/>
    <p:text/>
    <p:extLst>
      <p:ext uri="{C676402C-5697-4E1C-873F-D02D1690AC5C}">
        <p15:threadingInfo xmlns:p15="http://schemas.microsoft.com/office/powerpoint/2012/main" timeZoneBias="-6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7E6EF-9004-C0A8-4894-F13FA35565A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3456405-E2B7-5ED7-9419-7BC9BD7960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1EC496E-B5C4-E316-ECBC-D46D06C48A9B}"/>
              </a:ext>
            </a:extLst>
          </p:cNvPr>
          <p:cNvSpPr>
            <a:spLocks noGrp="1"/>
          </p:cNvSpPr>
          <p:nvPr>
            <p:ph type="dt" sz="half" idx="10"/>
          </p:nvPr>
        </p:nvSpPr>
        <p:spPr/>
        <p:txBody>
          <a:bodyPr/>
          <a:lstStyle/>
          <a:p>
            <a:fld id="{A7520124-1641-429A-8231-38027F0F4990}" type="datetimeFigureOut">
              <a:rPr lang="en-US" smtClean="0"/>
              <a:t>2/26/2024</a:t>
            </a:fld>
            <a:endParaRPr lang="en-US"/>
          </a:p>
        </p:txBody>
      </p:sp>
      <p:sp>
        <p:nvSpPr>
          <p:cNvPr id="5" name="Footer Placeholder 4">
            <a:extLst>
              <a:ext uri="{FF2B5EF4-FFF2-40B4-BE49-F238E27FC236}">
                <a16:creationId xmlns:a16="http://schemas.microsoft.com/office/drawing/2014/main" id="{6335AC95-1989-8858-4E58-0852D5A0C1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459578-B9D8-33A6-11C3-4AD9A7858B57}"/>
              </a:ext>
            </a:extLst>
          </p:cNvPr>
          <p:cNvSpPr>
            <a:spLocks noGrp="1"/>
          </p:cNvSpPr>
          <p:nvPr>
            <p:ph type="sldNum" sz="quarter" idx="12"/>
          </p:nvPr>
        </p:nvSpPr>
        <p:spPr/>
        <p:txBody>
          <a:bodyPr/>
          <a:lstStyle/>
          <a:p>
            <a:fld id="{F9771E6A-4B28-4176-A615-8CF9584EB44C}" type="slidenum">
              <a:rPr lang="en-US" smtClean="0"/>
              <a:t>‹#›</a:t>
            </a:fld>
            <a:endParaRPr lang="en-US"/>
          </a:p>
        </p:txBody>
      </p:sp>
    </p:spTree>
    <p:extLst>
      <p:ext uri="{BB962C8B-B14F-4D97-AF65-F5344CB8AC3E}">
        <p14:creationId xmlns:p14="http://schemas.microsoft.com/office/powerpoint/2010/main" val="1312806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E1B44-9F36-59E2-7EB7-CC02F9E42B1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04B8629-2A97-C7D5-3D7D-7F7CDBC2C30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1B9B06-4F4C-B8FB-9035-76ABD17B402F}"/>
              </a:ext>
            </a:extLst>
          </p:cNvPr>
          <p:cNvSpPr>
            <a:spLocks noGrp="1"/>
          </p:cNvSpPr>
          <p:nvPr>
            <p:ph type="dt" sz="half" idx="10"/>
          </p:nvPr>
        </p:nvSpPr>
        <p:spPr/>
        <p:txBody>
          <a:bodyPr/>
          <a:lstStyle/>
          <a:p>
            <a:fld id="{A7520124-1641-429A-8231-38027F0F4990}" type="datetimeFigureOut">
              <a:rPr lang="en-US" smtClean="0"/>
              <a:t>2/26/2024</a:t>
            </a:fld>
            <a:endParaRPr lang="en-US"/>
          </a:p>
        </p:txBody>
      </p:sp>
      <p:sp>
        <p:nvSpPr>
          <p:cNvPr id="5" name="Footer Placeholder 4">
            <a:extLst>
              <a:ext uri="{FF2B5EF4-FFF2-40B4-BE49-F238E27FC236}">
                <a16:creationId xmlns:a16="http://schemas.microsoft.com/office/drawing/2014/main" id="{6E658CDD-E8AB-6640-2CA0-FBBBEDAE59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E2DBDA-8D54-6611-ECEC-FAB16A559298}"/>
              </a:ext>
            </a:extLst>
          </p:cNvPr>
          <p:cNvSpPr>
            <a:spLocks noGrp="1"/>
          </p:cNvSpPr>
          <p:nvPr>
            <p:ph type="sldNum" sz="quarter" idx="12"/>
          </p:nvPr>
        </p:nvSpPr>
        <p:spPr/>
        <p:txBody>
          <a:bodyPr/>
          <a:lstStyle/>
          <a:p>
            <a:fld id="{F9771E6A-4B28-4176-A615-8CF9584EB44C}" type="slidenum">
              <a:rPr lang="en-US" smtClean="0"/>
              <a:t>‹#›</a:t>
            </a:fld>
            <a:endParaRPr lang="en-US"/>
          </a:p>
        </p:txBody>
      </p:sp>
    </p:spTree>
    <p:extLst>
      <p:ext uri="{BB962C8B-B14F-4D97-AF65-F5344CB8AC3E}">
        <p14:creationId xmlns:p14="http://schemas.microsoft.com/office/powerpoint/2010/main" val="2647185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DBA2F1C-3E8C-2DF4-6052-DB3CF91FE77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808E64B-B52F-808C-792D-E4F2C7034A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7D5FB6-888A-5CF1-891F-297229EE8EB9}"/>
              </a:ext>
            </a:extLst>
          </p:cNvPr>
          <p:cNvSpPr>
            <a:spLocks noGrp="1"/>
          </p:cNvSpPr>
          <p:nvPr>
            <p:ph type="dt" sz="half" idx="10"/>
          </p:nvPr>
        </p:nvSpPr>
        <p:spPr/>
        <p:txBody>
          <a:bodyPr/>
          <a:lstStyle/>
          <a:p>
            <a:fld id="{A7520124-1641-429A-8231-38027F0F4990}" type="datetimeFigureOut">
              <a:rPr lang="en-US" smtClean="0"/>
              <a:t>2/26/2024</a:t>
            </a:fld>
            <a:endParaRPr lang="en-US"/>
          </a:p>
        </p:txBody>
      </p:sp>
      <p:sp>
        <p:nvSpPr>
          <p:cNvPr id="5" name="Footer Placeholder 4">
            <a:extLst>
              <a:ext uri="{FF2B5EF4-FFF2-40B4-BE49-F238E27FC236}">
                <a16:creationId xmlns:a16="http://schemas.microsoft.com/office/drawing/2014/main" id="{E061A9A6-D13A-7F6C-5476-50C2DE2D68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02295A-B67F-ACF5-6098-2E0F78032401}"/>
              </a:ext>
            </a:extLst>
          </p:cNvPr>
          <p:cNvSpPr>
            <a:spLocks noGrp="1"/>
          </p:cNvSpPr>
          <p:nvPr>
            <p:ph type="sldNum" sz="quarter" idx="12"/>
          </p:nvPr>
        </p:nvSpPr>
        <p:spPr/>
        <p:txBody>
          <a:bodyPr/>
          <a:lstStyle/>
          <a:p>
            <a:fld id="{F9771E6A-4B28-4176-A615-8CF9584EB44C}" type="slidenum">
              <a:rPr lang="en-US" smtClean="0"/>
              <a:t>‹#›</a:t>
            </a:fld>
            <a:endParaRPr lang="en-US"/>
          </a:p>
        </p:txBody>
      </p:sp>
    </p:spTree>
    <p:extLst>
      <p:ext uri="{BB962C8B-B14F-4D97-AF65-F5344CB8AC3E}">
        <p14:creationId xmlns:p14="http://schemas.microsoft.com/office/powerpoint/2010/main" val="2391008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C00B2-D182-8C1F-8313-9F5D2A696EE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E9EFCDC-D76F-19B9-4CF9-114FD013FDD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F87190-E13C-B9A2-4030-24C311B4FD6F}"/>
              </a:ext>
            </a:extLst>
          </p:cNvPr>
          <p:cNvSpPr>
            <a:spLocks noGrp="1"/>
          </p:cNvSpPr>
          <p:nvPr>
            <p:ph type="dt" sz="half" idx="10"/>
          </p:nvPr>
        </p:nvSpPr>
        <p:spPr/>
        <p:txBody>
          <a:bodyPr/>
          <a:lstStyle/>
          <a:p>
            <a:fld id="{A7520124-1641-429A-8231-38027F0F4990}" type="datetimeFigureOut">
              <a:rPr lang="en-US" smtClean="0"/>
              <a:t>2/26/2024</a:t>
            </a:fld>
            <a:endParaRPr lang="en-US"/>
          </a:p>
        </p:txBody>
      </p:sp>
      <p:sp>
        <p:nvSpPr>
          <p:cNvPr id="5" name="Footer Placeholder 4">
            <a:extLst>
              <a:ext uri="{FF2B5EF4-FFF2-40B4-BE49-F238E27FC236}">
                <a16:creationId xmlns:a16="http://schemas.microsoft.com/office/drawing/2014/main" id="{F1AA27C5-3CF4-F682-446D-7E354C2CA9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976C21-1905-1FF5-A7A6-3812D7D5E335}"/>
              </a:ext>
            </a:extLst>
          </p:cNvPr>
          <p:cNvSpPr>
            <a:spLocks noGrp="1"/>
          </p:cNvSpPr>
          <p:nvPr>
            <p:ph type="sldNum" sz="quarter" idx="12"/>
          </p:nvPr>
        </p:nvSpPr>
        <p:spPr/>
        <p:txBody>
          <a:bodyPr/>
          <a:lstStyle/>
          <a:p>
            <a:fld id="{F9771E6A-4B28-4176-A615-8CF9584EB44C}" type="slidenum">
              <a:rPr lang="en-US" smtClean="0"/>
              <a:t>‹#›</a:t>
            </a:fld>
            <a:endParaRPr lang="en-US"/>
          </a:p>
        </p:txBody>
      </p:sp>
    </p:spTree>
    <p:extLst>
      <p:ext uri="{BB962C8B-B14F-4D97-AF65-F5344CB8AC3E}">
        <p14:creationId xmlns:p14="http://schemas.microsoft.com/office/powerpoint/2010/main" val="569967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FDFDD-7433-39AB-C687-D2807F70351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972DFE1-CF7A-0BCB-85D8-98155849FCA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412E4C1-B638-0874-2804-AE4D407D4603}"/>
              </a:ext>
            </a:extLst>
          </p:cNvPr>
          <p:cNvSpPr>
            <a:spLocks noGrp="1"/>
          </p:cNvSpPr>
          <p:nvPr>
            <p:ph type="dt" sz="half" idx="10"/>
          </p:nvPr>
        </p:nvSpPr>
        <p:spPr/>
        <p:txBody>
          <a:bodyPr/>
          <a:lstStyle/>
          <a:p>
            <a:fld id="{A7520124-1641-429A-8231-38027F0F4990}" type="datetimeFigureOut">
              <a:rPr lang="en-US" smtClean="0"/>
              <a:t>2/26/2024</a:t>
            </a:fld>
            <a:endParaRPr lang="en-US"/>
          </a:p>
        </p:txBody>
      </p:sp>
      <p:sp>
        <p:nvSpPr>
          <p:cNvPr id="5" name="Footer Placeholder 4">
            <a:extLst>
              <a:ext uri="{FF2B5EF4-FFF2-40B4-BE49-F238E27FC236}">
                <a16:creationId xmlns:a16="http://schemas.microsoft.com/office/drawing/2014/main" id="{5FF9CE43-BADB-36C3-94D5-48D518F9E3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FD22B6-5ACC-3993-7E1F-CF2D364C357E}"/>
              </a:ext>
            </a:extLst>
          </p:cNvPr>
          <p:cNvSpPr>
            <a:spLocks noGrp="1"/>
          </p:cNvSpPr>
          <p:nvPr>
            <p:ph type="sldNum" sz="quarter" idx="12"/>
          </p:nvPr>
        </p:nvSpPr>
        <p:spPr/>
        <p:txBody>
          <a:bodyPr/>
          <a:lstStyle/>
          <a:p>
            <a:fld id="{F9771E6A-4B28-4176-A615-8CF9584EB44C}" type="slidenum">
              <a:rPr lang="en-US" smtClean="0"/>
              <a:t>‹#›</a:t>
            </a:fld>
            <a:endParaRPr lang="en-US"/>
          </a:p>
        </p:txBody>
      </p:sp>
    </p:spTree>
    <p:extLst>
      <p:ext uri="{BB962C8B-B14F-4D97-AF65-F5344CB8AC3E}">
        <p14:creationId xmlns:p14="http://schemas.microsoft.com/office/powerpoint/2010/main" val="4268657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E33A9-156A-FBD5-48DC-06C2B92AFA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0C5B63-3038-E8D6-DA79-E3882B344E0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576C045-5AAB-A8E2-F16D-16F5C4E5D31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73F9718-27B6-0AF8-0513-0C639FB808E7}"/>
              </a:ext>
            </a:extLst>
          </p:cNvPr>
          <p:cNvSpPr>
            <a:spLocks noGrp="1"/>
          </p:cNvSpPr>
          <p:nvPr>
            <p:ph type="dt" sz="half" idx="10"/>
          </p:nvPr>
        </p:nvSpPr>
        <p:spPr/>
        <p:txBody>
          <a:bodyPr/>
          <a:lstStyle/>
          <a:p>
            <a:fld id="{A7520124-1641-429A-8231-38027F0F4990}" type="datetimeFigureOut">
              <a:rPr lang="en-US" smtClean="0"/>
              <a:t>2/26/2024</a:t>
            </a:fld>
            <a:endParaRPr lang="en-US"/>
          </a:p>
        </p:txBody>
      </p:sp>
      <p:sp>
        <p:nvSpPr>
          <p:cNvPr id="6" name="Footer Placeholder 5">
            <a:extLst>
              <a:ext uri="{FF2B5EF4-FFF2-40B4-BE49-F238E27FC236}">
                <a16:creationId xmlns:a16="http://schemas.microsoft.com/office/drawing/2014/main" id="{94B152AA-DE4E-15B8-14B4-D8F47BEC27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2F3346-0374-9D6A-5F73-0F03AAEBA5F7}"/>
              </a:ext>
            </a:extLst>
          </p:cNvPr>
          <p:cNvSpPr>
            <a:spLocks noGrp="1"/>
          </p:cNvSpPr>
          <p:nvPr>
            <p:ph type="sldNum" sz="quarter" idx="12"/>
          </p:nvPr>
        </p:nvSpPr>
        <p:spPr/>
        <p:txBody>
          <a:bodyPr/>
          <a:lstStyle/>
          <a:p>
            <a:fld id="{F9771E6A-4B28-4176-A615-8CF9584EB44C}" type="slidenum">
              <a:rPr lang="en-US" smtClean="0"/>
              <a:t>‹#›</a:t>
            </a:fld>
            <a:endParaRPr lang="en-US"/>
          </a:p>
        </p:txBody>
      </p:sp>
    </p:spTree>
    <p:extLst>
      <p:ext uri="{BB962C8B-B14F-4D97-AF65-F5344CB8AC3E}">
        <p14:creationId xmlns:p14="http://schemas.microsoft.com/office/powerpoint/2010/main" val="2617401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D15D8-4E22-9DF5-6DDB-71A001BDBA2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4229237-8117-84CB-4416-6DB07F1AB3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5CCE17-B5E5-2F5B-0C37-DBF4134C07F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C994021-0CB8-1933-5E8A-CF249D08EC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00D826B-1FA0-E0AB-C98D-8B1378EB331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E01596A-7B82-83C8-A5C1-BD07507FE686}"/>
              </a:ext>
            </a:extLst>
          </p:cNvPr>
          <p:cNvSpPr>
            <a:spLocks noGrp="1"/>
          </p:cNvSpPr>
          <p:nvPr>
            <p:ph type="dt" sz="half" idx="10"/>
          </p:nvPr>
        </p:nvSpPr>
        <p:spPr/>
        <p:txBody>
          <a:bodyPr/>
          <a:lstStyle/>
          <a:p>
            <a:fld id="{A7520124-1641-429A-8231-38027F0F4990}" type="datetimeFigureOut">
              <a:rPr lang="en-US" smtClean="0"/>
              <a:t>2/26/2024</a:t>
            </a:fld>
            <a:endParaRPr lang="en-US"/>
          </a:p>
        </p:txBody>
      </p:sp>
      <p:sp>
        <p:nvSpPr>
          <p:cNvPr id="8" name="Footer Placeholder 7">
            <a:extLst>
              <a:ext uri="{FF2B5EF4-FFF2-40B4-BE49-F238E27FC236}">
                <a16:creationId xmlns:a16="http://schemas.microsoft.com/office/drawing/2014/main" id="{64BB2CA6-AB9A-0698-8764-F89684D8096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E2AC020-2489-1A67-9E3C-8BEA767399BF}"/>
              </a:ext>
            </a:extLst>
          </p:cNvPr>
          <p:cNvSpPr>
            <a:spLocks noGrp="1"/>
          </p:cNvSpPr>
          <p:nvPr>
            <p:ph type="sldNum" sz="quarter" idx="12"/>
          </p:nvPr>
        </p:nvSpPr>
        <p:spPr/>
        <p:txBody>
          <a:bodyPr/>
          <a:lstStyle/>
          <a:p>
            <a:fld id="{F9771E6A-4B28-4176-A615-8CF9584EB44C}" type="slidenum">
              <a:rPr lang="en-US" smtClean="0"/>
              <a:t>‹#›</a:t>
            </a:fld>
            <a:endParaRPr lang="en-US"/>
          </a:p>
        </p:txBody>
      </p:sp>
    </p:spTree>
    <p:extLst>
      <p:ext uri="{BB962C8B-B14F-4D97-AF65-F5344CB8AC3E}">
        <p14:creationId xmlns:p14="http://schemas.microsoft.com/office/powerpoint/2010/main" val="1642774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6879-E062-7E99-B92E-431D078E25A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D186466-A0C2-6F24-77D7-58294E2CE376}"/>
              </a:ext>
            </a:extLst>
          </p:cNvPr>
          <p:cNvSpPr>
            <a:spLocks noGrp="1"/>
          </p:cNvSpPr>
          <p:nvPr>
            <p:ph type="dt" sz="half" idx="10"/>
          </p:nvPr>
        </p:nvSpPr>
        <p:spPr/>
        <p:txBody>
          <a:bodyPr/>
          <a:lstStyle/>
          <a:p>
            <a:fld id="{A7520124-1641-429A-8231-38027F0F4990}" type="datetimeFigureOut">
              <a:rPr lang="en-US" smtClean="0"/>
              <a:t>2/26/2024</a:t>
            </a:fld>
            <a:endParaRPr lang="en-US"/>
          </a:p>
        </p:txBody>
      </p:sp>
      <p:sp>
        <p:nvSpPr>
          <p:cNvPr id="4" name="Footer Placeholder 3">
            <a:extLst>
              <a:ext uri="{FF2B5EF4-FFF2-40B4-BE49-F238E27FC236}">
                <a16:creationId xmlns:a16="http://schemas.microsoft.com/office/drawing/2014/main" id="{A5CEA9D3-E4E4-9153-B012-13580CA7DA3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E6B18A6-9700-9B9D-EEEE-61352EE19814}"/>
              </a:ext>
            </a:extLst>
          </p:cNvPr>
          <p:cNvSpPr>
            <a:spLocks noGrp="1"/>
          </p:cNvSpPr>
          <p:nvPr>
            <p:ph type="sldNum" sz="quarter" idx="12"/>
          </p:nvPr>
        </p:nvSpPr>
        <p:spPr/>
        <p:txBody>
          <a:bodyPr/>
          <a:lstStyle/>
          <a:p>
            <a:fld id="{F9771E6A-4B28-4176-A615-8CF9584EB44C}" type="slidenum">
              <a:rPr lang="en-US" smtClean="0"/>
              <a:t>‹#›</a:t>
            </a:fld>
            <a:endParaRPr lang="en-US"/>
          </a:p>
        </p:txBody>
      </p:sp>
    </p:spTree>
    <p:extLst>
      <p:ext uri="{BB962C8B-B14F-4D97-AF65-F5344CB8AC3E}">
        <p14:creationId xmlns:p14="http://schemas.microsoft.com/office/powerpoint/2010/main" val="2399506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4404FE5-A93D-BF89-E997-A9C940DCDB06}"/>
              </a:ext>
            </a:extLst>
          </p:cNvPr>
          <p:cNvSpPr>
            <a:spLocks noGrp="1"/>
          </p:cNvSpPr>
          <p:nvPr>
            <p:ph type="dt" sz="half" idx="10"/>
          </p:nvPr>
        </p:nvSpPr>
        <p:spPr/>
        <p:txBody>
          <a:bodyPr/>
          <a:lstStyle/>
          <a:p>
            <a:fld id="{A7520124-1641-429A-8231-38027F0F4990}" type="datetimeFigureOut">
              <a:rPr lang="en-US" smtClean="0"/>
              <a:t>2/26/2024</a:t>
            </a:fld>
            <a:endParaRPr lang="en-US"/>
          </a:p>
        </p:txBody>
      </p:sp>
      <p:sp>
        <p:nvSpPr>
          <p:cNvPr id="3" name="Footer Placeholder 2">
            <a:extLst>
              <a:ext uri="{FF2B5EF4-FFF2-40B4-BE49-F238E27FC236}">
                <a16:creationId xmlns:a16="http://schemas.microsoft.com/office/drawing/2014/main" id="{468F6F9D-4522-5AD4-61E9-30DDE452F7F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4E4C9BC-27F7-8032-CFF5-5F2C9BCFEEE1}"/>
              </a:ext>
            </a:extLst>
          </p:cNvPr>
          <p:cNvSpPr>
            <a:spLocks noGrp="1"/>
          </p:cNvSpPr>
          <p:nvPr>
            <p:ph type="sldNum" sz="quarter" idx="12"/>
          </p:nvPr>
        </p:nvSpPr>
        <p:spPr/>
        <p:txBody>
          <a:bodyPr/>
          <a:lstStyle/>
          <a:p>
            <a:fld id="{F9771E6A-4B28-4176-A615-8CF9584EB44C}" type="slidenum">
              <a:rPr lang="en-US" smtClean="0"/>
              <a:t>‹#›</a:t>
            </a:fld>
            <a:endParaRPr lang="en-US"/>
          </a:p>
        </p:txBody>
      </p:sp>
    </p:spTree>
    <p:extLst>
      <p:ext uri="{BB962C8B-B14F-4D97-AF65-F5344CB8AC3E}">
        <p14:creationId xmlns:p14="http://schemas.microsoft.com/office/powerpoint/2010/main" val="479150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FD61A-4CB9-DC83-54FC-7C819332E9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13B9A16-A5A0-076D-1F65-60D9DC2D58F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BE55628-3CD3-B557-053C-639E269C9B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72A237D-C31A-115B-46A5-3D5A67DF376A}"/>
              </a:ext>
            </a:extLst>
          </p:cNvPr>
          <p:cNvSpPr>
            <a:spLocks noGrp="1"/>
          </p:cNvSpPr>
          <p:nvPr>
            <p:ph type="dt" sz="half" idx="10"/>
          </p:nvPr>
        </p:nvSpPr>
        <p:spPr/>
        <p:txBody>
          <a:bodyPr/>
          <a:lstStyle/>
          <a:p>
            <a:fld id="{A7520124-1641-429A-8231-38027F0F4990}" type="datetimeFigureOut">
              <a:rPr lang="en-US" smtClean="0"/>
              <a:t>2/26/2024</a:t>
            </a:fld>
            <a:endParaRPr lang="en-US"/>
          </a:p>
        </p:txBody>
      </p:sp>
      <p:sp>
        <p:nvSpPr>
          <p:cNvPr id="6" name="Footer Placeholder 5">
            <a:extLst>
              <a:ext uri="{FF2B5EF4-FFF2-40B4-BE49-F238E27FC236}">
                <a16:creationId xmlns:a16="http://schemas.microsoft.com/office/drawing/2014/main" id="{6B47C745-479E-8DF7-A3B7-DD8A4276A0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991993-A1D7-C9FE-AC23-66C8A7871906}"/>
              </a:ext>
            </a:extLst>
          </p:cNvPr>
          <p:cNvSpPr>
            <a:spLocks noGrp="1"/>
          </p:cNvSpPr>
          <p:nvPr>
            <p:ph type="sldNum" sz="quarter" idx="12"/>
          </p:nvPr>
        </p:nvSpPr>
        <p:spPr/>
        <p:txBody>
          <a:bodyPr/>
          <a:lstStyle/>
          <a:p>
            <a:fld id="{F9771E6A-4B28-4176-A615-8CF9584EB44C}" type="slidenum">
              <a:rPr lang="en-US" smtClean="0"/>
              <a:t>‹#›</a:t>
            </a:fld>
            <a:endParaRPr lang="en-US"/>
          </a:p>
        </p:txBody>
      </p:sp>
    </p:spTree>
    <p:extLst>
      <p:ext uri="{BB962C8B-B14F-4D97-AF65-F5344CB8AC3E}">
        <p14:creationId xmlns:p14="http://schemas.microsoft.com/office/powerpoint/2010/main" val="565172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F4897-8D01-6FAA-F2BC-979AF8458F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948E1C5-AC16-8787-FC2A-231CF05357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91F59BC-5634-FD28-6CC9-A6C440AFBD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9265C5-184A-AF1C-55F8-08C24B42B02F}"/>
              </a:ext>
            </a:extLst>
          </p:cNvPr>
          <p:cNvSpPr>
            <a:spLocks noGrp="1"/>
          </p:cNvSpPr>
          <p:nvPr>
            <p:ph type="dt" sz="half" idx="10"/>
          </p:nvPr>
        </p:nvSpPr>
        <p:spPr/>
        <p:txBody>
          <a:bodyPr/>
          <a:lstStyle/>
          <a:p>
            <a:fld id="{A7520124-1641-429A-8231-38027F0F4990}" type="datetimeFigureOut">
              <a:rPr lang="en-US" smtClean="0"/>
              <a:t>2/26/2024</a:t>
            </a:fld>
            <a:endParaRPr lang="en-US"/>
          </a:p>
        </p:txBody>
      </p:sp>
      <p:sp>
        <p:nvSpPr>
          <p:cNvPr id="6" name="Footer Placeholder 5">
            <a:extLst>
              <a:ext uri="{FF2B5EF4-FFF2-40B4-BE49-F238E27FC236}">
                <a16:creationId xmlns:a16="http://schemas.microsoft.com/office/drawing/2014/main" id="{6AF21ADE-4694-D20F-D271-551937ADB4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E4D54D-A272-18C5-065B-A512DC26B3C2}"/>
              </a:ext>
            </a:extLst>
          </p:cNvPr>
          <p:cNvSpPr>
            <a:spLocks noGrp="1"/>
          </p:cNvSpPr>
          <p:nvPr>
            <p:ph type="sldNum" sz="quarter" idx="12"/>
          </p:nvPr>
        </p:nvSpPr>
        <p:spPr/>
        <p:txBody>
          <a:bodyPr/>
          <a:lstStyle/>
          <a:p>
            <a:fld id="{F9771E6A-4B28-4176-A615-8CF9584EB44C}" type="slidenum">
              <a:rPr lang="en-US" smtClean="0"/>
              <a:t>‹#›</a:t>
            </a:fld>
            <a:endParaRPr lang="en-US"/>
          </a:p>
        </p:txBody>
      </p:sp>
    </p:spTree>
    <p:extLst>
      <p:ext uri="{BB962C8B-B14F-4D97-AF65-F5344CB8AC3E}">
        <p14:creationId xmlns:p14="http://schemas.microsoft.com/office/powerpoint/2010/main" val="2841325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F4781B8-D854-63E7-68C1-E6341739F90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DF26AA2-8CBF-D60C-F89D-5BB19CD70E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41E810-036B-9BA2-E7FD-FDF326E5CE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520124-1641-429A-8231-38027F0F4990}" type="datetimeFigureOut">
              <a:rPr lang="en-US" smtClean="0"/>
              <a:t>2/26/2024</a:t>
            </a:fld>
            <a:endParaRPr lang="en-US"/>
          </a:p>
        </p:txBody>
      </p:sp>
      <p:sp>
        <p:nvSpPr>
          <p:cNvPr id="5" name="Footer Placeholder 4">
            <a:extLst>
              <a:ext uri="{FF2B5EF4-FFF2-40B4-BE49-F238E27FC236}">
                <a16:creationId xmlns:a16="http://schemas.microsoft.com/office/drawing/2014/main" id="{53AEBFBB-C490-23E3-D344-163EE0AAE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5FF6E20-BE4A-DCA3-C2A6-0948DEA3ACA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771E6A-4B28-4176-A615-8CF9584EB44C}" type="slidenum">
              <a:rPr lang="en-US" smtClean="0"/>
              <a:t>‹#›</a:t>
            </a:fld>
            <a:endParaRPr lang="en-US"/>
          </a:p>
        </p:txBody>
      </p:sp>
    </p:spTree>
    <p:extLst>
      <p:ext uri="{BB962C8B-B14F-4D97-AF65-F5344CB8AC3E}">
        <p14:creationId xmlns:p14="http://schemas.microsoft.com/office/powerpoint/2010/main" val="386856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F2C66-41AC-C473-755B-EBA68D75777B}"/>
              </a:ext>
            </a:extLst>
          </p:cNvPr>
          <p:cNvSpPr>
            <a:spLocks noGrp="1"/>
          </p:cNvSpPr>
          <p:nvPr>
            <p:ph type="ctrTitle"/>
          </p:nvPr>
        </p:nvSpPr>
        <p:spPr>
          <a:xfrm>
            <a:off x="440163" y="1041399"/>
            <a:ext cx="9144000" cy="2387600"/>
          </a:xfrm>
        </p:spPr>
        <p:txBody>
          <a:bodyPr/>
          <a:lstStyle/>
          <a:p>
            <a:r>
              <a:rPr lang="en-US" dirty="0"/>
              <a:t>FREDRICK W. Taylor</a:t>
            </a:r>
          </a:p>
        </p:txBody>
      </p:sp>
      <p:sp>
        <p:nvSpPr>
          <p:cNvPr id="3" name="Subtitle 2">
            <a:extLst>
              <a:ext uri="{FF2B5EF4-FFF2-40B4-BE49-F238E27FC236}">
                <a16:creationId xmlns:a16="http://schemas.microsoft.com/office/drawing/2014/main" id="{ED06ED9B-71FF-3C37-A961-5125B4DFC55C}"/>
              </a:ext>
            </a:extLst>
          </p:cNvPr>
          <p:cNvSpPr>
            <a:spLocks noGrp="1"/>
          </p:cNvSpPr>
          <p:nvPr>
            <p:ph type="subTitle" idx="1"/>
          </p:nvPr>
        </p:nvSpPr>
        <p:spPr>
          <a:xfrm>
            <a:off x="-209550" y="3344158"/>
            <a:ext cx="9144000" cy="1655762"/>
          </a:xfrm>
        </p:spPr>
        <p:txBody>
          <a:bodyPr>
            <a:normAutofit/>
          </a:bodyPr>
          <a:lstStyle/>
          <a:p>
            <a:r>
              <a:rPr lang="en-US" sz="1400" b="1" i="0" u="sng" dirty="0">
                <a:effectLst>
                  <a:outerShdw blurRad="38100" dist="38100" dir="2700000" algn="tl">
                    <a:srgbClr val="000000">
                      <a:alpha val="43137"/>
                    </a:srgbClr>
                  </a:outerShdw>
                </a:effectLst>
                <a:latin typeface="arial" panose="020B0604020202020204" pitchFamily="34" charset="0"/>
              </a:rPr>
              <a:t>American mechanical engineer</a:t>
            </a:r>
            <a:endParaRPr lang="en-US" sz="1400" b="1" u="sng" dirty="0">
              <a:effectLst>
                <a:outerShdw blurRad="38100" dist="38100" dir="2700000" algn="tl">
                  <a:srgbClr val="000000">
                    <a:alpha val="43137"/>
                  </a:srgbClr>
                </a:outerShdw>
              </a:effectLst>
            </a:endParaRPr>
          </a:p>
        </p:txBody>
      </p:sp>
      <p:pic>
        <p:nvPicPr>
          <p:cNvPr id="5" name="Picture 4">
            <a:extLst>
              <a:ext uri="{FF2B5EF4-FFF2-40B4-BE49-F238E27FC236}">
                <a16:creationId xmlns:a16="http://schemas.microsoft.com/office/drawing/2014/main" id="{20AE64B1-5F58-CC25-9DD9-85EB5EEA6C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00326" y="2109787"/>
            <a:ext cx="1733550" cy="2638425"/>
          </a:xfrm>
          <a:prstGeom prst="rect">
            <a:avLst/>
          </a:prstGeom>
        </p:spPr>
      </p:pic>
    </p:spTree>
    <p:extLst>
      <p:ext uri="{BB962C8B-B14F-4D97-AF65-F5344CB8AC3E}">
        <p14:creationId xmlns:p14="http://schemas.microsoft.com/office/powerpoint/2010/main" val="2573013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285E9-0FFF-8B1E-E4C2-4E33ED0430D1}"/>
              </a:ext>
            </a:extLst>
          </p:cNvPr>
          <p:cNvSpPr>
            <a:spLocks noGrp="1"/>
          </p:cNvSpPr>
          <p:nvPr>
            <p:ph type="title"/>
          </p:nvPr>
        </p:nvSpPr>
        <p:spPr>
          <a:xfrm>
            <a:off x="0" y="197963"/>
            <a:ext cx="10515600" cy="1325563"/>
          </a:xfrm>
        </p:spPr>
        <p:txBody>
          <a:bodyPr/>
          <a:lstStyle/>
          <a:p>
            <a:r>
              <a:rPr lang="en-US" b="1" dirty="0">
                <a:solidFill>
                  <a:schemeClr val="tx2"/>
                </a:solidFill>
              </a:rPr>
              <a:t>The Biography</a:t>
            </a:r>
            <a:r>
              <a:rPr lang="en-US" dirty="0">
                <a:solidFill>
                  <a:schemeClr val="tx2"/>
                </a:solidFill>
              </a:rPr>
              <a:t> </a:t>
            </a:r>
            <a:r>
              <a:rPr lang="en-US" dirty="0"/>
              <a:t>:-</a:t>
            </a:r>
          </a:p>
        </p:txBody>
      </p:sp>
      <p:pic>
        <p:nvPicPr>
          <p:cNvPr id="5" name="Content Placeholder 4">
            <a:extLst>
              <a:ext uri="{FF2B5EF4-FFF2-40B4-BE49-F238E27FC236}">
                <a16:creationId xmlns:a16="http://schemas.microsoft.com/office/drawing/2014/main" id="{1F235637-8CAE-7CEB-0894-816B57B998D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418895" y="197963"/>
            <a:ext cx="4283108" cy="2303751"/>
          </a:xfrm>
        </p:spPr>
      </p:pic>
      <p:sp>
        <p:nvSpPr>
          <p:cNvPr id="7" name="TextBox 6">
            <a:extLst>
              <a:ext uri="{FF2B5EF4-FFF2-40B4-BE49-F238E27FC236}">
                <a16:creationId xmlns:a16="http://schemas.microsoft.com/office/drawing/2014/main" id="{0D8574CF-6D95-6BE1-3876-722E014A504A}"/>
              </a:ext>
            </a:extLst>
          </p:cNvPr>
          <p:cNvSpPr txBox="1"/>
          <p:nvPr/>
        </p:nvSpPr>
        <p:spPr>
          <a:xfrm>
            <a:off x="0" y="2501714"/>
            <a:ext cx="12192000" cy="5078313"/>
          </a:xfrm>
          <a:prstGeom prst="rect">
            <a:avLst/>
          </a:prstGeom>
          <a:noFill/>
        </p:spPr>
        <p:txBody>
          <a:bodyPr wrap="square" rtlCol="0">
            <a:spAutoFit/>
          </a:bodyPr>
          <a:lstStyle/>
          <a:p>
            <a:r>
              <a:rPr lang="en-US" b="1" i="0" dirty="0">
                <a:solidFill>
                  <a:schemeClr val="tx2"/>
                </a:solidFill>
                <a:effectLst/>
                <a:latin typeface="arial" panose="020B0604020202020204" pitchFamily="34" charset="0"/>
              </a:rPr>
              <a:t>Born:- </a:t>
            </a:r>
            <a:r>
              <a:rPr lang="en-US" b="0" i="0" dirty="0">
                <a:solidFill>
                  <a:schemeClr val="tx2"/>
                </a:solidFill>
                <a:effectLst/>
                <a:latin typeface="arial" panose="020B0604020202020204" pitchFamily="34" charset="0"/>
              </a:rPr>
              <a:t>March 20, 1856 in </a:t>
            </a:r>
            <a:r>
              <a:rPr lang="en-US" b="0" i="0" u="none" strike="noStrike" dirty="0">
                <a:solidFill>
                  <a:schemeClr val="tx2"/>
                </a:solidFill>
                <a:effectLst/>
                <a:latin typeface="arial" panose="020B0604020202020204" pitchFamily="34" charset="0"/>
              </a:rPr>
              <a:t>Pennsylvania, United States</a:t>
            </a:r>
          </a:p>
          <a:p>
            <a:endParaRPr lang="en-US" dirty="0">
              <a:solidFill>
                <a:schemeClr val="tx2"/>
              </a:solidFill>
              <a:latin typeface="arial" panose="020B0604020202020204" pitchFamily="34" charset="0"/>
            </a:endParaRPr>
          </a:p>
          <a:p>
            <a:pPr marL="285750" indent="-285750">
              <a:buFont typeface="Arial" panose="020B0604020202020204" pitchFamily="34" charset="0"/>
              <a:buChar char="•"/>
            </a:pPr>
            <a:r>
              <a:rPr lang="en-US" b="0" i="0" u="none" strike="noStrike" dirty="0">
                <a:solidFill>
                  <a:schemeClr val="tx2"/>
                </a:solidFill>
                <a:effectLst/>
                <a:latin typeface="arial" panose="020B0604020202020204" pitchFamily="34" charset="0"/>
              </a:rPr>
              <a:t>He is an American mechanical engineering</a:t>
            </a:r>
          </a:p>
          <a:p>
            <a:pPr marL="285750" indent="-285750">
              <a:buFont typeface="Arial" panose="020B0604020202020204" pitchFamily="34" charset="0"/>
              <a:buChar char="•"/>
            </a:pPr>
            <a:r>
              <a:rPr lang="en-US" b="0" i="0" u="none" strike="noStrike" dirty="0">
                <a:solidFill>
                  <a:schemeClr val="tx2"/>
                </a:solidFill>
                <a:effectLst/>
                <a:latin typeface="arial" panose="020B0604020202020204" pitchFamily="34" charset="0"/>
              </a:rPr>
              <a:t>He is widely know for his methods to improve industrial efficiency</a:t>
            </a:r>
          </a:p>
          <a:p>
            <a:pPr marL="285750" indent="-285750">
              <a:buFont typeface="Arial" panose="020B0604020202020204" pitchFamily="34" charset="0"/>
              <a:buChar char="•"/>
            </a:pPr>
            <a:r>
              <a:rPr lang="en-US" dirty="0">
                <a:solidFill>
                  <a:schemeClr val="tx2"/>
                </a:solidFill>
                <a:latin typeface="arial" panose="020B0604020202020204" pitchFamily="34" charset="0"/>
              </a:rPr>
              <a:t>He is the father of Scientific management theory</a:t>
            </a:r>
          </a:p>
          <a:p>
            <a:pPr marL="285750" indent="-285750">
              <a:buFont typeface="Arial" panose="020B0604020202020204" pitchFamily="34" charset="0"/>
              <a:buChar char="•"/>
            </a:pPr>
            <a:r>
              <a:rPr lang="en-US" dirty="0">
                <a:solidFill>
                  <a:schemeClr val="tx2"/>
                </a:solidFill>
                <a:latin typeface="arial" panose="020B0604020202020204" pitchFamily="34" charset="0"/>
              </a:rPr>
              <a:t>He finished his bachelor's degree in mechanical engineering from Stevens Institute of Technology  in 1883 </a:t>
            </a:r>
          </a:p>
          <a:p>
            <a:pPr marL="285750" indent="-285750">
              <a:buFont typeface="Arial" panose="020B0604020202020204" pitchFamily="34" charset="0"/>
              <a:buChar char="•"/>
            </a:pPr>
            <a:endParaRPr lang="en-US" b="0" i="0" u="none" strike="noStrike">
              <a:solidFill>
                <a:schemeClr val="tx2"/>
              </a:solidFill>
              <a:effectLst/>
              <a:latin typeface="arial" panose="020B0604020202020204" pitchFamily="34" charset="0"/>
            </a:endParaRPr>
          </a:p>
          <a:p>
            <a:pPr marL="285750" indent="-285750">
              <a:buFont typeface="Arial" panose="020B0604020202020204" pitchFamily="34" charset="0"/>
              <a:buChar char="•"/>
            </a:pPr>
            <a:r>
              <a:rPr lang="en-US" b="0" i="0" u="none" strike="noStrike">
                <a:solidFill>
                  <a:schemeClr val="tx2"/>
                </a:solidFill>
                <a:effectLst/>
                <a:latin typeface="arial" panose="020B0604020202020204" pitchFamily="34" charset="0"/>
              </a:rPr>
              <a:t>He </a:t>
            </a:r>
            <a:r>
              <a:rPr lang="en-US" b="0" i="0" u="none" strike="noStrike" dirty="0">
                <a:solidFill>
                  <a:schemeClr val="tx2"/>
                </a:solidFill>
                <a:effectLst/>
                <a:latin typeface="arial" panose="020B0604020202020204" pitchFamily="34" charset="0"/>
              </a:rPr>
              <a:t>also wrote the books such as :</a:t>
            </a:r>
          </a:p>
          <a:p>
            <a:pPr marL="285750" indent="-285750">
              <a:buFont typeface="Arial" panose="020B0604020202020204" pitchFamily="34" charset="0"/>
              <a:buChar char="•"/>
            </a:pPr>
            <a:endParaRPr lang="en-US" b="0" i="0" u="none" strike="noStrike" dirty="0">
              <a:solidFill>
                <a:schemeClr val="tx2"/>
              </a:solidFill>
              <a:effectLst/>
              <a:latin typeface="arial" panose="020B0604020202020204" pitchFamily="34" charset="0"/>
            </a:endParaRPr>
          </a:p>
          <a:p>
            <a:pPr marL="800100" lvl="1" indent="-342900">
              <a:buFont typeface="+mj-lt"/>
              <a:buAutoNum type="arabicPeriod"/>
            </a:pPr>
            <a:r>
              <a:rPr lang="en-US" b="0" i="0" dirty="0">
                <a:solidFill>
                  <a:schemeClr val="tx2"/>
                </a:solidFill>
                <a:effectLst/>
                <a:latin typeface="Google Sans"/>
              </a:rPr>
              <a:t>Notes on Belting (1894) , </a:t>
            </a:r>
          </a:p>
          <a:p>
            <a:pPr marL="800100" lvl="1" indent="-342900">
              <a:buFont typeface="+mj-lt"/>
              <a:buAutoNum type="arabicPeriod"/>
            </a:pPr>
            <a:r>
              <a:rPr lang="en-US" b="0" i="0" dirty="0">
                <a:solidFill>
                  <a:schemeClr val="tx2"/>
                </a:solidFill>
                <a:effectLst/>
                <a:latin typeface="Google Sans"/>
              </a:rPr>
              <a:t>A Piece-Rate System (1895) </a:t>
            </a:r>
          </a:p>
          <a:p>
            <a:pPr marL="800100" lvl="1" indent="-342900">
              <a:buFont typeface="+mj-lt"/>
              <a:buAutoNum type="arabicPeriod"/>
            </a:pPr>
            <a:r>
              <a:rPr lang="en-US" b="0" i="0" dirty="0">
                <a:solidFill>
                  <a:schemeClr val="tx2"/>
                </a:solidFill>
                <a:effectLst/>
                <a:latin typeface="Google Sans"/>
              </a:rPr>
              <a:t>Shop Management (1903) </a:t>
            </a:r>
          </a:p>
          <a:p>
            <a:pPr marL="800100" lvl="1" indent="-342900">
              <a:buFont typeface="+mj-lt"/>
              <a:buAutoNum type="arabicPeriod"/>
            </a:pPr>
            <a:r>
              <a:rPr lang="en-US" b="0" i="0" dirty="0">
                <a:solidFill>
                  <a:schemeClr val="tx2"/>
                </a:solidFill>
                <a:effectLst/>
                <a:latin typeface="Google Sans"/>
              </a:rPr>
              <a:t>The Principles of Scientific Management (1911).</a:t>
            </a:r>
            <a:endParaRPr lang="en-US" b="0" i="0" u="none" strike="noStrike" dirty="0">
              <a:solidFill>
                <a:schemeClr val="tx2"/>
              </a:solidFill>
              <a:effectLst/>
              <a:latin typeface="arial" panose="020B0604020202020204" pitchFamily="34" charset="0"/>
            </a:endParaRPr>
          </a:p>
          <a:p>
            <a:pPr marL="800100" lvl="1" indent="-342900">
              <a:buFont typeface="+mj-lt"/>
              <a:buAutoNum type="arabicPeriod"/>
            </a:pPr>
            <a:endParaRPr lang="en-US" dirty="0">
              <a:solidFill>
                <a:schemeClr val="tx2"/>
              </a:solidFill>
              <a:latin typeface="arial" panose="020B0604020202020204" pitchFamily="34" charset="0"/>
            </a:endParaRPr>
          </a:p>
          <a:p>
            <a:pPr lvl="1"/>
            <a:endParaRPr lang="en-US" dirty="0">
              <a:solidFill>
                <a:schemeClr val="tx2"/>
              </a:solidFill>
              <a:latin typeface="arial" panose="020B0604020202020204" pitchFamily="34" charset="0"/>
            </a:endParaRPr>
          </a:p>
          <a:p>
            <a:endParaRPr lang="en-US" dirty="0">
              <a:solidFill>
                <a:schemeClr val="tx2"/>
              </a:solidFill>
              <a:latin typeface="arial" panose="020B0604020202020204" pitchFamily="34" charset="0"/>
            </a:endParaRPr>
          </a:p>
          <a:p>
            <a:endParaRPr lang="en-US" dirty="0">
              <a:solidFill>
                <a:schemeClr val="tx2"/>
              </a:solidFill>
              <a:latin typeface="arial" panose="020B0604020202020204" pitchFamily="34" charset="0"/>
            </a:endParaRPr>
          </a:p>
          <a:p>
            <a:endParaRPr lang="en-US" dirty="0">
              <a:solidFill>
                <a:schemeClr val="tx2"/>
              </a:solidFill>
            </a:endParaRPr>
          </a:p>
        </p:txBody>
      </p:sp>
    </p:spTree>
    <p:extLst>
      <p:ext uri="{BB962C8B-B14F-4D97-AF65-F5344CB8AC3E}">
        <p14:creationId xmlns:p14="http://schemas.microsoft.com/office/powerpoint/2010/main" val="2171840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15429-4E11-C4F8-A480-22F0274EAC74}"/>
              </a:ext>
            </a:extLst>
          </p:cNvPr>
          <p:cNvSpPr>
            <a:spLocks noGrp="1"/>
          </p:cNvSpPr>
          <p:nvPr>
            <p:ph type="ctrTitle"/>
          </p:nvPr>
        </p:nvSpPr>
        <p:spPr>
          <a:xfrm>
            <a:off x="1373171" y="0"/>
            <a:ext cx="9144000" cy="644215"/>
          </a:xfrm>
        </p:spPr>
        <p:txBody>
          <a:bodyPr>
            <a:normAutofit/>
          </a:bodyPr>
          <a:lstStyle/>
          <a:p>
            <a:r>
              <a:rPr lang="en-US" sz="3600" b="1" i="1" u="sng" dirty="0"/>
              <a:t>The benefit in the management</a:t>
            </a:r>
          </a:p>
        </p:txBody>
      </p:sp>
      <p:sp>
        <p:nvSpPr>
          <p:cNvPr id="3" name="Subtitle 2">
            <a:extLst>
              <a:ext uri="{FF2B5EF4-FFF2-40B4-BE49-F238E27FC236}">
                <a16:creationId xmlns:a16="http://schemas.microsoft.com/office/drawing/2014/main" id="{57B39B5C-F35E-E346-870E-DF3A8E486F5E}"/>
              </a:ext>
            </a:extLst>
          </p:cNvPr>
          <p:cNvSpPr>
            <a:spLocks noGrp="1"/>
          </p:cNvSpPr>
          <p:nvPr>
            <p:ph type="subTitle" idx="1"/>
          </p:nvPr>
        </p:nvSpPr>
        <p:spPr>
          <a:xfrm>
            <a:off x="0" y="1151068"/>
            <a:ext cx="12192000" cy="5923748"/>
          </a:xfrm>
        </p:spPr>
        <p:txBody>
          <a:bodyPr>
            <a:normAutofit/>
          </a:bodyPr>
          <a:lstStyle/>
          <a:p>
            <a:pPr algn="l"/>
            <a:r>
              <a:rPr lang="en-US" b="1" dirty="0">
                <a:solidFill>
                  <a:srgbClr val="10324C"/>
                </a:solidFill>
                <a:effectLst/>
                <a:latin typeface="Proxima Nova"/>
              </a:rPr>
              <a:t>Taylor Motivation Theory - Key takeaways : </a:t>
            </a:r>
          </a:p>
          <a:p>
            <a:pPr algn="just"/>
            <a:endParaRPr lang="en-US" b="1" dirty="0">
              <a:solidFill>
                <a:srgbClr val="10324C"/>
              </a:solidFill>
              <a:latin typeface="Proxima Nova"/>
            </a:endParaRPr>
          </a:p>
          <a:p>
            <a:pPr marL="342900" indent="-342900" algn="just">
              <a:buFont typeface="Arial" panose="020B0604020202020204" pitchFamily="34" charset="0"/>
              <a:buChar char="•"/>
            </a:pPr>
            <a:r>
              <a:rPr lang="en-US" sz="1400" b="0" i="0" dirty="0">
                <a:solidFill>
                  <a:srgbClr val="393E42"/>
                </a:solidFill>
                <a:effectLst/>
                <a:latin typeface="Proxima Nova"/>
              </a:rPr>
              <a:t>1) Scientific methods are used to discover the most efficient way to perform a task</a:t>
            </a:r>
          </a:p>
          <a:p>
            <a:pPr marL="342900" indent="-342900" algn="just">
              <a:buFont typeface="Arial" panose="020B0604020202020204" pitchFamily="34" charset="0"/>
              <a:buChar char="•"/>
            </a:pPr>
            <a:r>
              <a:rPr lang="en-US" sz="1400" b="0" i="0" dirty="0">
                <a:solidFill>
                  <a:srgbClr val="393E42"/>
                </a:solidFill>
                <a:effectLst/>
                <a:latin typeface="Proxima Nova"/>
              </a:rPr>
              <a:t>2) Clear division of responsibilities</a:t>
            </a:r>
          </a:p>
          <a:p>
            <a:pPr marL="342900" indent="-342900" algn="just">
              <a:buFont typeface="Arial" panose="020B0604020202020204" pitchFamily="34" charset="0"/>
              <a:buChar char="•"/>
            </a:pPr>
            <a:r>
              <a:rPr lang="en-US" sz="1400" b="0" i="0" dirty="0">
                <a:solidFill>
                  <a:srgbClr val="393E42"/>
                </a:solidFill>
                <a:effectLst/>
                <a:latin typeface="Proxima Nova"/>
              </a:rPr>
              <a:t>3) Performance-based pay </a:t>
            </a:r>
          </a:p>
          <a:p>
            <a:pPr marL="342900" indent="-342900" algn="just">
              <a:buFont typeface="Arial" panose="020B0604020202020204" pitchFamily="34" charset="0"/>
              <a:buChar char="•"/>
            </a:pPr>
            <a:r>
              <a:rPr lang="en-US" sz="1400" b="0" i="0" dirty="0">
                <a:solidFill>
                  <a:srgbClr val="393E42"/>
                </a:solidFill>
                <a:effectLst/>
                <a:latin typeface="Proxima Nova"/>
              </a:rPr>
              <a:t>4) Rigid hierarchy and strict surveillance of employees.</a:t>
            </a:r>
          </a:p>
          <a:p>
            <a:pPr marL="342900" indent="-342900" algn="just">
              <a:buFont typeface="Arial" panose="020B0604020202020204" pitchFamily="34" charset="0"/>
              <a:buChar char="•"/>
            </a:pPr>
            <a:endParaRPr lang="en-US" dirty="0">
              <a:solidFill>
                <a:srgbClr val="393E42"/>
              </a:solidFill>
              <a:latin typeface="Proxima Nova"/>
            </a:endParaRPr>
          </a:p>
          <a:p>
            <a:pPr marL="342900" indent="-342900" algn="just">
              <a:buFont typeface="Arial" panose="020B0604020202020204" pitchFamily="34" charset="0"/>
              <a:buChar char="•"/>
            </a:pPr>
            <a:r>
              <a:rPr lang="en-US" b="1" i="0" dirty="0">
                <a:solidFill>
                  <a:srgbClr val="393E42"/>
                </a:solidFill>
                <a:effectLst/>
                <a:latin typeface="Proxima Nova"/>
              </a:rPr>
              <a:t>The key advantages</a:t>
            </a:r>
            <a:r>
              <a:rPr lang="en-US" b="0" i="0" dirty="0">
                <a:solidFill>
                  <a:srgbClr val="393E42"/>
                </a:solidFill>
                <a:effectLst/>
                <a:latin typeface="Proxima Nova"/>
              </a:rPr>
              <a:t> of Taylor’s theory are: </a:t>
            </a:r>
          </a:p>
          <a:p>
            <a:pPr marL="342900" indent="-342900" algn="just">
              <a:buFont typeface="Arial" panose="020B0604020202020204" pitchFamily="34" charset="0"/>
              <a:buChar char="•"/>
            </a:pPr>
            <a:r>
              <a:rPr lang="en-US" sz="1800" dirty="0">
                <a:solidFill>
                  <a:srgbClr val="393E42"/>
                </a:solidFill>
                <a:latin typeface="Proxima Nova"/>
              </a:rPr>
              <a:t>I</a:t>
            </a:r>
            <a:r>
              <a:rPr lang="en-US" sz="1800" b="0" i="0" dirty="0">
                <a:solidFill>
                  <a:srgbClr val="393E42"/>
                </a:solidFill>
                <a:effectLst/>
                <a:latin typeface="Proxima Nova"/>
              </a:rPr>
              <a:t>ncreased production</a:t>
            </a:r>
          </a:p>
          <a:p>
            <a:pPr marL="342900" indent="-342900" algn="just">
              <a:buFont typeface="Arial" panose="020B0604020202020204" pitchFamily="34" charset="0"/>
              <a:buChar char="•"/>
            </a:pPr>
            <a:r>
              <a:rPr lang="en-US" sz="1800" dirty="0">
                <a:solidFill>
                  <a:srgbClr val="393E42"/>
                </a:solidFill>
                <a:latin typeface="Proxima Nova"/>
              </a:rPr>
              <a:t>M</a:t>
            </a:r>
            <a:r>
              <a:rPr lang="en-US" sz="1800" b="0" i="0" dirty="0">
                <a:solidFill>
                  <a:srgbClr val="393E42"/>
                </a:solidFill>
                <a:effectLst/>
                <a:latin typeface="Proxima Nova"/>
              </a:rPr>
              <a:t>anagers being in control of their workforce</a:t>
            </a:r>
          </a:p>
          <a:p>
            <a:pPr marL="342900" indent="-342900" algn="just">
              <a:buFont typeface="Arial" panose="020B0604020202020204" pitchFamily="34" charset="0"/>
              <a:buChar char="•"/>
            </a:pPr>
            <a:r>
              <a:rPr lang="en-US" sz="1800" dirty="0">
                <a:solidFill>
                  <a:srgbClr val="393E42"/>
                </a:solidFill>
                <a:latin typeface="Proxima Nova"/>
              </a:rPr>
              <a:t>T</a:t>
            </a:r>
            <a:r>
              <a:rPr lang="en-US" sz="1800" b="0" i="0" dirty="0">
                <a:solidFill>
                  <a:srgbClr val="393E42"/>
                </a:solidFill>
                <a:effectLst/>
                <a:latin typeface="Proxima Nova"/>
              </a:rPr>
              <a:t>he cost of production is reduced</a:t>
            </a:r>
          </a:p>
          <a:p>
            <a:pPr marL="342900" indent="-342900" algn="just">
              <a:buFont typeface="Arial" panose="020B0604020202020204" pitchFamily="34" charset="0"/>
              <a:buChar char="•"/>
            </a:pPr>
            <a:r>
              <a:rPr lang="en-US" sz="1800" dirty="0">
                <a:solidFill>
                  <a:srgbClr val="393E42"/>
                </a:solidFill>
                <a:latin typeface="Proxima Nova"/>
              </a:rPr>
              <a:t>T</a:t>
            </a:r>
            <a:r>
              <a:rPr lang="en-US" sz="1800" b="0" i="0" dirty="0">
                <a:solidFill>
                  <a:srgbClr val="393E42"/>
                </a:solidFill>
                <a:effectLst/>
                <a:latin typeface="Proxima Nova"/>
              </a:rPr>
              <a:t>he performance-based payment system being introduced and reduced inaccuracy.</a:t>
            </a:r>
          </a:p>
          <a:p>
            <a:pPr marL="342900" indent="-342900" algn="just">
              <a:buFont typeface="Arial" panose="020B0604020202020204" pitchFamily="34" charset="0"/>
              <a:buChar char="•"/>
            </a:pPr>
            <a:endParaRPr lang="en-US" sz="1800" b="1" dirty="0">
              <a:solidFill>
                <a:srgbClr val="10324C"/>
              </a:solidFill>
              <a:effectLst/>
              <a:latin typeface="Proxima Nova"/>
            </a:endParaRPr>
          </a:p>
          <a:p>
            <a:endParaRPr lang="en-US" dirty="0"/>
          </a:p>
        </p:txBody>
      </p:sp>
    </p:spTree>
    <p:extLst>
      <p:ext uri="{BB962C8B-B14F-4D97-AF65-F5344CB8AC3E}">
        <p14:creationId xmlns:p14="http://schemas.microsoft.com/office/powerpoint/2010/main" val="2207642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8EDF8-1568-C69F-644A-0C517105B972}"/>
              </a:ext>
            </a:extLst>
          </p:cNvPr>
          <p:cNvSpPr>
            <a:spLocks noGrp="1"/>
          </p:cNvSpPr>
          <p:nvPr>
            <p:ph type="title"/>
          </p:nvPr>
        </p:nvSpPr>
        <p:spPr/>
        <p:txBody>
          <a:bodyPr/>
          <a:lstStyle/>
          <a:p>
            <a:r>
              <a:rPr lang="en-US" b="1" dirty="0"/>
              <a:t>What is relevant today :- </a:t>
            </a:r>
          </a:p>
        </p:txBody>
      </p:sp>
      <p:sp>
        <p:nvSpPr>
          <p:cNvPr id="3" name="Content Placeholder 2">
            <a:extLst>
              <a:ext uri="{FF2B5EF4-FFF2-40B4-BE49-F238E27FC236}">
                <a16:creationId xmlns:a16="http://schemas.microsoft.com/office/drawing/2014/main" id="{8B3D5BA9-2E9D-21E3-A2F2-188DAB4F3AC7}"/>
              </a:ext>
            </a:extLst>
          </p:cNvPr>
          <p:cNvSpPr>
            <a:spLocks noGrp="1"/>
          </p:cNvSpPr>
          <p:nvPr>
            <p:ph idx="1"/>
          </p:nvPr>
        </p:nvSpPr>
        <p:spPr/>
        <p:txBody>
          <a:bodyPr>
            <a:normAutofit fontScale="92500" lnSpcReduction="10000"/>
          </a:bodyPr>
          <a:lstStyle/>
          <a:p>
            <a:r>
              <a:rPr lang="en-US" dirty="0"/>
              <a:t>Taylor’s ideas had a widespread impact on the business world, which is still visible today. Scientific management principles continue to influence productivity strategies in areas preoccupied with efficiency, such as manufacturing processes, mass production, and mechanical engineering.</a:t>
            </a:r>
          </a:p>
          <a:p>
            <a:endParaRPr lang="en-US" dirty="0"/>
          </a:p>
          <a:p>
            <a:r>
              <a:rPr lang="en-US" dirty="0"/>
              <a:t>Frederick Winslow Taylor's scientific management principles, like time and motion studies for efficiency, are still relevant in HRM. Concepts such as performance measurement, goal setting, and standardization can be applied to enhance productivity and employee performance. However, it's crucial to balance these principles with modern approaches that emphasize employee motivation, empowerment, and a more holistic view of human resources.</a:t>
            </a:r>
          </a:p>
        </p:txBody>
      </p:sp>
    </p:spTree>
    <p:extLst>
      <p:ext uri="{BB962C8B-B14F-4D97-AF65-F5344CB8AC3E}">
        <p14:creationId xmlns:p14="http://schemas.microsoft.com/office/powerpoint/2010/main" val="2772824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137DA-343D-7358-B6F4-420394BE15BB}"/>
              </a:ext>
            </a:extLst>
          </p:cNvPr>
          <p:cNvSpPr>
            <a:spLocks noGrp="1"/>
          </p:cNvSpPr>
          <p:nvPr>
            <p:ph type="title"/>
          </p:nvPr>
        </p:nvSpPr>
        <p:spPr/>
        <p:txBody>
          <a:bodyPr/>
          <a:lstStyle/>
          <a:p>
            <a:r>
              <a:rPr lang="en-US" b="1" i="1" u="sng" dirty="0"/>
              <a:t>The Conclusion : </a:t>
            </a:r>
          </a:p>
        </p:txBody>
      </p:sp>
      <p:sp>
        <p:nvSpPr>
          <p:cNvPr id="3" name="Content Placeholder 2">
            <a:extLst>
              <a:ext uri="{FF2B5EF4-FFF2-40B4-BE49-F238E27FC236}">
                <a16:creationId xmlns:a16="http://schemas.microsoft.com/office/drawing/2014/main" id="{3218F342-233B-9646-3F5D-DC1D75E408ED}"/>
              </a:ext>
            </a:extLst>
          </p:cNvPr>
          <p:cNvSpPr>
            <a:spLocks noGrp="1"/>
          </p:cNvSpPr>
          <p:nvPr>
            <p:ph idx="1"/>
          </p:nvPr>
        </p:nvSpPr>
        <p:spPr/>
        <p:txBody>
          <a:bodyPr/>
          <a:lstStyle/>
          <a:p>
            <a:r>
              <a:rPr lang="en-US" dirty="0"/>
              <a:t>His main focus was on how to increase productivity.</a:t>
            </a:r>
          </a:p>
          <a:p>
            <a:r>
              <a:rPr lang="en-US" dirty="0"/>
              <a:t>His theories have helped many business organization to grow.</a:t>
            </a:r>
          </a:p>
          <a:p>
            <a:r>
              <a:rPr lang="en-US" dirty="0"/>
              <a:t>His theories was very good for the business but not for the workers because of the control of the employees.</a:t>
            </a:r>
          </a:p>
          <a:p>
            <a:r>
              <a:rPr lang="en-US" dirty="0"/>
              <a:t>Deskilling is also a big issue in his theories.</a:t>
            </a:r>
          </a:p>
        </p:txBody>
      </p:sp>
    </p:spTree>
    <p:extLst>
      <p:ext uri="{BB962C8B-B14F-4D97-AF65-F5344CB8AC3E}">
        <p14:creationId xmlns:p14="http://schemas.microsoft.com/office/powerpoint/2010/main" val="24536753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TotalTime>
  <Words>347</Words>
  <Application>Microsoft Office PowerPoint</Application>
  <PresentationFormat>Širokoúhlá obrazovka</PresentationFormat>
  <Paragraphs>41</Paragraphs>
  <Slides>5</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5</vt:i4>
      </vt:variant>
    </vt:vector>
  </HeadingPairs>
  <TitlesOfParts>
    <vt:vector size="12" baseType="lpstr">
      <vt:lpstr>Arial</vt:lpstr>
      <vt:lpstr>Arial</vt:lpstr>
      <vt:lpstr>Calibri</vt:lpstr>
      <vt:lpstr>Calibri Light</vt:lpstr>
      <vt:lpstr>Google Sans</vt:lpstr>
      <vt:lpstr>Proxima Nova</vt:lpstr>
      <vt:lpstr>Office Theme</vt:lpstr>
      <vt:lpstr>FREDRICK W. Taylor</vt:lpstr>
      <vt:lpstr>The Biography :-</vt:lpstr>
      <vt:lpstr>The benefit in the management</vt:lpstr>
      <vt:lpstr>What is relevant today :- </vt:lpstr>
      <vt:lpstr>The Conclusion :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FREDRICK W. Taylor</dc:title>
  <dc:creator>sanjay kanth</dc:creator>
  <cp:lastModifiedBy>student</cp:lastModifiedBy>
  <cp:revision>2</cp:revision>
  <dcterms:created xsi:type="dcterms:W3CDTF">2024-02-26T14:19:39Z</dcterms:created>
  <dcterms:modified xsi:type="dcterms:W3CDTF">2024-02-26T16:01:51Z</dcterms:modified>
</cp:coreProperties>
</file>