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1627C22-505D-4198-9041-AB4EA240E5B7}">
          <p14:sldIdLst>
            <p14:sldId id="256"/>
            <p14:sldId id="257"/>
            <p14:sldId id="258"/>
            <p14:sldId id="259"/>
            <p14:sldId id="26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8" d="100"/>
          <a:sy n="78" d="100"/>
        </p:scale>
        <p:origin x="82" y="21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9335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3CBC1C18-307B-4F68-A007-B5B542270E8D}" type="datetimeFigureOut">
              <a:rPr lang="en-US" smtClean="0"/>
              <a:t>2/26/2024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112745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CBC1C18-307B-4F68-A007-B5B542270E8D}"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045157314"/>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CBC1C18-307B-4F68-A007-B5B542270E8D}"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14790680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CBC1C18-307B-4F68-A007-B5B542270E8D}"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3244394"/>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2/26/2024</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16511088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3CBC1C18-307B-4F68-A007-B5B542270E8D}" type="datetimeFigureOut">
              <a:rPr lang="en-US" smtClean="0"/>
              <a:t>2/26/2024</a:t>
            </a:fld>
            <a:endParaRPr lang="en-US" dirty="0"/>
          </a:p>
        </p:txBody>
      </p:sp>
      <p:sp>
        <p:nvSpPr>
          <p:cNvPr id="4"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76117485"/>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28401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97934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97D162C4-EDD9-4389-A98B-B87ECEA2A816}"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1872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3E5059C3-6A89-4494-99FF-5A4D6FFD50EB}" type="datetimeFigureOut">
              <a:rPr lang="en-US" smtClean="0"/>
              <a:t>2/26/2024</a:t>
            </a:fld>
            <a:endParaRPr lang="en-US" dirty="0"/>
          </a:p>
        </p:txBody>
      </p:sp>
      <p:sp>
        <p:nvSpPr>
          <p:cNvPr id="5" name="Footer Placeholder 4"/>
          <p:cNvSpPr>
            <a:spLocks noGrp="1"/>
          </p:cNvSpPr>
          <p:nvPr>
            <p:ph type="ftr" sz="quarter" idx="11"/>
          </p:nvPr>
        </p:nvSpPr>
        <p:spPr/>
        <p:txBody>
          <a:bodyPr/>
          <a:lstStyle/>
          <a:p>
            <a:r>
              <a:rPr lang="en-US"/>
              <a:t>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433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smtClean="0"/>
              <a:t>2/26/2024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8649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smtClean="0"/>
              <a:t>2/26/2024</a:t>
            </a:fld>
            <a:endParaRPr lang="en-US" dirty="0"/>
          </a:p>
        </p:txBody>
      </p:sp>
      <p:sp>
        <p:nvSpPr>
          <p:cNvPr id="8" name="Footer Placeholder 7"/>
          <p:cNvSpPr>
            <a:spLocks noGrp="1"/>
          </p:cNvSpPr>
          <p:nvPr>
            <p:ph type="ftr" sz="quarter" idx="11"/>
          </p:nvPr>
        </p:nvSpPr>
        <p:spPr/>
        <p:txBody>
          <a:bodyPr/>
          <a:lstStyle/>
          <a:p>
            <a:r>
              <a:rPr lang="en-US"/>
              <a:t>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74583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1FAF3416-4057-4DAA-829D-4CA07428D088}" type="datetimeFigureOut">
              <a:rPr lang="en-US" smtClean="0"/>
              <a:t>2/26/2024</a:t>
            </a:fld>
            <a:endParaRPr lang="en-US" dirty="0"/>
          </a:p>
        </p:txBody>
      </p:sp>
      <p:sp>
        <p:nvSpPr>
          <p:cNvPr id="5" name="Footer Placeholder 3"/>
          <p:cNvSpPr>
            <a:spLocks noGrp="1"/>
          </p:cNvSpPr>
          <p:nvPr>
            <p:ph type="ftr" sz="quarter" idx="11"/>
          </p:nvPr>
        </p:nvSpPr>
        <p:spPr/>
        <p:txBody>
          <a:bodyPr/>
          <a:lstStyle/>
          <a:p>
            <a:r>
              <a:rPr lang="en-US"/>
              <a:t>
              </a:t>
            </a:r>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66972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21D9284-D300-4297-87F7-E791DCC15DB1}" type="datetimeFigureOut">
              <a:rPr lang="en-US" smtClean="0"/>
              <a:t>2/26/2024</a:t>
            </a:fld>
            <a:endParaRPr lang="en-US" dirty="0"/>
          </a:p>
        </p:txBody>
      </p:sp>
      <p:sp>
        <p:nvSpPr>
          <p:cNvPr id="5" name="Footer Placeholder 2"/>
          <p:cNvSpPr>
            <a:spLocks noGrp="1"/>
          </p:cNvSpPr>
          <p:nvPr>
            <p:ph type="ftr" sz="quarter" idx="11"/>
          </p:nvPr>
        </p:nvSpPr>
        <p:spPr/>
        <p:txBody>
          <a:bodyPr/>
          <a:lstStyle/>
          <a:p>
            <a:r>
              <a:rPr lang="en-US"/>
              <a:t>
              </a:t>
            </a:r>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13004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37D525BB-DA17-4BA0-B3C8-3AC3ABC827E6}" type="datetimeFigureOut">
              <a:rPr lang="en-US" smtClean="0"/>
              <a:t>2/26/2024</a:t>
            </a:fld>
            <a:endParaRPr lang="en-US" dirty="0"/>
          </a:p>
        </p:txBody>
      </p:sp>
      <p:sp>
        <p:nvSpPr>
          <p:cNvPr id="5" name="Footer Placeholder 5"/>
          <p:cNvSpPr>
            <a:spLocks noGrp="1"/>
          </p:cNvSpPr>
          <p:nvPr>
            <p:ph type="ftr" sz="quarter" idx="11"/>
          </p:nvPr>
        </p:nvSpPr>
        <p:spPr/>
        <p:txBody>
          <a:bodyPr/>
          <a:lstStyle/>
          <a:p>
            <a:r>
              <a:rPr lang="en-US"/>
              <a:t>
              </a:t>
            </a:r>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92666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B16C4C9A-3960-41CF-A4E9-2A8FB932454B}" type="datetimeFigureOut">
              <a:rPr lang="en-US" smtClean="0"/>
              <a:t>2/26/2024</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72478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CBC1C18-307B-4F68-A007-B5B542270E8D}" type="datetimeFigureOut">
              <a:rPr lang="en-US" smtClean="0"/>
              <a:t>2/26/2024</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en-US"/>
              <a:t>
              </a:t>
            </a:r>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0983096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2801AB0-444F-409C-8DF2-4B1F32AA8B87}"/>
              </a:ext>
            </a:extLst>
          </p:cNvPr>
          <p:cNvSpPr>
            <a:spLocks noGrp="1"/>
          </p:cNvSpPr>
          <p:nvPr>
            <p:ph type="ctrTitle"/>
          </p:nvPr>
        </p:nvSpPr>
        <p:spPr>
          <a:xfrm>
            <a:off x="191393" y="-302342"/>
            <a:ext cx="8825658" cy="3329581"/>
          </a:xfrm>
        </p:spPr>
        <p:txBody>
          <a:bodyPr/>
          <a:lstStyle/>
          <a:p>
            <a:r>
              <a:rPr lang="cs-CZ" dirty="0"/>
              <a:t>MAX WEBER</a:t>
            </a:r>
          </a:p>
        </p:txBody>
      </p:sp>
      <p:sp>
        <p:nvSpPr>
          <p:cNvPr id="3" name="Podnadpis 2">
            <a:extLst>
              <a:ext uri="{FF2B5EF4-FFF2-40B4-BE49-F238E27FC236}">
                <a16:creationId xmlns:a16="http://schemas.microsoft.com/office/drawing/2014/main" id="{F86F419E-395B-4F81-A74F-E641733F7C7C}"/>
              </a:ext>
            </a:extLst>
          </p:cNvPr>
          <p:cNvSpPr>
            <a:spLocks noGrp="1"/>
          </p:cNvSpPr>
          <p:nvPr>
            <p:ph type="subTitle" idx="1"/>
          </p:nvPr>
        </p:nvSpPr>
        <p:spPr>
          <a:xfrm>
            <a:off x="279884" y="2969342"/>
            <a:ext cx="8825658" cy="861420"/>
          </a:xfrm>
        </p:spPr>
        <p:txBody>
          <a:bodyPr/>
          <a:lstStyle/>
          <a:p>
            <a:r>
              <a:rPr lang="cs-CZ" dirty="0"/>
              <a:t>1864-1920</a:t>
            </a:r>
          </a:p>
        </p:txBody>
      </p:sp>
      <p:pic>
        <p:nvPicPr>
          <p:cNvPr id="7" name="Obrázek 6">
            <a:extLst>
              <a:ext uri="{FF2B5EF4-FFF2-40B4-BE49-F238E27FC236}">
                <a16:creationId xmlns:a16="http://schemas.microsoft.com/office/drawing/2014/main" id="{A22915D8-9971-4622-9572-832AA50EA25A}"/>
              </a:ext>
            </a:extLst>
          </p:cNvPr>
          <p:cNvPicPr>
            <a:picLocks noChangeAspect="1"/>
          </p:cNvPicPr>
          <p:nvPr/>
        </p:nvPicPr>
        <p:blipFill>
          <a:blip r:embed="rId2"/>
          <a:stretch>
            <a:fillRect/>
          </a:stretch>
        </p:blipFill>
        <p:spPr>
          <a:xfrm>
            <a:off x="7393858" y="76222"/>
            <a:ext cx="4375355" cy="6180502"/>
          </a:xfrm>
          <a:prstGeom prst="rect">
            <a:avLst/>
          </a:prstGeom>
        </p:spPr>
      </p:pic>
      <p:sp>
        <p:nvSpPr>
          <p:cNvPr id="8" name="TextovéPole 7">
            <a:extLst>
              <a:ext uri="{FF2B5EF4-FFF2-40B4-BE49-F238E27FC236}">
                <a16:creationId xmlns:a16="http://schemas.microsoft.com/office/drawing/2014/main" id="{415966E2-BCC5-4F4B-B771-3CC1A4488C9E}"/>
              </a:ext>
            </a:extLst>
          </p:cNvPr>
          <p:cNvSpPr txBox="1"/>
          <p:nvPr/>
        </p:nvSpPr>
        <p:spPr>
          <a:xfrm>
            <a:off x="279884" y="3746090"/>
            <a:ext cx="4518259" cy="3077766"/>
          </a:xfrm>
          <a:prstGeom prst="rect">
            <a:avLst/>
          </a:prstGeom>
          <a:noFill/>
        </p:spPr>
        <p:txBody>
          <a:bodyPr wrap="square" rtlCol="0">
            <a:spAutoFit/>
          </a:bodyPr>
          <a:lstStyle/>
          <a:p>
            <a:r>
              <a:rPr lang="cs-CZ" sz="1600" dirty="0"/>
              <a:t>PRESENTED BY</a:t>
            </a:r>
          </a:p>
          <a:p>
            <a:endParaRPr lang="cs-CZ" sz="1600" dirty="0"/>
          </a:p>
          <a:p>
            <a:r>
              <a:rPr lang="cs-CZ" sz="1600" dirty="0"/>
              <a:t>ASHIK GANESAN</a:t>
            </a:r>
          </a:p>
          <a:p>
            <a:r>
              <a:rPr lang="cs-CZ" sz="1600" dirty="0"/>
              <a:t>AROMAL OTTATHIL JIJI </a:t>
            </a:r>
          </a:p>
          <a:p>
            <a:r>
              <a:rPr lang="cs-CZ" sz="1600" dirty="0"/>
              <a:t>VIMAL KUMAR</a:t>
            </a:r>
          </a:p>
          <a:p>
            <a:r>
              <a:rPr lang="cs-CZ" sz="1600" dirty="0"/>
              <a:t>ASHIQ KOLKALATHIL</a:t>
            </a:r>
          </a:p>
          <a:p>
            <a:r>
              <a:rPr lang="cs-CZ" sz="1600" dirty="0"/>
              <a:t>LIMA RAJEEV</a:t>
            </a:r>
          </a:p>
          <a:p>
            <a:r>
              <a:rPr lang="cs-CZ" sz="1600" dirty="0"/>
              <a:t>ARABHI GOPAL RANI</a:t>
            </a:r>
          </a:p>
          <a:p>
            <a:r>
              <a:rPr lang="cs-CZ" sz="1600" dirty="0"/>
              <a:t>MOHAMMED JAMNAS </a:t>
            </a:r>
          </a:p>
          <a:p>
            <a:r>
              <a:rPr lang="cs-CZ" sz="1600" dirty="0"/>
              <a:t>SUDHEESH C</a:t>
            </a:r>
          </a:p>
          <a:p>
            <a:r>
              <a:rPr lang="cs-CZ" sz="1600" dirty="0"/>
              <a:t>SABITH THANGAL</a:t>
            </a:r>
          </a:p>
          <a:p>
            <a:endParaRPr lang="cs-CZ" dirty="0"/>
          </a:p>
        </p:txBody>
      </p:sp>
    </p:spTree>
    <p:extLst>
      <p:ext uri="{BB962C8B-B14F-4D97-AF65-F5344CB8AC3E}">
        <p14:creationId xmlns:p14="http://schemas.microsoft.com/office/powerpoint/2010/main" val="384589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3083CA0-A813-4914-B707-50D4F987FD43}"/>
              </a:ext>
            </a:extLst>
          </p:cNvPr>
          <p:cNvSpPr>
            <a:spLocks noGrp="1"/>
          </p:cNvSpPr>
          <p:nvPr>
            <p:ph type="ctrTitle"/>
          </p:nvPr>
        </p:nvSpPr>
        <p:spPr>
          <a:xfrm>
            <a:off x="363793" y="1671484"/>
            <a:ext cx="11464413" cy="4773328"/>
          </a:xfrm>
        </p:spPr>
        <p:txBody>
          <a:bodyPr>
            <a:noAutofit/>
          </a:bodyPr>
          <a:lstStyle/>
          <a:p>
            <a:pPr algn="l"/>
            <a:r>
              <a:rPr lang="en-US" sz="2400" dirty="0"/>
              <a:t>Max Weber (1864–1920) was a German sociologist, philosopher, and political economist known for his contributions to social theory, economic sociology, and bureaucracy studies.</a:t>
            </a:r>
            <a:br>
              <a:rPr lang="cs-CZ" sz="2400" dirty="0"/>
            </a:br>
            <a:br>
              <a:rPr lang="en-US" sz="2400" dirty="0"/>
            </a:br>
            <a:r>
              <a:rPr lang="en-US" sz="2400" dirty="0"/>
              <a:t>Education: Studied law, economics</a:t>
            </a:r>
            <a:r>
              <a:rPr lang="cs-CZ" sz="2400" dirty="0"/>
              <a:t>.</a:t>
            </a:r>
            <a:r>
              <a:rPr lang="en-US" sz="2400" dirty="0"/>
              <a:t> </a:t>
            </a:r>
            <a:br>
              <a:rPr lang="en-US" sz="2400" dirty="0"/>
            </a:br>
            <a:r>
              <a:rPr lang="en-US" sz="2400" dirty="0"/>
              <a:t>Academic Career: Started as a lecturer, teaching economics at the University of Freiburg, later becoming a professor at the University of Heidelberg and the University of Munich.</a:t>
            </a:r>
            <a:br>
              <a:rPr lang="en-US" sz="2400" dirty="0"/>
            </a:br>
            <a:r>
              <a:rPr lang="en-US" sz="2400" dirty="0"/>
              <a:t>Methodology: Advocated for verstehen, or understanding, as a sociological method, stressing interpretation within cultural and historical contexts.</a:t>
            </a:r>
            <a:br>
              <a:rPr lang="en-US" sz="2400" dirty="0"/>
            </a:br>
            <a:r>
              <a:rPr lang="en-US" sz="2400" dirty="0"/>
              <a:t>Later Life and Legacy: Continued writing and teaching until his death on June 14, 1920, in Munich, leaving a profound impact on sociology, economics, and political science, and considered a founding figure of modern sociology. </a:t>
            </a:r>
            <a:endParaRPr lang="cs-CZ" sz="2400" dirty="0"/>
          </a:p>
        </p:txBody>
      </p:sp>
      <p:sp>
        <p:nvSpPr>
          <p:cNvPr id="3" name="Podnadpis 2">
            <a:extLst>
              <a:ext uri="{FF2B5EF4-FFF2-40B4-BE49-F238E27FC236}">
                <a16:creationId xmlns:a16="http://schemas.microsoft.com/office/drawing/2014/main" id="{A476CF36-532C-415E-AACE-B233D14A574B}"/>
              </a:ext>
            </a:extLst>
          </p:cNvPr>
          <p:cNvSpPr>
            <a:spLocks noGrp="1"/>
          </p:cNvSpPr>
          <p:nvPr>
            <p:ph type="subTitle" idx="1"/>
          </p:nvPr>
        </p:nvSpPr>
        <p:spPr>
          <a:xfrm>
            <a:off x="3754626" y="413188"/>
            <a:ext cx="5357600" cy="1160213"/>
          </a:xfrm>
        </p:spPr>
        <p:txBody>
          <a:bodyPr>
            <a:normAutofit/>
          </a:bodyPr>
          <a:lstStyle/>
          <a:p>
            <a:pPr algn="ctr"/>
            <a:r>
              <a:rPr lang="cs-CZ" sz="3200" dirty="0"/>
              <a:t>BIOGRAPHY</a:t>
            </a:r>
          </a:p>
        </p:txBody>
      </p:sp>
    </p:spTree>
    <p:extLst>
      <p:ext uri="{BB962C8B-B14F-4D97-AF65-F5344CB8AC3E}">
        <p14:creationId xmlns:p14="http://schemas.microsoft.com/office/powerpoint/2010/main" val="41488979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8ECED8-7CAD-4941-BD45-83D5738A5726}"/>
              </a:ext>
            </a:extLst>
          </p:cNvPr>
          <p:cNvSpPr>
            <a:spLocks noGrp="1"/>
          </p:cNvSpPr>
          <p:nvPr>
            <p:ph type="title"/>
          </p:nvPr>
        </p:nvSpPr>
        <p:spPr>
          <a:xfrm>
            <a:off x="1597416" y="316444"/>
            <a:ext cx="7958331" cy="1077229"/>
          </a:xfrm>
        </p:spPr>
        <p:txBody>
          <a:bodyPr/>
          <a:lstStyle/>
          <a:p>
            <a:r>
              <a:rPr lang="cs-CZ" b="1" dirty="0"/>
              <a:t>BENEFITS  IN MANAGEMENT</a:t>
            </a:r>
          </a:p>
        </p:txBody>
      </p:sp>
      <p:sp>
        <p:nvSpPr>
          <p:cNvPr id="3" name="Zástupný obsah 2">
            <a:extLst>
              <a:ext uri="{FF2B5EF4-FFF2-40B4-BE49-F238E27FC236}">
                <a16:creationId xmlns:a16="http://schemas.microsoft.com/office/drawing/2014/main" id="{975CE691-4A5F-482A-BD0E-2C13E484AFDD}"/>
              </a:ext>
            </a:extLst>
          </p:cNvPr>
          <p:cNvSpPr>
            <a:spLocks noGrp="1"/>
          </p:cNvSpPr>
          <p:nvPr>
            <p:ph idx="1"/>
          </p:nvPr>
        </p:nvSpPr>
        <p:spPr>
          <a:xfrm>
            <a:off x="403123" y="1393673"/>
            <a:ext cx="10569677" cy="5046456"/>
          </a:xfrm>
        </p:spPr>
        <p:txBody>
          <a:bodyPr/>
          <a:lstStyle/>
          <a:p>
            <a:r>
              <a:rPr lang="en-US" dirty="0"/>
              <a:t>Specialization: Weber advocated for division of labor, allowing individuals to focus on specific tasks they excel at. In HRM, this translates to specialized roles such as recruitment specialists, training coordinators, and compensation analysts, leading to expertise and efficiency.</a:t>
            </a:r>
            <a:br>
              <a:rPr lang="en-US" dirty="0"/>
            </a:br>
            <a:br>
              <a:rPr lang="en-US" dirty="0"/>
            </a:br>
            <a:r>
              <a:rPr lang="en-US" dirty="0"/>
              <a:t>Formal Rules and Procedures: Weber stressed the importance of standardized rules and procedures to ensure consistency and fairness. In HRM, this involves establishing policies and guidelines for recruitment, performance evaluation, disciplinary actions, etc., fostering transparency and equity.</a:t>
            </a:r>
            <a:br>
              <a:rPr lang="en-US" dirty="0"/>
            </a:br>
            <a:br>
              <a:rPr lang="en-US" dirty="0"/>
            </a:br>
            <a:r>
              <a:rPr lang="en-US" dirty="0"/>
              <a:t>Impersonality: Weber proposed that decisions should be based on objective criteria rather than personal biases or preferences. In HRM, this principle supports fair treatment of employees regardless of personal relationships, promoting equal opportunities and reducing favoritism.</a:t>
            </a:r>
            <a:endParaRPr lang="cs-CZ" dirty="0"/>
          </a:p>
          <a:p>
            <a:endParaRPr lang="cs-CZ" dirty="0"/>
          </a:p>
          <a:p>
            <a:endParaRPr lang="cs-CZ" dirty="0"/>
          </a:p>
          <a:p>
            <a:endParaRPr lang="cs-CZ" dirty="0"/>
          </a:p>
          <a:p>
            <a:endParaRPr lang="cs-CZ" dirty="0"/>
          </a:p>
          <a:p>
            <a:endParaRPr lang="cs-CZ" dirty="0"/>
          </a:p>
        </p:txBody>
      </p:sp>
    </p:spTree>
    <p:extLst>
      <p:ext uri="{BB962C8B-B14F-4D97-AF65-F5344CB8AC3E}">
        <p14:creationId xmlns:p14="http://schemas.microsoft.com/office/powerpoint/2010/main" val="843124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0B43DFF-588E-4311-AE22-689D1997C068}"/>
              </a:ext>
            </a:extLst>
          </p:cNvPr>
          <p:cNvSpPr>
            <a:spLocks noGrp="1"/>
          </p:cNvSpPr>
          <p:nvPr>
            <p:ph type="title"/>
          </p:nvPr>
        </p:nvSpPr>
        <p:spPr>
          <a:xfrm>
            <a:off x="946976" y="403557"/>
            <a:ext cx="9404723" cy="1400530"/>
          </a:xfrm>
        </p:spPr>
        <p:txBody>
          <a:bodyPr/>
          <a:lstStyle/>
          <a:p>
            <a:pPr algn="ctr"/>
            <a:r>
              <a:rPr lang="cs-CZ" sz="4400" b="1" dirty="0"/>
              <a:t>CONCLUSION</a:t>
            </a:r>
          </a:p>
        </p:txBody>
      </p:sp>
      <p:sp>
        <p:nvSpPr>
          <p:cNvPr id="3" name="Zástupný obsah 2">
            <a:extLst>
              <a:ext uri="{FF2B5EF4-FFF2-40B4-BE49-F238E27FC236}">
                <a16:creationId xmlns:a16="http://schemas.microsoft.com/office/drawing/2014/main" id="{0DAEF9D9-931C-48C0-8A3E-2FAC572123D8}"/>
              </a:ext>
            </a:extLst>
          </p:cNvPr>
          <p:cNvSpPr>
            <a:spLocks noGrp="1"/>
          </p:cNvSpPr>
          <p:nvPr>
            <p:ph idx="1"/>
          </p:nvPr>
        </p:nvSpPr>
        <p:spPr>
          <a:xfrm>
            <a:off x="946976" y="1730478"/>
            <a:ext cx="10441596" cy="4316361"/>
          </a:xfrm>
        </p:spPr>
        <p:txBody>
          <a:bodyPr>
            <a:normAutofit/>
          </a:bodyPr>
          <a:lstStyle/>
          <a:p>
            <a:r>
              <a:rPr lang="en-US" sz="2400" dirty="0"/>
              <a:t>Max Weber's ideas on bureaucracy, the Protestant work ethic, and the concept of the "ideal type" remain relevant today. His insights into the complexities of modern organizations and the influence of cultural factors on economic development continue to be studied and applied in various fields like sociology, political science, and management.</a:t>
            </a:r>
            <a:endParaRPr lang="cs-CZ" sz="2400" dirty="0"/>
          </a:p>
        </p:txBody>
      </p:sp>
    </p:spTree>
    <p:extLst>
      <p:ext uri="{BB962C8B-B14F-4D97-AF65-F5344CB8AC3E}">
        <p14:creationId xmlns:p14="http://schemas.microsoft.com/office/powerpoint/2010/main" val="30273931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DE38602C-C23E-40B7-A56B-D2F18A507886}"/>
              </a:ext>
            </a:extLst>
          </p:cNvPr>
          <p:cNvSpPr txBox="1"/>
          <p:nvPr/>
        </p:nvSpPr>
        <p:spPr>
          <a:xfrm>
            <a:off x="1612490" y="3105834"/>
            <a:ext cx="8583561" cy="646331"/>
          </a:xfrm>
          <a:prstGeom prst="rect">
            <a:avLst/>
          </a:prstGeom>
          <a:noFill/>
        </p:spPr>
        <p:txBody>
          <a:bodyPr wrap="square" rtlCol="0">
            <a:spAutoFit/>
          </a:bodyPr>
          <a:lstStyle/>
          <a:p>
            <a:pPr algn="ctr"/>
            <a:r>
              <a:rPr lang="cs-CZ" sz="3600" dirty="0">
                <a:latin typeface="Arial Rounded MT Bold" panose="020F0704030504030204" pitchFamily="34" charset="0"/>
              </a:rPr>
              <a:t>THANKYOU</a:t>
            </a:r>
          </a:p>
        </p:txBody>
      </p:sp>
    </p:spTree>
    <p:extLst>
      <p:ext uri="{BB962C8B-B14F-4D97-AF65-F5344CB8AC3E}">
        <p14:creationId xmlns:p14="http://schemas.microsoft.com/office/powerpoint/2010/main" val="972297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47</TotalTime>
  <Words>364</Words>
  <Application>Microsoft Office PowerPoint</Application>
  <PresentationFormat>Širokoúhlá obrazovka</PresentationFormat>
  <Paragraphs>23</Paragraphs>
  <Slides>5</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5</vt:i4>
      </vt:variant>
    </vt:vector>
  </HeadingPairs>
  <TitlesOfParts>
    <vt:vector size="10" baseType="lpstr">
      <vt:lpstr>Arial</vt:lpstr>
      <vt:lpstr>Arial Rounded MT Bold</vt:lpstr>
      <vt:lpstr>Century Gothic</vt:lpstr>
      <vt:lpstr>Wingdings 3</vt:lpstr>
      <vt:lpstr>Ion</vt:lpstr>
      <vt:lpstr>MAX WEBER</vt:lpstr>
      <vt:lpstr>Max Weber (1864–1920) was a German sociologist, philosopher, and political economist known for his contributions to social theory, economic sociology, and bureaucracy studies.  Education: Studied law, economics.  Academic Career: Started as a lecturer, teaching economics at the University of Freiburg, later becoming a professor at the University of Heidelberg and the University of Munich. Methodology: Advocated for verstehen, or understanding, as a sociological method, stressing interpretation within cultural and historical contexts. Later Life and Legacy: Continued writing and teaching until his death on June 14, 1920, in Munich, leaving a profound impact on sociology, economics, and political science, and considered a founding figure of modern sociology. </vt:lpstr>
      <vt:lpstr>BENEFITS  IN MANAGEMENT</vt:lpstr>
      <vt:lpstr>CONCLUSION</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MAX WEBER</dc:title>
  <dc:creator>Helena Marková</dc:creator>
  <cp:lastModifiedBy>Helena Marková</cp:lastModifiedBy>
  <cp:revision>7</cp:revision>
  <dcterms:created xsi:type="dcterms:W3CDTF">2024-02-26T14:29:23Z</dcterms:created>
  <dcterms:modified xsi:type="dcterms:W3CDTF">2024-02-26T15:17:20Z</dcterms:modified>
</cp:coreProperties>
</file>