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9" r:id="rId2"/>
    <p:sldId id="282" r:id="rId3"/>
    <p:sldId id="383" r:id="rId4"/>
    <p:sldId id="357" r:id="rId5"/>
    <p:sldId id="359" r:id="rId6"/>
    <p:sldId id="360" r:id="rId7"/>
    <p:sldId id="361" r:id="rId8"/>
    <p:sldId id="363" r:id="rId9"/>
    <p:sldId id="365" r:id="rId10"/>
    <p:sldId id="366" r:id="rId11"/>
    <p:sldId id="367" r:id="rId12"/>
    <p:sldId id="368" r:id="rId13"/>
    <p:sldId id="380" r:id="rId14"/>
    <p:sldId id="381" r:id="rId15"/>
    <p:sldId id="364" r:id="rId16"/>
    <p:sldId id="371" r:id="rId17"/>
    <p:sldId id="372" r:id="rId18"/>
    <p:sldId id="373" r:id="rId19"/>
    <p:sldId id="374" r:id="rId20"/>
    <p:sldId id="375" r:id="rId21"/>
    <p:sldId id="376" r:id="rId22"/>
    <p:sldId id="369" r:id="rId23"/>
    <p:sldId id="370" r:id="rId24"/>
    <p:sldId id="377" r:id="rId25"/>
    <p:sldId id="379" r:id="rId26"/>
    <p:sldId id="281" r:id="rId27"/>
    <p:sldId id="386" r:id="rId28"/>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95">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36" d="100"/>
          <a:sy n="136" d="100"/>
        </p:scale>
        <p:origin x="288" y="120"/>
      </p:cViewPr>
      <p:guideLst>
        <p:guide orient="horz" pos="169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26.03.2024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hasCustomPrompt="1"/>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hasCustomPrompt="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26.03.2024</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hasCustomPrompt="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t>26.03.2024</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8200" y="182562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p:spPr>
        <p:txBody>
          <a:bodyPr/>
          <a:lstStyle/>
          <a:p>
            <a:fld id="{FDE934FF-F4E1-47C5-9CA5-30A81DDE2BE4}" type="datetimeFigureOut">
              <a:rPr lang="en-US" smtClean="0"/>
              <a:t>3/26/2024</a:t>
            </a:fld>
            <a:endParaRPr lang="en-US"/>
          </a:p>
        </p:txBody>
      </p:sp>
      <p:sp>
        <p:nvSpPr>
          <p:cNvPr id="5" name="Footer Placeholder 4"/>
          <p:cNvSpPr>
            <a:spLocks noGrp="1"/>
          </p:cNvSpPr>
          <p:nvPr>
            <p:ph type="ftr" sz="quarter" idx="11"/>
          </p:nvPr>
        </p:nvSpPr>
        <p:spPr>
          <a:xfrm>
            <a:off x="4038600" y="6356350"/>
            <a:ext cx="4114800" cy="365125"/>
          </a:xfrm>
        </p:spPr>
        <p:txBody>
          <a:bodyPr/>
          <a:lstStyle/>
          <a:p>
            <a:endParaRPr lang="en-US"/>
          </a:p>
        </p:txBody>
      </p:sp>
      <p:sp>
        <p:nvSpPr>
          <p:cNvPr id="6" name="Slide Number Placeholder 5"/>
          <p:cNvSpPr>
            <a:spLocks noGrp="1"/>
          </p:cNvSpPr>
          <p:nvPr>
            <p:ph type="sldNum" sz="quarter" idx="12"/>
          </p:nvPr>
        </p:nvSpPr>
        <p:spPr>
          <a:xfrm>
            <a:off x="8610600" y="6356350"/>
            <a:ext cx="2743200" cy="365125"/>
          </a:xfrm>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Obdélník 5"/>
          <p:cNvSpPr/>
          <p:nvPr/>
        </p:nvSpPr>
        <p:spPr>
          <a:xfrm>
            <a:off x="0" y="1160780"/>
            <a:ext cx="9143365" cy="2141220"/>
          </a:xfrm>
          <a:prstGeom prst="rect">
            <a:avLst/>
          </a:prstGeom>
          <a:gradFill>
            <a:gsLst>
              <a:gs pos="0">
                <a:schemeClr val="accent1">
                  <a:lumMod val="5000"/>
                  <a:lumOff val="95000"/>
                </a:schemeClr>
              </a:gs>
              <a:gs pos="53000">
                <a:schemeClr val="accent1">
                  <a:lumMod val="20000"/>
                  <a:lumOff val="80000"/>
                  <a:alpha val="37000"/>
                </a:schemeClr>
              </a:gs>
              <a:gs pos="100000">
                <a:schemeClr val="accent1">
                  <a:lumMod val="30000"/>
                  <a:lumOff val="70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p:nvPr/>
        </p:nvSpPr>
        <p:spPr>
          <a:xfrm>
            <a:off x="610870" y="1840865"/>
            <a:ext cx="8034020" cy="875665"/>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indent="0">
              <a:buNone/>
            </a:pPr>
            <a:r>
              <a:rPr lang="en-US" altLang="en-GB" dirty="0">
                <a:solidFill>
                  <a:schemeClr val="bg2">
                    <a:lumMod val="10000"/>
                  </a:schemeClr>
                </a:solidFill>
                <a:cs typeface="Arial" panose="020B0604020202020204" pitchFamily="34" charset="0"/>
                <a:sym typeface="+mn-ea"/>
              </a:rPr>
              <a:t>Factors impacting innovation</a:t>
            </a:r>
          </a:p>
        </p:txBody>
      </p:sp>
      <p:sp>
        <p:nvSpPr>
          <p:cNvPr id="3" name="TextovéPole 2"/>
          <p:cNvSpPr txBox="1"/>
          <p:nvPr/>
        </p:nvSpPr>
        <p:spPr>
          <a:xfrm>
            <a:off x="6648450" y="4011295"/>
            <a:ext cx="1821180" cy="714375"/>
          </a:xfrm>
          <a:prstGeom prst="rect">
            <a:avLst/>
          </a:prstGeom>
          <a:noFill/>
          <a:ln w="12700" cmpd="sng">
            <a:noFill/>
            <a:prstDash val="sysDot"/>
            <a:round/>
          </a:ln>
        </p:spPr>
        <p:txBody>
          <a:bodyPr wrap="square" lIns="68580" tIns="34290" rIns="68580" bIns="34290" rtlCol="0">
            <a:spAutoFit/>
          </a:bodyPr>
          <a:lstStyle/>
          <a:p>
            <a:pPr algn="ctr"/>
            <a:r>
              <a:rPr lang="en-US" altLang="cs-CZ" sz="1400" dirty="0">
                <a:solidFill>
                  <a:schemeClr val="bg2">
                    <a:lumMod val="10000"/>
                  </a:schemeClr>
                </a:solidFill>
              </a:rPr>
              <a:t>Ing. A K M Zakara</a:t>
            </a:r>
          </a:p>
          <a:p>
            <a:pPr algn="ctr"/>
            <a:r>
              <a:rPr lang="en-US" altLang="cs-CZ" sz="1400" dirty="0">
                <a:solidFill>
                  <a:schemeClr val="bg2">
                    <a:lumMod val="10000"/>
                  </a:schemeClr>
                </a:solidFill>
              </a:rPr>
              <a:t>zakaria@opf.slu.cz</a:t>
            </a:r>
          </a:p>
          <a:p>
            <a:pPr algn="ctr"/>
            <a:endParaRPr lang="en-US" altLang="cs-CZ" sz="1400" dirty="0">
              <a:solidFill>
                <a:schemeClr val="bg2">
                  <a:lumMod val="10000"/>
                </a:schemeClr>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7350" y="989330"/>
            <a:ext cx="7978140" cy="203009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Cultural values and social trends</a:t>
            </a:r>
            <a:r>
              <a:rPr lang="en-US" altLang="en-GB" dirty="0">
                <a:solidFill>
                  <a:schemeClr val="bg2">
                    <a:lumMod val="10000"/>
                  </a:schemeClr>
                </a:solidFill>
                <a:effectLst/>
                <a:cs typeface="Arial" panose="020B0604020202020204" pitchFamily="34" charset="0"/>
                <a:sym typeface="+mn-ea"/>
              </a:rPr>
              <a:t> can impact a company's ability to innovate by influencing the types of products and services that are in demand by consumers. For example, social trends such as the </a:t>
            </a:r>
            <a:r>
              <a:rPr lang="en-US" altLang="en-GB" b="1" dirty="0">
                <a:solidFill>
                  <a:schemeClr val="bg2">
                    <a:lumMod val="10000"/>
                  </a:schemeClr>
                </a:solidFill>
                <a:effectLst/>
                <a:cs typeface="Arial" panose="020B0604020202020204" pitchFamily="34" charset="0"/>
                <a:sym typeface="+mn-ea"/>
              </a:rPr>
              <a:t>growing interest in health and wellness </a:t>
            </a:r>
            <a:r>
              <a:rPr lang="en-US" altLang="en-GB" dirty="0">
                <a:solidFill>
                  <a:schemeClr val="bg2">
                    <a:lumMod val="10000"/>
                  </a:schemeClr>
                </a:solidFill>
                <a:effectLst/>
                <a:cs typeface="Arial" panose="020B0604020202020204" pitchFamily="34" charset="0"/>
                <a:sym typeface="+mn-ea"/>
              </a:rPr>
              <a:t>has led to an increase in demand for </a:t>
            </a:r>
            <a:r>
              <a:rPr lang="en-US" altLang="en-GB" b="1" dirty="0">
                <a:solidFill>
                  <a:schemeClr val="bg2">
                    <a:lumMod val="10000"/>
                  </a:schemeClr>
                </a:solidFill>
                <a:effectLst/>
                <a:cs typeface="Arial" panose="020B0604020202020204" pitchFamily="34" charset="0"/>
                <a:sym typeface="+mn-ea"/>
              </a:rPr>
              <a:t>healthy food</a:t>
            </a:r>
            <a:r>
              <a:rPr lang="en-US" altLang="en-GB" dirty="0">
                <a:solidFill>
                  <a:schemeClr val="bg2">
                    <a:lumMod val="10000"/>
                  </a:schemeClr>
                </a:solidFill>
                <a:effectLst/>
                <a:cs typeface="Arial" panose="020B0604020202020204" pitchFamily="34" charset="0"/>
                <a:sym typeface="+mn-ea"/>
              </a:rPr>
              <a:t> products, which has led to </a:t>
            </a:r>
            <a:r>
              <a:rPr lang="en-US" altLang="en-GB" b="1" dirty="0">
                <a:solidFill>
                  <a:schemeClr val="bg2">
                    <a:lumMod val="10000"/>
                  </a:schemeClr>
                </a:solidFill>
                <a:effectLst/>
                <a:cs typeface="Arial" panose="020B0604020202020204" pitchFamily="34" charset="0"/>
                <a:sym typeface="+mn-ea"/>
              </a:rPr>
              <a:t>innovation in the food industry </a:t>
            </a:r>
            <a:r>
              <a:rPr lang="en-US" altLang="en-GB" dirty="0">
                <a:solidFill>
                  <a:schemeClr val="bg2">
                    <a:lumMod val="10000"/>
                  </a:schemeClr>
                </a:solidFill>
                <a:effectLst/>
                <a:cs typeface="Arial" panose="020B0604020202020204" pitchFamily="34" charset="0"/>
                <a:sym typeface="+mn-ea"/>
              </a:rPr>
              <a:t>to develop healthier alternatives. Similarly, </a:t>
            </a:r>
            <a:r>
              <a:rPr lang="en-US" altLang="en-GB" b="1" dirty="0">
                <a:solidFill>
                  <a:schemeClr val="bg2">
                    <a:lumMod val="10000"/>
                  </a:schemeClr>
                </a:solidFill>
                <a:effectLst/>
                <a:cs typeface="Arial" panose="020B0604020202020204" pitchFamily="34" charset="0"/>
                <a:sym typeface="+mn-ea"/>
              </a:rPr>
              <a:t>cultural values</a:t>
            </a:r>
            <a:r>
              <a:rPr lang="en-US" altLang="en-GB" dirty="0">
                <a:solidFill>
                  <a:schemeClr val="bg2">
                    <a:lumMod val="10000"/>
                  </a:schemeClr>
                </a:solidFill>
                <a:effectLst/>
                <a:cs typeface="Arial" panose="020B0604020202020204" pitchFamily="34" charset="0"/>
                <a:sym typeface="+mn-ea"/>
              </a:rPr>
              <a:t> around </a:t>
            </a:r>
            <a:r>
              <a:rPr lang="en-US" altLang="en-GB" b="1" dirty="0">
                <a:solidFill>
                  <a:schemeClr val="bg2">
                    <a:lumMod val="10000"/>
                  </a:schemeClr>
                </a:solidFill>
                <a:effectLst/>
                <a:cs typeface="Arial" panose="020B0604020202020204" pitchFamily="34" charset="0"/>
                <a:sym typeface="+mn-ea"/>
              </a:rPr>
              <a:t>sustainability</a:t>
            </a:r>
            <a:r>
              <a:rPr lang="en-US" altLang="en-GB" dirty="0">
                <a:solidFill>
                  <a:schemeClr val="bg2">
                    <a:lumMod val="10000"/>
                  </a:schemeClr>
                </a:solidFill>
                <a:effectLst/>
                <a:cs typeface="Arial" panose="020B0604020202020204" pitchFamily="34" charset="0"/>
                <a:sym typeface="+mn-ea"/>
              </a:rPr>
              <a:t> have driven companies to develop more </a:t>
            </a:r>
            <a:r>
              <a:rPr lang="en-US" altLang="en-GB" b="1" dirty="0">
                <a:solidFill>
                  <a:schemeClr val="bg2">
                    <a:lumMod val="10000"/>
                  </a:schemeClr>
                </a:solidFill>
                <a:effectLst/>
                <a:cs typeface="Arial" panose="020B0604020202020204" pitchFamily="34" charset="0"/>
                <a:sym typeface="+mn-ea"/>
              </a:rPr>
              <a:t>environmentally friendly products and services</a:t>
            </a:r>
            <a:r>
              <a:rPr lang="en-US" altLang="en-GB" dirty="0">
                <a:solidFill>
                  <a:schemeClr val="bg2">
                    <a:lumMod val="10000"/>
                  </a:schemeClr>
                </a:solidFill>
                <a:effectLst/>
                <a:cs typeface="Arial" panose="020B0604020202020204" pitchFamily="34" charset="0"/>
                <a:sym typeface="+mn-ea"/>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7350" y="989330"/>
            <a:ext cx="7978140" cy="313817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Technological advancements</a:t>
            </a:r>
            <a:r>
              <a:rPr lang="en-US" altLang="en-GB" dirty="0">
                <a:solidFill>
                  <a:schemeClr val="bg2">
                    <a:lumMod val="10000"/>
                  </a:schemeClr>
                </a:solidFill>
                <a:effectLst/>
                <a:cs typeface="Arial" panose="020B0604020202020204" pitchFamily="34" charset="0"/>
                <a:sym typeface="+mn-ea"/>
              </a:rPr>
              <a:t> are another important exogenous factor that impacts innovation. Advances in technology can enable new forms of innovation and disrupt existing markets. For example, the rise of cloud computing, artificial intelligence, and blockchain technology have enabled new forms of innovation in various industries, such as finance, healthcare, and logistics.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Globalization: </a:t>
            </a:r>
            <a:r>
              <a:rPr lang="en-US" altLang="en-GB" dirty="0">
                <a:solidFill>
                  <a:schemeClr val="bg2">
                    <a:lumMod val="10000"/>
                  </a:schemeClr>
                </a:solidFill>
                <a:effectLst/>
                <a:cs typeface="Arial" panose="020B0604020202020204" pitchFamily="34" charset="0"/>
                <a:sym typeface="+mn-ea"/>
              </a:rPr>
              <a:t>Globalization has had a big impact on innovation. On the one hand, it has created new opportunities for businesses to develop innovative products and services, and collaborate with others from around the world. On the other hand, it has also increased competition, raised intellectual property issues, and presented challenges related to cultural differences.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7350" y="989330"/>
            <a:ext cx="7978140" cy="286131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Environmental factors: </a:t>
            </a:r>
            <a:r>
              <a:rPr lang="en-US" altLang="en-GB" dirty="0">
                <a:solidFill>
                  <a:schemeClr val="bg2">
                    <a:lumMod val="10000"/>
                  </a:schemeClr>
                </a:solidFill>
                <a:effectLst/>
                <a:cs typeface="Arial" panose="020B0604020202020204" pitchFamily="34" charset="0"/>
                <a:sym typeface="+mn-ea"/>
              </a:rPr>
              <a:t>Climate change, natural disasters, and other environmental factors can impact innovation by creating new market opportunities for sustainable products and services, increasing </a:t>
            </a:r>
            <a:r>
              <a:rPr lang="en-US" altLang="en-GB" b="1" dirty="0">
                <a:solidFill>
                  <a:schemeClr val="bg2">
                    <a:lumMod val="10000"/>
                  </a:schemeClr>
                </a:solidFill>
                <a:effectLst/>
                <a:cs typeface="Arial" panose="020B0604020202020204" pitchFamily="34" charset="0"/>
                <a:sym typeface="+mn-ea"/>
              </a:rPr>
              <a:t>demand for green technologies</a:t>
            </a:r>
            <a:r>
              <a:rPr lang="en-US" altLang="en-GB" dirty="0">
                <a:solidFill>
                  <a:schemeClr val="bg2">
                    <a:lumMod val="10000"/>
                  </a:schemeClr>
                </a:solidFill>
                <a:effectLst/>
                <a:cs typeface="Arial" panose="020B0604020202020204" pitchFamily="34" charset="0"/>
                <a:sym typeface="+mn-ea"/>
              </a:rPr>
              <a:t>, and driving innovation in areas such as renewable energy and resource efficiency.</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Demographic changes:</a:t>
            </a:r>
            <a:r>
              <a:rPr lang="en-US" altLang="en-GB" dirty="0">
                <a:solidFill>
                  <a:schemeClr val="bg2">
                    <a:lumMod val="10000"/>
                  </a:schemeClr>
                </a:solidFill>
                <a:effectLst/>
                <a:cs typeface="Arial" panose="020B0604020202020204" pitchFamily="34" charset="0"/>
                <a:sym typeface="+mn-ea"/>
              </a:rPr>
              <a:t> Changes in population size, age, and diversity can shape innovation opportunities and create new markets for products and services. For example, an aging population can drive </a:t>
            </a:r>
            <a:r>
              <a:rPr lang="en-US" altLang="en-GB" b="1" dirty="0">
                <a:solidFill>
                  <a:schemeClr val="bg2">
                    <a:lumMod val="10000"/>
                  </a:schemeClr>
                </a:solidFill>
                <a:effectLst/>
                <a:cs typeface="Arial" panose="020B0604020202020204" pitchFamily="34" charset="0"/>
                <a:sym typeface="+mn-ea"/>
              </a:rPr>
              <a:t>innovation in healthcare</a:t>
            </a:r>
            <a:r>
              <a:rPr lang="en-US" altLang="en-GB" dirty="0">
                <a:solidFill>
                  <a:schemeClr val="bg2">
                    <a:lumMod val="10000"/>
                  </a:schemeClr>
                </a:solidFill>
                <a:effectLst/>
                <a:cs typeface="Arial" panose="020B0604020202020204" pitchFamily="34" charset="0"/>
                <a:sym typeface="+mn-ea"/>
              </a:rPr>
              <a:t>, while demographic shifts towards </a:t>
            </a:r>
            <a:r>
              <a:rPr lang="en-US" altLang="en-GB" b="1" dirty="0">
                <a:solidFill>
                  <a:schemeClr val="bg2">
                    <a:lumMod val="10000"/>
                  </a:schemeClr>
                </a:solidFill>
                <a:effectLst/>
                <a:cs typeface="Arial" panose="020B0604020202020204" pitchFamily="34" charset="0"/>
                <a:sym typeface="+mn-ea"/>
              </a:rPr>
              <a:t>urbanization</a:t>
            </a:r>
            <a:r>
              <a:rPr lang="en-US" altLang="en-GB" dirty="0">
                <a:solidFill>
                  <a:schemeClr val="bg2">
                    <a:lumMod val="10000"/>
                  </a:schemeClr>
                </a:solidFill>
                <a:effectLst/>
                <a:cs typeface="Arial" panose="020B0604020202020204" pitchFamily="34" charset="0"/>
                <a:sym typeface="+mn-ea"/>
              </a:rPr>
              <a:t> can create opportunities for innovation in </a:t>
            </a:r>
            <a:r>
              <a:rPr lang="en-US" altLang="en-GB" b="1" dirty="0">
                <a:solidFill>
                  <a:schemeClr val="bg2">
                    <a:lumMod val="10000"/>
                  </a:schemeClr>
                </a:solidFill>
                <a:effectLst/>
                <a:cs typeface="Arial" panose="020B0604020202020204" pitchFamily="34" charset="0"/>
                <a:sym typeface="+mn-ea"/>
              </a:rPr>
              <a:t>transportation and infrastructure</a:t>
            </a:r>
            <a:r>
              <a:rPr lang="en-US" altLang="en-GB" dirty="0">
                <a:solidFill>
                  <a:schemeClr val="bg2">
                    <a:lumMod val="10000"/>
                  </a:schemeClr>
                </a:solidFill>
                <a:effectLst/>
                <a:cs typeface="Arial" panose="020B0604020202020204" pitchFamily="34" charset="0"/>
                <a:sym typeface="+mn-ea"/>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239395" y="1204595"/>
            <a:ext cx="7501890" cy="286131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Competition: </a:t>
            </a:r>
            <a:r>
              <a:rPr lang="en-US" altLang="en-GB" dirty="0">
                <a:solidFill>
                  <a:schemeClr val="bg2">
                    <a:lumMod val="10000"/>
                  </a:schemeClr>
                </a:solidFill>
                <a:effectLst/>
                <a:cs typeface="Arial" panose="020B0604020202020204" pitchFamily="34" charset="0"/>
                <a:sym typeface="+mn-ea"/>
              </a:rPr>
              <a:t>Apple and Samsung are in fierce competition in the smartphone market, which has led to the development of new features such as facial recognition and foldable screens.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Market Opportunity:</a:t>
            </a:r>
            <a:r>
              <a:rPr lang="en-US" altLang="en-GB" dirty="0">
                <a:solidFill>
                  <a:schemeClr val="bg2">
                    <a:lumMod val="10000"/>
                  </a:schemeClr>
                </a:solidFill>
                <a:effectLst/>
                <a:cs typeface="Arial" panose="020B0604020202020204" pitchFamily="34" charset="0"/>
                <a:sym typeface="+mn-ea"/>
              </a:rPr>
              <a:t> Tesla identified a market opportunity for electric cars and developed innovative battery technology to meet customer needs.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2905" y="1061085"/>
            <a:ext cx="7501890" cy="258445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Funding:</a:t>
            </a:r>
            <a:r>
              <a:rPr lang="en-US" altLang="en-GB" dirty="0">
                <a:solidFill>
                  <a:schemeClr val="bg2">
                    <a:lumMod val="10000"/>
                  </a:schemeClr>
                </a:solidFill>
                <a:effectLst/>
                <a:cs typeface="Arial" panose="020B0604020202020204" pitchFamily="34" charset="0"/>
                <a:sym typeface="+mn-ea"/>
              </a:rPr>
              <a:t> Funding can be considered an exogenous factor in the sense that it is influenced by external factors that a company may not have direct control over. For example, the availability of funding sources such as venture capital, angel investors or public grants can be influenced by market conditions, economic policies, and investor sentiment, which are all factors outside the company's control.</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989330"/>
            <a:ext cx="7978140" cy="2862322"/>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Endogenous factors are </a:t>
            </a:r>
            <a:r>
              <a:rPr lang="en-US" altLang="en-GB" b="1" dirty="0">
                <a:solidFill>
                  <a:schemeClr val="bg2">
                    <a:lumMod val="10000"/>
                  </a:schemeClr>
                </a:solidFill>
                <a:effectLst/>
                <a:cs typeface="Arial" panose="020B0604020202020204" pitchFamily="34" charset="0"/>
                <a:sym typeface="+mn-ea"/>
              </a:rPr>
              <a:t>internal factors </a:t>
            </a:r>
            <a:r>
              <a:rPr lang="en-US" altLang="en-GB" dirty="0">
                <a:solidFill>
                  <a:schemeClr val="bg2">
                    <a:lumMod val="10000"/>
                  </a:schemeClr>
                </a:solidFill>
                <a:effectLst/>
                <a:cs typeface="Arial" panose="020B0604020202020204" pitchFamily="34" charset="0"/>
                <a:sym typeface="+mn-ea"/>
              </a:rPr>
              <a:t>that </a:t>
            </a:r>
            <a:r>
              <a:rPr lang="en-US" altLang="en-GB" b="1" dirty="0">
                <a:solidFill>
                  <a:schemeClr val="bg2">
                    <a:lumMod val="10000"/>
                  </a:schemeClr>
                </a:solidFill>
                <a:effectLst/>
                <a:cs typeface="Arial" panose="020B0604020202020204" pitchFamily="34" charset="0"/>
                <a:sym typeface="+mn-ea"/>
              </a:rPr>
              <a:t>impact innovation </a:t>
            </a:r>
            <a:r>
              <a:rPr lang="en-US" altLang="en-GB" dirty="0">
                <a:solidFill>
                  <a:schemeClr val="bg2">
                    <a:lumMod val="10000"/>
                  </a:schemeClr>
                </a:solidFill>
                <a:effectLst/>
                <a:cs typeface="Arial" panose="020B0604020202020204" pitchFamily="34" charset="0"/>
                <a:sym typeface="+mn-ea"/>
              </a:rPr>
              <a:t>and are within the </a:t>
            </a:r>
            <a:r>
              <a:rPr lang="en-US" altLang="en-GB" b="1" dirty="0">
                <a:solidFill>
                  <a:schemeClr val="bg2">
                    <a:lumMod val="10000"/>
                  </a:schemeClr>
                </a:solidFill>
                <a:effectLst/>
                <a:cs typeface="Arial" panose="020B0604020202020204" pitchFamily="34" charset="0"/>
                <a:sym typeface="+mn-ea"/>
              </a:rPr>
              <a:t>control of an organization or individual</a:t>
            </a:r>
            <a:r>
              <a:rPr lang="en-US" altLang="en-GB" dirty="0">
                <a:solidFill>
                  <a:schemeClr val="bg2">
                    <a:lumMod val="10000"/>
                  </a:schemeClr>
                </a:solidFill>
                <a:effectLst/>
                <a:cs typeface="Arial" panose="020B0604020202020204" pitchFamily="34" charset="0"/>
                <a:sym typeface="+mn-ea"/>
              </a:rPr>
              <a:t>. These factors can include organizational culture, leadership, resources, capabilities, and the ability to collaborate and share knowledge within a team. Endogenous factors are often influenced by an organization's </a:t>
            </a:r>
            <a:r>
              <a:rPr lang="en-US" altLang="en-GB" b="1" dirty="0">
                <a:solidFill>
                  <a:schemeClr val="bg2">
                    <a:lumMod val="10000"/>
                  </a:schemeClr>
                </a:solidFill>
                <a:effectLst/>
                <a:cs typeface="Arial" panose="020B0604020202020204" pitchFamily="34" charset="0"/>
                <a:sym typeface="+mn-ea"/>
              </a:rPr>
              <a:t>strategies, goals, and objectives</a:t>
            </a:r>
            <a:r>
              <a:rPr lang="en-US" altLang="en-GB" dirty="0">
                <a:solidFill>
                  <a:schemeClr val="bg2">
                    <a:lumMod val="10000"/>
                  </a:schemeClr>
                </a:solidFill>
                <a:effectLst/>
                <a:cs typeface="Arial" panose="020B0604020202020204" pitchFamily="34" charset="0"/>
                <a:sym typeface="+mn-ea"/>
              </a:rPr>
              <a:t>, and can have a significant impact on the ability to innovate and develop new products, services, or processes.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Successful organizations </a:t>
            </a:r>
            <a:r>
              <a:rPr lang="en-US" altLang="en-GB" dirty="0">
                <a:solidFill>
                  <a:schemeClr val="bg2">
                    <a:lumMod val="10000"/>
                  </a:schemeClr>
                </a:solidFill>
                <a:effectLst/>
                <a:cs typeface="Arial" panose="020B0604020202020204" pitchFamily="34" charset="0"/>
                <a:sym typeface="+mn-ea"/>
              </a:rPr>
              <a:t>understand the </a:t>
            </a:r>
            <a:r>
              <a:rPr lang="en-US" altLang="en-GB" b="1" dirty="0">
                <a:solidFill>
                  <a:schemeClr val="bg2">
                    <a:lumMod val="10000"/>
                  </a:schemeClr>
                </a:solidFill>
                <a:effectLst/>
                <a:cs typeface="Arial" panose="020B0604020202020204" pitchFamily="34" charset="0"/>
                <a:sym typeface="+mn-ea"/>
              </a:rPr>
              <a:t>importance of managing</a:t>
            </a:r>
            <a:r>
              <a:rPr lang="en-US" altLang="en-GB" dirty="0">
                <a:solidFill>
                  <a:schemeClr val="bg2">
                    <a:lumMod val="10000"/>
                  </a:schemeClr>
                </a:solidFill>
                <a:effectLst/>
                <a:cs typeface="Arial" panose="020B0604020202020204" pitchFamily="34" charset="0"/>
                <a:sym typeface="+mn-ea"/>
              </a:rPr>
              <a:t> endogenous factors effectively to create a culture of innovation and stay ahead of the competition.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276350"/>
            <a:ext cx="7978140" cy="258445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Technology:</a:t>
            </a:r>
            <a:r>
              <a:rPr lang="en-US" altLang="en-GB" dirty="0">
                <a:solidFill>
                  <a:schemeClr val="bg2">
                    <a:lumMod val="10000"/>
                  </a:schemeClr>
                </a:solidFill>
                <a:effectLst/>
                <a:cs typeface="Arial" panose="020B0604020202020204" pitchFamily="34" charset="0"/>
                <a:sym typeface="+mn-ea"/>
              </a:rPr>
              <a:t> A company's ability to adopt new technologies and adapt to changing technological trends can also be an endogenous factor of innovation. Companies that are quick to </a:t>
            </a:r>
            <a:r>
              <a:rPr lang="en-US" altLang="en-GB" b="1" dirty="0">
                <a:solidFill>
                  <a:schemeClr val="bg2">
                    <a:lumMod val="10000"/>
                  </a:schemeClr>
                </a:solidFill>
                <a:effectLst/>
                <a:cs typeface="Arial" panose="020B0604020202020204" pitchFamily="34" charset="0"/>
                <a:sym typeface="+mn-ea"/>
              </a:rPr>
              <a:t>adopt new technologies</a:t>
            </a:r>
            <a:r>
              <a:rPr lang="en-US" altLang="en-GB" dirty="0">
                <a:solidFill>
                  <a:schemeClr val="bg2">
                    <a:lumMod val="10000"/>
                  </a:schemeClr>
                </a:solidFill>
                <a:effectLst/>
                <a:cs typeface="Arial" panose="020B0604020202020204" pitchFamily="34" charset="0"/>
                <a:sym typeface="+mn-ea"/>
              </a:rPr>
              <a:t> and </a:t>
            </a:r>
            <a:r>
              <a:rPr lang="en-US" altLang="en-GB" b="1" dirty="0">
                <a:solidFill>
                  <a:schemeClr val="bg2">
                    <a:lumMod val="10000"/>
                  </a:schemeClr>
                </a:solidFill>
                <a:effectLst/>
                <a:cs typeface="Arial" panose="020B0604020202020204" pitchFamily="34" charset="0"/>
                <a:sym typeface="+mn-ea"/>
              </a:rPr>
              <a:t>integrate them into their operations</a:t>
            </a:r>
            <a:r>
              <a:rPr lang="en-US" altLang="en-GB" dirty="0">
                <a:solidFill>
                  <a:schemeClr val="bg2">
                    <a:lumMod val="10000"/>
                  </a:schemeClr>
                </a:solidFill>
                <a:effectLst/>
                <a:cs typeface="Arial" panose="020B0604020202020204" pitchFamily="34" charset="0"/>
                <a:sym typeface="+mn-ea"/>
              </a:rPr>
              <a:t> can gain a competitive advantage by improving efficiency and reducing costs.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Resources:</a:t>
            </a:r>
            <a:r>
              <a:rPr lang="en-US" altLang="en-GB" dirty="0">
                <a:solidFill>
                  <a:schemeClr val="bg2">
                    <a:lumMod val="10000"/>
                  </a:schemeClr>
                </a:solidFill>
                <a:effectLst/>
                <a:cs typeface="Arial" panose="020B0604020202020204" pitchFamily="34" charset="0"/>
                <a:sym typeface="+mn-ea"/>
              </a:rPr>
              <a:t> Resources such as </a:t>
            </a:r>
            <a:r>
              <a:rPr lang="en-US" altLang="en-GB" b="1" dirty="0">
                <a:solidFill>
                  <a:schemeClr val="bg2">
                    <a:lumMod val="10000"/>
                  </a:schemeClr>
                </a:solidFill>
                <a:effectLst/>
                <a:cs typeface="Arial" panose="020B0604020202020204" pitchFamily="34" charset="0"/>
                <a:sym typeface="+mn-ea"/>
              </a:rPr>
              <a:t>funding, talent, and equipment </a:t>
            </a:r>
            <a:r>
              <a:rPr lang="en-US" altLang="en-GB" dirty="0">
                <a:solidFill>
                  <a:schemeClr val="bg2">
                    <a:lumMod val="10000"/>
                  </a:schemeClr>
                </a:solidFill>
                <a:effectLst/>
                <a:cs typeface="Arial" panose="020B0604020202020204" pitchFamily="34" charset="0"/>
                <a:sym typeface="+mn-ea"/>
              </a:rPr>
              <a:t>can impact innovation. Companies with sufficient resources are more likely to invest in research and development and explore new market opportunities.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276350"/>
            <a:ext cx="7978140" cy="2862322"/>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Leadership:</a:t>
            </a:r>
            <a:r>
              <a:rPr lang="en-US" altLang="en-GB" dirty="0">
                <a:solidFill>
                  <a:schemeClr val="bg2">
                    <a:lumMod val="10000"/>
                  </a:schemeClr>
                </a:solidFill>
                <a:effectLst/>
                <a:cs typeface="Arial" panose="020B0604020202020204" pitchFamily="34" charset="0"/>
                <a:sym typeface="+mn-ea"/>
              </a:rPr>
              <a:t> Leadership is important for innovation because </a:t>
            </a:r>
            <a:r>
              <a:rPr lang="en-US" altLang="en-GB" b="1" dirty="0">
                <a:solidFill>
                  <a:schemeClr val="bg2">
                    <a:lumMod val="10000"/>
                  </a:schemeClr>
                </a:solidFill>
                <a:effectLst/>
                <a:cs typeface="Arial" panose="020B0604020202020204" pitchFamily="34" charset="0"/>
                <a:sym typeface="+mn-ea"/>
              </a:rPr>
              <a:t>good leaders </a:t>
            </a:r>
            <a:r>
              <a:rPr lang="en-US" altLang="en-GB" dirty="0">
                <a:solidFill>
                  <a:schemeClr val="bg2">
                    <a:lumMod val="10000"/>
                  </a:schemeClr>
                </a:solidFill>
                <a:effectLst/>
                <a:cs typeface="Arial" panose="020B0604020202020204" pitchFamily="34" charset="0"/>
                <a:sym typeface="+mn-ea"/>
              </a:rPr>
              <a:t>can inspire their teams to come up with </a:t>
            </a:r>
            <a:r>
              <a:rPr lang="en-US" altLang="en-GB" b="1" dirty="0">
                <a:solidFill>
                  <a:schemeClr val="bg2">
                    <a:lumMod val="10000"/>
                  </a:schemeClr>
                </a:solidFill>
                <a:effectLst/>
                <a:cs typeface="Arial" panose="020B0604020202020204" pitchFamily="34" charset="0"/>
                <a:sym typeface="+mn-ea"/>
              </a:rPr>
              <a:t>new ideas and take risks</a:t>
            </a:r>
            <a:r>
              <a:rPr lang="en-US" altLang="en-GB" dirty="0">
                <a:solidFill>
                  <a:schemeClr val="bg2">
                    <a:lumMod val="10000"/>
                  </a:schemeClr>
                </a:solidFill>
                <a:effectLst/>
                <a:cs typeface="Arial" panose="020B0604020202020204" pitchFamily="34" charset="0"/>
                <a:sym typeface="+mn-ea"/>
              </a:rPr>
              <a:t>. By creating a culture of innovation, leaders can </a:t>
            </a:r>
            <a:r>
              <a:rPr lang="en-US" altLang="en-GB" b="1" dirty="0">
                <a:solidFill>
                  <a:schemeClr val="bg2">
                    <a:lumMod val="10000"/>
                  </a:schemeClr>
                </a:solidFill>
                <a:effectLst/>
                <a:cs typeface="Arial" panose="020B0604020202020204" pitchFamily="34" charset="0"/>
                <a:sym typeface="+mn-ea"/>
              </a:rPr>
              <a:t>encourage their team </a:t>
            </a:r>
            <a:r>
              <a:rPr lang="en-US" altLang="en-GB" dirty="0">
                <a:solidFill>
                  <a:schemeClr val="bg2">
                    <a:lumMod val="10000"/>
                  </a:schemeClr>
                </a:solidFill>
                <a:effectLst/>
                <a:cs typeface="Arial" panose="020B0604020202020204" pitchFamily="34" charset="0"/>
                <a:sym typeface="+mn-ea"/>
              </a:rPr>
              <a:t>to think creatively and develop new solutions to challenges, which can help the company stay competitive and successful.</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Culture:</a:t>
            </a:r>
            <a:r>
              <a:rPr lang="en-US" altLang="en-GB" dirty="0">
                <a:solidFill>
                  <a:schemeClr val="bg2">
                    <a:lumMod val="10000"/>
                  </a:schemeClr>
                </a:solidFill>
                <a:effectLst/>
                <a:cs typeface="Arial" panose="020B0604020202020204" pitchFamily="34" charset="0"/>
                <a:sym typeface="+mn-ea"/>
              </a:rPr>
              <a:t> Company culture can impact innovation by </a:t>
            </a:r>
            <a:r>
              <a:rPr lang="en-US" altLang="en-GB" b="1" dirty="0">
                <a:solidFill>
                  <a:schemeClr val="bg2">
                    <a:lumMod val="10000"/>
                  </a:schemeClr>
                </a:solidFill>
                <a:effectLst/>
                <a:cs typeface="Arial" panose="020B0604020202020204" pitchFamily="34" charset="0"/>
                <a:sym typeface="+mn-ea"/>
              </a:rPr>
              <a:t>either promoting or </a:t>
            </a:r>
            <a:r>
              <a:rPr lang="en-US" altLang="en-GB" b="1" dirty="0">
                <a:solidFill>
                  <a:schemeClr val="bg2">
                    <a:lumMod val="10000"/>
                  </a:schemeClr>
                </a:solidFill>
                <a:cs typeface="Arial" panose="020B0604020202020204" pitchFamily="34" charset="0"/>
                <a:sym typeface="+mn-ea"/>
              </a:rPr>
              <a:t>blocki</a:t>
            </a:r>
            <a:r>
              <a:rPr lang="en-US" altLang="en-GB" b="1" dirty="0">
                <a:solidFill>
                  <a:schemeClr val="bg2">
                    <a:lumMod val="10000"/>
                  </a:schemeClr>
                </a:solidFill>
                <a:effectLst/>
                <a:cs typeface="Arial" panose="020B0604020202020204" pitchFamily="34" charset="0"/>
                <a:sym typeface="+mn-ea"/>
              </a:rPr>
              <a:t>ng creativity and experimentation</a:t>
            </a:r>
            <a:r>
              <a:rPr lang="en-US" altLang="en-GB" dirty="0">
                <a:solidFill>
                  <a:schemeClr val="bg2">
                    <a:lumMod val="10000"/>
                  </a:schemeClr>
                </a:solidFill>
                <a:effectLst/>
                <a:cs typeface="Arial" panose="020B0604020202020204" pitchFamily="34" charset="0"/>
                <a:sym typeface="+mn-ea"/>
              </a:rPr>
              <a:t>. Companies with a culture that </a:t>
            </a:r>
            <a:r>
              <a:rPr lang="en-US" altLang="en-GB" b="1" dirty="0">
                <a:solidFill>
                  <a:schemeClr val="bg2">
                    <a:lumMod val="10000"/>
                  </a:schemeClr>
                </a:solidFill>
                <a:effectLst/>
                <a:cs typeface="Arial" panose="020B0604020202020204" pitchFamily="34" charset="0"/>
                <a:sym typeface="+mn-ea"/>
              </a:rPr>
              <a:t>values innovation</a:t>
            </a:r>
            <a:r>
              <a:rPr lang="en-US" altLang="en-GB" dirty="0">
                <a:solidFill>
                  <a:schemeClr val="bg2">
                    <a:lumMod val="10000"/>
                  </a:schemeClr>
                </a:solidFill>
                <a:effectLst/>
                <a:cs typeface="Arial" panose="020B0604020202020204" pitchFamily="34" charset="0"/>
                <a:sym typeface="+mn-ea"/>
              </a:rPr>
              <a:t> and encourages employees to </a:t>
            </a:r>
            <a:r>
              <a:rPr lang="en-US" altLang="en-GB" b="1" dirty="0">
                <a:solidFill>
                  <a:schemeClr val="bg2">
                    <a:lumMod val="10000"/>
                  </a:schemeClr>
                </a:solidFill>
                <a:effectLst/>
                <a:cs typeface="Arial" panose="020B0604020202020204" pitchFamily="34" charset="0"/>
                <a:sym typeface="+mn-ea"/>
              </a:rPr>
              <a:t>share new ideas</a:t>
            </a:r>
            <a:r>
              <a:rPr lang="en-US" altLang="en-GB" dirty="0">
                <a:solidFill>
                  <a:schemeClr val="bg2">
                    <a:lumMod val="10000"/>
                  </a:schemeClr>
                </a:solidFill>
                <a:effectLst/>
                <a:cs typeface="Arial" panose="020B0604020202020204" pitchFamily="34" charset="0"/>
                <a:sym typeface="+mn-ea"/>
              </a:rPr>
              <a:t> are more likely to foster a culture of innovation.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276350"/>
            <a:ext cx="7978140" cy="258445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Vision:</a:t>
            </a:r>
            <a:r>
              <a:rPr lang="en-US" altLang="en-GB" dirty="0">
                <a:solidFill>
                  <a:schemeClr val="bg2">
                    <a:lumMod val="10000"/>
                  </a:schemeClr>
                </a:solidFill>
                <a:effectLst/>
                <a:cs typeface="Arial" panose="020B0604020202020204" pitchFamily="34" charset="0"/>
                <a:sym typeface="+mn-ea"/>
              </a:rPr>
              <a:t> A </a:t>
            </a:r>
            <a:r>
              <a:rPr lang="en-US" altLang="en-GB" b="1" dirty="0">
                <a:solidFill>
                  <a:schemeClr val="bg2">
                    <a:lumMod val="10000"/>
                  </a:schemeClr>
                </a:solidFill>
                <a:effectLst/>
                <a:cs typeface="Arial" panose="020B0604020202020204" pitchFamily="34" charset="0"/>
                <a:sym typeface="+mn-ea"/>
              </a:rPr>
              <a:t>clear vision and strategy </a:t>
            </a:r>
            <a:r>
              <a:rPr lang="en-US" altLang="en-GB" dirty="0">
                <a:solidFill>
                  <a:schemeClr val="bg2">
                    <a:lumMod val="10000"/>
                  </a:schemeClr>
                </a:solidFill>
                <a:effectLst/>
                <a:cs typeface="Arial" panose="020B0604020202020204" pitchFamily="34" charset="0"/>
                <a:sym typeface="+mn-ea"/>
              </a:rPr>
              <a:t>for innovation provides </a:t>
            </a:r>
            <a:r>
              <a:rPr lang="en-US" altLang="en-GB" b="1" dirty="0">
                <a:solidFill>
                  <a:schemeClr val="bg2">
                    <a:lumMod val="10000"/>
                  </a:schemeClr>
                </a:solidFill>
                <a:effectLst/>
                <a:cs typeface="Arial" panose="020B0604020202020204" pitchFamily="34" charset="0"/>
                <a:sym typeface="+mn-ea"/>
              </a:rPr>
              <a:t>direction and focus</a:t>
            </a:r>
            <a:r>
              <a:rPr lang="en-US" altLang="en-GB" dirty="0">
                <a:solidFill>
                  <a:schemeClr val="bg2">
                    <a:lumMod val="10000"/>
                  </a:schemeClr>
                </a:solidFill>
                <a:effectLst/>
                <a:cs typeface="Arial" panose="020B0604020202020204" pitchFamily="34" charset="0"/>
                <a:sym typeface="+mn-ea"/>
              </a:rPr>
              <a:t> for innovation efforts. It helps to ensure that innovation aligns with overall business goals and motivates employees to contribute their ideas.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Team:</a:t>
            </a:r>
            <a:r>
              <a:rPr lang="en-US" altLang="en-GB" dirty="0">
                <a:solidFill>
                  <a:schemeClr val="bg2">
                    <a:lumMod val="10000"/>
                  </a:schemeClr>
                </a:solidFill>
                <a:effectLst/>
                <a:cs typeface="Arial" panose="020B0604020202020204" pitchFamily="34" charset="0"/>
                <a:sym typeface="+mn-ea"/>
              </a:rPr>
              <a:t> Innovation is a </a:t>
            </a:r>
            <a:r>
              <a:rPr lang="en-US" altLang="en-GB" b="1" dirty="0">
                <a:solidFill>
                  <a:schemeClr val="bg2">
                    <a:lumMod val="10000"/>
                  </a:schemeClr>
                </a:solidFill>
                <a:effectLst/>
                <a:cs typeface="Arial" panose="020B0604020202020204" pitchFamily="34" charset="0"/>
                <a:sym typeface="+mn-ea"/>
              </a:rPr>
              <a:t>team effort</a:t>
            </a:r>
            <a:r>
              <a:rPr lang="en-US" altLang="en-GB" dirty="0">
                <a:solidFill>
                  <a:schemeClr val="bg2">
                    <a:lumMod val="10000"/>
                  </a:schemeClr>
                </a:solidFill>
                <a:effectLst/>
                <a:cs typeface="Arial" panose="020B0604020202020204" pitchFamily="34" charset="0"/>
                <a:sym typeface="+mn-ea"/>
              </a:rPr>
              <a:t>, and a diverse and </a:t>
            </a:r>
            <a:r>
              <a:rPr lang="en-US" altLang="en-GB" b="1" dirty="0">
                <a:solidFill>
                  <a:schemeClr val="bg2">
                    <a:lumMod val="10000"/>
                  </a:schemeClr>
                </a:solidFill>
                <a:effectLst/>
                <a:cs typeface="Arial" panose="020B0604020202020204" pitchFamily="34" charset="0"/>
                <a:sym typeface="+mn-ea"/>
              </a:rPr>
              <a:t>skilled team </a:t>
            </a:r>
            <a:r>
              <a:rPr lang="en-US" altLang="en-GB" dirty="0">
                <a:solidFill>
                  <a:schemeClr val="bg2">
                    <a:lumMod val="10000"/>
                  </a:schemeClr>
                </a:solidFill>
                <a:effectLst/>
                <a:cs typeface="Arial" panose="020B0604020202020204" pitchFamily="34" charset="0"/>
                <a:sym typeface="+mn-ea"/>
              </a:rPr>
              <a:t>brings different </a:t>
            </a:r>
            <a:r>
              <a:rPr lang="en-US" altLang="en-GB" b="1" dirty="0">
                <a:solidFill>
                  <a:schemeClr val="bg2">
                    <a:lumMod val="10000"/>
                  </a:schemeClr>
                </a:solidFill>
                <a:effectLst/>
                <a:cs typeface="Arial" panose="020B0604020202020204" pitchFamily="34" charset="0"/>
                <a:sym typeface="+mn-ea"/>
              </a:rPr>
              <a:t>viewpoints and knowledge </a:t>
            </a:r>
            <a:r>
              <a:rPr lang="en-US" altLang="en-GB" dirty="0">
                <a:solidFill>
                  <a:schemeClr val="bg2">
                    <a:lumMod val="10000"/>
                  </a:schemeClr>
                </a:solidFill>
                <a:effectLst/>
                <a:cs typeface="Arial" panose="020B0604020202020204" pitchFamily="34" charset="0"/>
                <a:sym typeface="+mn-ea"/>
              </a:rPr>
              <a:t>to the innovation process. Effective team leadership encourages open </a:t>
            </a:r>
            <a:r>
              <a:rPr lang="en-US" altLang="en-GB" b="1" dirty="0">
                <a:solidFill>
                  <a:schemeClr val="bg2">
                    <a:lumMod val="10000"/>
                  </a:schemeClr>
                </a:solidFill>
                <a:effectLst/>
                <a:cs typeface="Arial" panose="020B0604020202020204" pitchFamily="34" charset="0"/>
                <a:sym typeface="+mn-ea"/>
              </a:rPr>
              <a:t>communication, collaboration, and risk-taking </a:t>
            </a:r>
            <a:r>
              <a:rPr lang="en-US" altLang="en-GB" dirty="0">
                <a:solidFill>
                  <a:schemeClr val="bg2">
                    <a:lumMod val="10000"/>
                  </a:schemeClr>
                </a:solidFill>
                <a:effectLst/>
                <a:cs typeface="Arial" panose="020B0604020202020204" pitchFamily="34" charset="0"/>
                <a:sym typeface="+mn-ea"/>
              </a:rPr>
              <a:t>to foster creativity within the team.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276350"/>
            <a:ext cx="7978140" cy="3139321"/>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Experimentation:</a:t>
            </a:r>
            <a:r>
              <a:rPr lang="en-US" altLang="en-GB" dirty="0">
                <a:solidFill>
                  <a:schemeClr val="bg2">
                    <a:lumMod val="10000"/>
                  </a:schemeClr>
                </a:solidFill>
                <a:effectLst/>
                <a:cs typeface="Arial" panose="020B0604020202020204" pitchFamily="34" charset="0"/>
                <a:sym typeface="+mn-ea"/>
              </a:rPr>
              <a:t> Experimentation can impact innovation by allowing companies to </a:t>
            </a:r>
            <a:r>
              <a:rPr lang="en-US" altLang="en-GB" b="1" dirty="0">
                <a:solidFill>
                  <a:schemeClr val="bg2">
                    <a:lumMod val="10000"/>
                  </a:schemeClr>
                </a:solidFill>
                <a:effectLst/>
                <a:cs typeface="Arial" panose="020B0604020202020204" pitchFamily="34" charset="0"/>
                <a:sym typeface="+mn-ea"/>
              </a:rPr>
              <a:t>test and refine new ideas</a:t>
            </a:r>
            <a:r>
              <a:rPr lang="en-US" altLang="en-GB" dirty="0">
                <a:solidFill>
                  <a:schemeClr val="bg2">
                    <a:lumMod val="10000"/>
                  </a:schemeClr>
                </a:solidFill>
                <a:effectLst/>
                <a:cs typeface="Arial" panose="020B0604020202020204" pitchFamily="34" charset="0"/>
                <a:sym typeface="+mn-ea"/>
              </a:rPr>
              <a:t>. Companies that </a:t>
            </a:r>
            <a:r>
              <a:rPr lang="en-US" altLang="en-GB" b="1" dirty="0">
                <a:solidFill>
                  <a:schemeClr val="bg2">
                    <a:lumMod val="10000"/>
                  </a:schemeClr>
                </a:solidFill>
                <a:effectLst/>
                <a:cs typeface="Arial" panose="020B0604020202020204" pitchFamily="34" charset="0"/>
                <a:sym typeface="+mn-ea"/>
              </a:rPr>
              <a:t>encourage experimentation </a:t>
            </a:r>
            <a:r>
              <a:rPr lang="en-US" altLang="en-GB" dirty="0">
                <a:solidFill>
                  <a:schemeClr val="bg2">
                    <a:lumMod val="10000"/>
                  </a:schemeClr>
                </a:solidFill>
                <a:effectLst/>
                <a:cs typeface="Arial" panose="020B0604020202020204" pitchFamily="34" charset="0"/>
                <a:sym typeface="+mn-ea"/>
              </a:rPr>
              <a:t>and provide a </a:t>
            </a:r>
            <a:r>
              <a:rPr lang="en-US" altLang="en-GB" b="1" dirty="0">
                <a:solidFill>
                  <a:schemeClr val="bg2">
                    <a:lumMod val="10000"/>
                  </a:schemeClr>
                </a:solidFill>
                <a:effectLst/>
                <a:cs typeface="Arial" panose="020B0604020202020204" pitchFamily="34" charset="0"/>
                <a:sym typeface="+mn-ea"/>
              </a:rPr>
              <a:t>safe space for employees </a:t>
            </a:r>
            <a:r>
              <a:rPr lang="en-US" altLang="en-GB" dirty="0">
                <a:solidFill>
                  <a:schemeClr val="bg2">
                    <a:lumMod val="10000"/>
                  </a:schemeClr>
                </a:solidFill>
                <a:effectLst/>
                <a:cs typeface="Arial" panose="020B0604020202020204" pitchFamily="34" charset="0"/>
                <a:sym typeface="+mn-ea"/>
              </a:rPr>
              <a:t>to try new things are more likely to drive innovation.</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Feedback: </a:t>
            </a:r>
            <a:r>
              <a:rPr lang="en-US" altLang="en-GB" dirty="0">
                <a:solidFill>
                  <a:schemeClr val="bg2">
                    <a:lumMod val="10000"/>
                  </a:schemeClr>
                </a:solidFill>
                <a:effectLst/>
                <a:cs typeface="Arial" panose="020B0604020202020204" pitchFamily="34" charset="0"/>
                <a:sym typeface="+mn-ea"/>
              </a:rPr>
              <a:t>Gathering feedback from customers, employees, and other stakeholders can impact innovation by providing valuable insights into customer needs and preferences. Companies that prioritize gathering and including feedback into their innovation process are more likely to develop products or services that meet customer needs.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Introduction</a:t>
            </a:r>
          </a:p>
        </p:txBody>
      </p:sp>
      <p:sp>
        <p:nvSpPr>
          <p:cNvPr id="5" name="Obdélník 4"/>
          <p:cNvSpPr/>
          <p:nvPr/>
        </p:nvSpPr>
        <p:spPr>
          <a:xfrm>
            <a:off x="387350" y="989330"/>
            <a:ext cx="7978140" cy="313817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GB" dirty="0">
                <a:solidFill>
                  <a:schemeClr val="bg2">
                    <a:lumMod val="10000"/>
                  </a:schemeClr>
                </a:solidFill>
                <a:effectLst/>
                <a:cs typeface="Arial" panose="020B0604020202020204" pitchFamily="34" charset="0"/>
                <a:sym typeface="+mn-ea"/>
              </a:rPr>
              <a:t>Innovation is simply the act of </a:t>
            </a:r>
            <a:r>
              <a:rPr lang="en-GB" b="1" dirty="0">
                <a:solidFill>
                  <a:schemeClr val="bg2">
                    <a:lumMod val="10000"/>
                  </a:schemeClr>
                </a:solidFill>
                <a:effectLst/>
                <a:cs typeface="Arial" panose="020B0604020202020204" pitchFamily="34" charset="0"/>
                <a:sym typeface="+mn-ea"/>
              </a:rPr>
              <a:t>creating something new or improving something </a:t>
            </a:r>
            <a:r>
              <a:rPr lang="en-GB" dirty="0">
                <a:solidFill>
                  <a:schemeClr val="bg2">
                    <a:lumMod val="10000"/>
                  </a:schemeClr>
                </a:solidFill>
                <a:effectLst/>
                <a:cs typeface="Arial" panose="020B0604020202020204" pitchFamily="34" charset="0"/>
                <a:sym typeface="+mn-ea"/>
              </a:rPr>
              <a:t>that already exists. It can be a new product, a new service, a new process, or a new technology that </a:t>
            </a:r>
            <a:r>
              <a:rPr lang="en-GB" b="1" dirty="0">
                <a:solidFill>
                  <a:schemeClr val="bg2">
                    <a:lumMod val="10000"/>
                  </a:schemeClr>
                </a:solidFill>
                <a:effectLst/>
                <a:cs typeface="Arial" panose="020B0604020202020204" pitchFamily="34" charset="0"/>
                <a:sym typeface="+mn-ea"/>
              </a:rPr>
              <a:t>adds value to people's lives</a:t>
            </a:r>
            <a:r>
              <a:rPr lang="en-GB" dirty="0">
                <a:solidFill>
                  <a:schemeClr val="bg2">
                    <a:lumMod val="10000"/>
                  </a:schemeClr>
                </a:solidFill>
                <a:effectLst/>
                <a:cs typeface="Arial" panose="020B0604020202020204" pitchFamily="34" charset="0"/>
                <a:sym typeface="+mn-ea"/>
              </a:rPr>
              <a:t>. In other words, innovation is all about introducing new and better ways of doing things that help individuals, businesses, and society as a whole.</a:t>
            </a:r>
          </a:p>
          <a:p>
            <a:pPr indent="0" algn="l">
              <a:buFont typeface="Arial" panose="020B0604020202020204" pitchFamily="34" charset="0"/>
              <a:buNone/>
            </a:pPr>
            <a:endParaRPr 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GB" dirty="0">
                <a:solidFill>
                  <a:schemeClr val="bg2">
                    <a:lumMod val="10000"/>
                  </a:schemeClr>
                </a:solidFill>
                <a:effectLst/>
                <a:cs typeface="Arial" panose="020B0604020202020204" pitchFamily="34" charset="0"/>
                <a:sym typeface="+mn-ea"/>
              </a:rPr>
              <a:t>Example: Tesla Inc.</a:t>
            </a:r>
          </a:p>
          <a:p>
            <a:pPr indent="0" algn="l">
              <a:buFont typeface="Arial" panose="020B0604020202020204" pitchFamily="34" charset="0"/>
              <a:buNone/>
            </a:pPr>
            <a:endParaRPr 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GB" dirty="0">
                <a:solidFill>
                  <a:schemeClr val="bg2">
                    <a:lumMod val="10000"/>
                  </a:schemeClr>
                </a:solidFill>
                <a:effectLst/>
                <a:cs typeface="Arial" panose="020B0604020202020204" pitchFamily="34" charset="0"/>
                <a:sym typeface="+mn-ea"/>
              </a:rPr>
              <a:t>Tesla's electric cars offer superior performance, longer ranges,</a:t>
            </a:r>
            <a:r>
              <a:rPr lang="en-US" altLang="en-GB" dirty="0">
                <a:solidFill>
                  <a:schemeClr val="bg2">
                    <a:lumMod val="10000"/>
                  </a:schemeClr>
                </a:solidFill>
                <a:effectLst/>
                <a:cs typeface="Arial" panose="020B0604020202020204" pitchFamily="34" charset="0"/>
                <a:sym typeface="+mn-ea"/>
              </a:rPr>
              <a:t> </a:t>
            </a:r>
            <a:r>
              <a:rPr lang="en-US" altLang="en-GB" b="1" dirty="0">
                <a:solidFill>
                  <a:schemeClr val="bg2">
                    <a:lumMod val="10000"/>
                  </a:schemeClr>
                </a:solidFill>
                <a:effectLst/>
                <a:cs typeface="Arial" panose="020B0604020202020204" pitchFamily="34" charset="0"/>
                <a:sym typeface="+mn-ea"/>
              </a:rPr>
              <a:t>reduce carbon emissions</a:t>
            </a:r>
            <a:r>
              <a:rPr lang="en-GB" b="1" dirty="0">
                <a:solidFill>
                  <a:schemeClr val="bg2">
                    <a:lumMod val="10000"/>
                  </a:schemeClr>
                </a:solidFill>
                <a:effectLst/>
                <a:cs typeface="Arial" panose="020B0604020202020204" pitchFamily="34" charset="0"/>
                <a:sym typeface="+mn-ea"/>
              </a:rPr>
              <a:t> </a:t>
            </a:r>
            <a:r>
              <a:rPr lang="en-GB" dirty="0">
                <a:solidFill>
                  <a:schemeClr val="bg2">
                    <a:lumMod val="10000"/>
                  </a:schemeClr>
                </a:solidFill>
                <a:effectLst/>
                <a:cs typeface="Arial" panose="020B0604020202020204" pitchFamily="34" charset="0"/>
                <a:sym typeface="+mn-ea"/>
              </a:rPr>
              <a:t>and innovative features such as Autopilot, which can assist with driving tasks</a:t>
            </a:r>
            <a:r>
              <a:rPr lang="en-US" altLang="en-GB" dirty="0">
                <a:solidFill>
                  <a:schemeClr val="bg2">
                    <a:lumMod val="10000"/>
                  </a:schemeClr>
                </a:solidFill>
                <a:effectLst/>
                <a:cs typeface="Arial" panose="020B0604020202020204" pitchFamily="34" charset="0"/>
                <a:sym typeface="+mn-ea"/>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276350"/>
            <a:ext cx="7978140" cy="286131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Adaptability: </a:t>
            </a:r>
            <a:r>
              <a:rPr lang="en-US" altLang="en-GB" dirty="0">
                <a:solidFill>
                  <a:schemeClr val="bg2">
                    <a:lumMod val="10000"/>
                  </a:schemeClr>
                </a:solidFill>
                <a:effectLst/>
                <a:cs typeface="Arial" panose="020B0604020202020204" pitchFamily="34" charset="0"/>
                <a:sym typeface="+mn-ea"/>
              </a:rPr>
              <a:t>Adaptability can impact innovation by allowing companies to respond quickly to changing market conditions and customer needs. Companies that are adaptable are more likely to develop innovative solutions that meet </a:t>
            </a:r>
            <a:r>
              <a:rPr lang="en-US" altLang="en-GB" dirty="0">
                <a:solidFill>
                  <a:schemeClr val="bg2">
                    <a:lumMod val="10000"/>
                  </a:schemeClr>
                </a:solidFill>
                <a:cs typeface="Arial" panose="020B0604020202020204" pitchFamily="34" charset="0"/>
                <a:sym typeface="+mn-ea"/>
              </a:rPr>
              <a:t>increas</a:t>
            </a:r>
            <a:r>
              <a:rPr lang="en-US" altLang="en-GB" dirty="0">
                <a:solidFill>
                  <a:schemeClr val="bg2">
                    <a:lumMod val="10000"/>
                  </a:schemeClr>
                </a:solidFill>
                <a:effectLst/>
                <a:cs typeface="Arial" panose="020B0604020202020204" pitchFamily="34" charset="0"/>
                <a:sym typeface="+mn-ea"/>
              </a:rPr>
              <a:t>ing market demands.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Collaborative partnerships:</a:t>
            </a:r>
            <a:r>
              <a:rPr lang="en-US" altLang="en-GB" dirty="0">
                <a:solidFill>
                  <a:schemeClr val="bg2">
                    <a:lumMod val="10000"/>
                  </a:schemeClr>
                </a:solidFill>
                <a:effectLst/>
                <a:cs typeface="Arial" panose="020B0604020202020204" pitchFamily="34" charset="0"/>
                <a:sym typeface="+mn-ea"/>
              </a:rPr>
              <a:t> Nike's collaboration with Apple to create the </a:t>
            </a:r>
            <a:r>
              <a:rPr lang="en-US" altLang="en-GB" b="1" dirty="0">
                <a:solidFill>
                  <a:schemeClr val="bg2">
                    <a:lumMod val="10000"/>
                  </a:schemeClr>
                </a:solidFill>
                <a:effectLst/>
                <a:cs typeface="Arial" panose="020B0604020202020204" pitchFamily="34" charset="0"/>
                <a:sym typeface="+mn-ea"/>
              </a:rPr>
              <a:t>Nike+ running app</a:t>
            </a:r>
            <a:r>
              <a:rPr lang="en-US" altLang="en-GB" dirty="0">
                <a:solidFill>
                  <a:schemeClr val="bg2">
                    <a:lumMod val="10000"/>
                  </a:schemeClr>
                </a:solidFill>
                <a:effectLst/>
                <a:cs typeface="Arial" panose="020B0604020202020204" pitchFamily="34" charset="0"/>
                <a:sym typeface="+mn-ea"/>
              </a:rPr>
              <a:t> is an example of a collaborative partnership. The two companies worked together to combine their respective expertise in sportswear and technology to create a new product that enhanced the running experience for users.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cs typeface="Arial" panose="020B0604020202020204" pitchFamily="34" charset="0"/>
                <a:sym typeface="+mn-ea"/>
              </a:rPr>
              <a:t>Endogenous Factors</a:t>
            </a:r>
            <a:br>
              <a:rPr lang="en-US" altLang="en-GB" dirty="0">
                <a:solidFill>
                  <a:schemeClr val="bg2">
                    <a:lumMod val="10000"/>
                  </a:schemeClr>
                </a:solidFill>
                <a:effectLst/>
                <a:cs typeface="Arial" panose="020B0604020202020204" pitchFamily="34" charset="0"/>
                <a:sym typeface="+mn-ea"/>
              </a:rPr>
            </a:br>
            <a:endPar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endParaRPr>
          </a:p>
        </p:txBody>
      </p:sp>
      <p:sp>
        <p:nvSpPr>
          <p:cNvPr id="5" name="Obdélník 4"/>
          <p:cNvSpPr/>
          <p:nvPr/>
        </p:nvSpPr>
        <p:spPr>
          <a:xfrm>
            <a:off x="387350" y="1061085"/>
            <a:ext cx="7978140" cy="2585323"/>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Risk taking: </a:t>
            </a:r>
            <a:r>
              <a:rPr lang="en-US" altLang="en-GB" dirty="0">
                <a:solidFill>
                  <a:schemeClr val="bg2">
                    <a:lumMod val="10000"/>
                  </a:schemeClr>
                </a:solidFill>
                <a:effectLst/>
                <a:cs typeface="Arial" panose="020B0604020202020204" pitchFamily="34" charset="0"/>
                <a:sym typeface="+mn-ea"/>
              </a:rPr>
              <a:t>Risk taking is a critical factor in driving innovation. Companies must be willing to take risks in order to develop new products and services and enter new markets.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Investment in Research and Development: </a:t>
            </a:r>
            <a:r>
              <a:rPr lang="en-US" altLang="en-GB" dirty="0">
                <a:solidFill>
                  <a:schemeClr val="bg2">
                    <a:lumMod val="10000"/>
                  </a:schemeClr>
                </a:solidFill>
                <a:effectLst/>
                <a:cs typeface="Arial" panose="020B0604020202020204" pitchFamily="34" charset="0"/>
                <a:sym typeface="+mn-ea"/>
              </a:rPr>
              <a:t>Companies that invest heavily in R&amp;D are often more successful at driving innovation and staying ahead of their competitors. For example, Apple invests heavily in R&amp;D, which has led to the development of innovative products such as the iPhone and the Apple Watch.</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Similarities and Differences</a:t>
            </a:r>
          </a:p>
        </p:txBody>
      </p:sp>
      <p:sp>
        <p:nvSpPr>
          <p:cNvPr id="5" name="Obdélník 4"/>
          <p:cNvSpPr/>
          <p:nvPr/>
        </p:nvSpPr>
        <p:spPr>
          <a:xfrm>
            <a:off x="387350" y="989330"/>
            <a:ext cx="7978140" cy="258445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Similarities: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Both exogenous and endogenous factors can impact an </a:t>
            </a:r>
            <a:r>
              <a:rPr lang="en-US" altLang="en-GB" b="1" dirty="0">
                <a:solidFill>
                  <a:schemeClr val="bg2">
                    <a:lumMod val="10000"/>
                  </a:schemeClr>
                </a:solidFill>
                <a:effectLst/>
                <a:cs typeface="Arial" panose="020B0604020202020204" pitchFamily="34" charset="0"/>
                <a:sym typeface="+mn-ea"/>
              </a:rPr>
              <a:t>organization's ability to innovate and stay competitive </a:t>
            </a:r>
            <a:r>
              <a:rPr lang="en-US" altLang="en-GB" dirty="0">
                <a:solidFill>
                  <a:schemeClr val="bg2">
                    <a:lumMod val="10000"/>
                  </a:schemeClr>
                </a:solidFill>
                <a:effectLst/>
                <a:cs typeface="Arial" panose="020B0604020202020204" pitchFamily="34" charset="0"/>
                <a:sym typeface="+mn-ea"/>
              </a:rPr>
              <a:t>in the marketplace.</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Both types of factors can be </a:t>
            </a:r>
            <a:r>
              <a:rPr lang="en-US" altLang="en-GB" b="1" dirty="0">
                <a:solidFill>
                  <a:schemeClr val="bg2">
                    <a:lumMod val="10000"/>
                  </a:schemeClr>
                </a:solidFill>
                <a:effectLst/>
                <a:cs typeface="Arial" panose="020B0604020202020204" pitchFamily="34" charset="0"/>
                <a:sym typeface="+mn-ea"/>
              </a:rPr>
              <a:t>interdependent</a:t>
            </a:r>
            <a:r>
              <a:rPr lang="en-US" altLang="en-GB" dirty="0">
                <a:solidFill>
                  <a:schemeClr val="bg2">
                    <a:lumMod val="10000"/>
                  </a:schemeClr>
                </a:solidFill>
                <a:effectLst/>
                <a:cs typeface="Arial" panose="020B0604020202020204" pitchFamily="34" charset="0"/>
                <a:sym typeface="+mn-ea"/>
              </a:rPr>
              <a:t> and interact in complex ways.</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Organizations can </a:t>
            </a:r>
            <a:r>
              <a:rPr lang="en-US" altLang="en-GB" b="1" dirty="0">
                <a:solidFill>
                  <a:schemeClr val="bg2">
                    <a:lumMod val="10000"/>
                  </a:schemeClr>
                </a:solidFill>
                <a:effectLst/>
                <a:cs typeface="Arial" panose="020B0604020202020204" pitchFamily="34" charset="0"/>
                <a:sym typeface="+mn-ea"/>
              </a:rPr>
              <a:t>manage and respond</a:t>
            </a:r>
            <a:r>
              <a:rPr lang="en-US" altLang="en-GB" dirty="0">
                <a:solidFill>
                  <a:schemeClr val="bg2">
                    <a:lumMod val="10000"/>
                  </a:schemeClr>
                </a:solidFill>
                <a:effectLst/>
                <a:cs typeface="Arial" panose="020B0604020202020204" pitchFamily="34" charset="0"/>
                <a:sym typeface="+mn-ea"/>
              </a:rPr>
              <a:t> to both types of factors to foster innovation.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Similarities and Differences</a:t>
            </a:r>
          </a:p>
        </p:txBody>
      </p:sp>
      <p:sp>
        <p:nvSpPr>
          <p:cNvPr id="5" name="Obdélník 4"/>
          <p:cNvSpPr/>
          <p:nvPr/>
        </p:nvSpPr>
        <p:spPr>
          <a:xfrm>
            <a:off x="387350" y="845820"/>
            <a:ext cx="8053070" cy="341503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Differences: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Exogenous factors are external to the organization and outside of its control, while endogenous factors are internal and within the organization's control.</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Exogenous factors are typically macro-level factors that affect the industry or environment, while endogenous factors are more micro-level factors that affect the organization itself.</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Exogenous factors can be </a:t>
            </a:r>
            <a:r>
              <a:rPr lang="en-US" altLang="en-GB" b="1" dirty="0">
                <a:solidFill>
                  <a:schemeClr val="bg2">
                    <a:lumMod val="10000"/>
                  </a:schemeClr>
                </a:solidFill>
                <a:effectLst/>
                <a:cs typeface="Arial" panose="020B0604020202020204" pitchFamily="34" charset="0"/>
                <a:sym typeface="+mn-ea"/>
              </a:rPr>
              <a:t>difficult or impossible to predict or control</a:t>
            </a:r>
            <a:r>
              <a:rPr lang="en-US" altLang="en-GB" dirty="0">
                <a:solidFill>
                  <a:schemeClr val="bg2">
                    <a:lumMod val="10000"/>
                  </a:schemeClr>
                </a:solidFill>
                <a:effectLst/>
                <a:cs typeface="Arial" panose="020B0604020202020204" pitchFamily="34" charset="0"/>
                <a:sym typeface="+mn-ea"/>
              </a:rPr>
              <a:t>, while endogenous factors can be managed and controlled by the organization through strategic decisions and actions.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Example</a:t>
            </a:r>
          </a:p>
        </p:txBody>
      </p:sp>
      <p:sp>
        <p:nvSpPr>
          <p:cNvPr id="5" name="Obdélník 4"/>
          <p:cNvSpPr/>
          <p:nvPr/>
        </p:nvSpPr>
        <p:spPr>
          <a:xfrm>
            <a:off x="387350" y="1204595"/>
            <a:ext cx="7978140" cy="292290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sz="2200" b="1" u="sng" dirty="0">
                <a:solidFill>
                  <a:schemeClr val="bg2">
                    <a:lumMod val="10000"/>
                  </a:schemeClr>
                </a:solidFill>
                <a:effectLst/>
                <a:cs typeface="Arial" panose="020B0604020202020204" pitchFamily="34" charset="0"/>
                <a:sym typeface="+mn-ea"/>
              </a:rPr>
              <a:t>Airbnb</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Founded 2008</a:t>
            </a: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Identify a gap - lack of affordable, high-quality accommodation </a:t>
            </a: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Online platform =&gt; travelers + homeowners =&gt;  </a:t>
            </a:r>
            <a:r>
              <a:rPr lang="en-US" altLang="en-GB" b="1" dirty="0">
                <a:solidFill>
                  <a:schemeClr val="bg2">
                    <a:lumMod val="10000"/>
                  </a:schemeClr>
                </a:solidFill>
                <a:effectLst/>
                <a:cs typeface="Arial" panose="020B0604020202020204" pitchFamily="34" charset="0"/>
                <a:sym typeface="+mn-ea"/>
              </a:rPr>
              <a:t>short-term rentals</a:t>
            </a: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COVID-19 =&gt; </a:t>
            </a:r>
            <a:r>
              <a:rPr lang="en-US" altLang="en-GB" b="1" dirty="0">
                <a:solidFill>
                  <a:schemeClr val="bg2">
                    <a:lumMod val="10000"/>
                  </a:schemeClr>
                </a:solidFill>
                <a:effectLst/>
                <a:cs typeface="Arial" panose="020B0604020202020204" pitchFamily="34" charset="0"/>
                <a:sym typeface="+mn-ea"/>
              </a:rPr>
              <a:t>longer-term rentals</a:t>
            </a:r>
            <a:r>
              <a:rPr lang="en-US" altLang="en-GB" dirty="0">
                <a:solidFill>
                  <a:schemeClr val="bg2">
                    <a:lumMod val="10000"/>
                  </a:schemeClr>
                </a:solidFill>
                <a:effectLst/>
                <a:cs typeface="Arial" panose="020B0604020202020204" pitchFamily="34" charset="0"/>
                <a:sym typeface="+mn-ea"/>
              </a:rPr>
              <a:t> (work remotely or relocate temporarily)</a:t>
            </a: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Invested heavily to develop </a:t>
            </a:r>
            <a:r>
              <a:rPr lang="en-US" altLang="en-GB" b="1" dirty="0">
                <a:solidFill>
                  <a:schemeClr val="bg2">
                    <a:lumMod val="10000"/>
                  </a:schemeClr>
                </a:solidFill>
                <a:effectLst/>
                <a:cs typeface="Arial" panose="020B0604020202020204" pitchFamily="34" charset="0"/>
                <a:sym typeface="+mn-ea"/>
              </a:rPr>
              <a:t>dynamic pricing algorithm</a:t>
            </a: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dirty="0">
                <a:solidFill>
                  <a:schemeClr val="bg2">
                    <a:lumMod val="10000"/>
                  </a:schemeClr>
                </a:solidFill>
                <a:effectLst/>
                <a:cs typeface="Arial" panose="020B0604020202020204" pitchFamily="34" charset="0"/>
                <a:sym typeface="+mn-ea"/>
              </a:rPr>
              <a:t>Launched new products and services, such as </a:t>
            </a:r>
            <a:r>
              <a:rPr lang="en-US" altLang="en-GB" b="1" dirty="0">
                <a:solidFill>
                  <a:schemeClr val="bg2">
                    <a:lumMod val="10000"/>
                  </a:schemeClr>
                </a:solidFill>
                <a:effectLst/>
                <a:cs typeface="Arial" panose="020B0604020202020204" pitchFamily="34" charset="0"/>
                <a:sym typeface="+mn-ea"/>
              </a:rPr>
              <a:t>Airbnb Experiences</a:t>
            </a:r>
          </a:p>
          <a:p>
            <a:pPr indent="0" algn="l">
              <a:buFont typeface="Arial" panose="020B0604020202020204" pitchFamily="34" charset="0"/>
              <a:buNone/>
            </a:pPr>
            <a:endParaRPr lang="en-US" altLang="en-GB" b="1"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endParaRPr lang="en-US" altLang="en-GB" b="1"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8490" y="273685"/>
            <a:ext cx="8112125" cy="994410"/>
          </a:xfrm>
        </p:spPr>
        <p:txBody>
          <a:bodyPr/>
          <a:lstStyle/>
          <a:p>
            <a:pPr algn="l"/>
            <a:r>
              <a:rPr lang="en-US" altLang="en-GB" sz="2800" u="sng"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Example</a:t>
            </a:r>
          </a:p>
        </p:txBody>
      </p:sp>
      <p:sp>
        <p:nvSpPr>
          <p:cNvPr id="5" name="Obdélník 4"/>
          <p:cNvSpPr/>
          <p:nvPr/>
        </p:nvSpPr>
        <p:spPr>
          <a:xfrm>
            <a:off x="739140" y="989330"/>
            <a:ext cx="6251575" cy="3293209"/>
          </a:xfrm>
          <a:prstGeom prst="rect">
            <a:avLst/>
          </a:prstGeom>
          <a:noFill/>
        </p:spPr>
        <p:txBody>
          <a:bodyPr wrap="square">
            <a:spAutoFit/>
            <a:scene3d>
              <a:camera prst="orthographicFront"/>
              <a:lightRig rig="threePt" dir="t"/>
            </a:scene3d>
          </a:bodyPr>
          <a:lstStyle/>
          <a:p>
            <a:pPr indent="0" algn="l">
              <a:buNone/>
            </a:pPr>
            <a:r>
              <a:rPr lang="en-US" altLang="en-GB" sz="1600" b="1" u="sng" dirty="0">
                <a:solidFill>
                  <a:schemeClr val="bg2">
                    <a:lumMod val="10000"/>
                  </a:schemeClr>
                </a:solidFill>
                <a:effectLst/>
                <a:cs typeface="Arial" panose="020B0604020202020204" pitchFamily="34" charset="0"/>
                <a:sym typeface="+mn-ea"/>
              </a:rPr>
              <a:t>Samsung</a:t>
            </a:r>
          </a:p>
          <a:p>
            <a:pPr indent="0" algn="l">
              <a:buNone/>
            </a:pPr>
            <a:endParaRPr lang="en-US" altLang="en-GB" sz="1600" u="sng" dirty="0">
              <a:solidFill>
                <a:schemeClr val="bg2">
                  <a:lumMod val="10000"/>
                </a:schemeClr>
              </a:solidFill>
              <a:effectLst/>
              <a:cs typeface="Arial" panose="020B0604020202020204" pitchFamily="34" charset="0"/>
              <a:sym typeface="+mn-ea"/>
            </a:endParaRPr>
          </a:p>
          <a:p>
            <a:pPr indent="0" algn="l">
              <a:buNone/>
            </a:pPr>
            <a:r>
              <a:rPr lang="en-US" altLang="en-GB" sz="1600" dirty="0">
                <a:solidFill>
                  <a:schemeClr val="bg2">
                    <a:lumMod val="10000"/>
                  </a:schemeClr>
                </a:solidFill>
                <a:effectLst/>
                <a:cs typeface="Arial" panose="020B0604020202020204" pitchFamily="34" charset="0"/>
                <a:sym typeface="+mn-ea"/>
              </a:rPr>
              <a:t>Research and Development (R&amp;D)</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dedicated team of researchers and engineers</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large, high-resolution displays</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curved display technology</a:t>
            </a:r>
          </a:p>
          <a:p>
            <a:pPr algn="l"/>
            <a:r>
              <a:rPr lang="en-US" altLang="en-GB" sz="1600" dirty="0">
                <a:solidFill>
                  <a:schemeClr val="bg2">
                    <a:lumMod val="10000"/>
                  </a:schemeClr>
                </a:solidFill>
                <a:effectLst/>
                <a:cs typeface="Arial" panose="020B0604020202020204" pitchFamily="34" charset="0"/>
                <a:sym typeface="+mn-ea"/>
              </a:rPr>
              <a:t>Competition</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facial recognition technology and foldable displays</a:t>
            </a:r>
          </a:p>
          <a:p>
            <a:pPr algn="l"/>
            <a:r>
              <a:rPr lang="en-US" altLang="en-GB" sz="1600" dirty="0">
                <a:solidFill>
                  <a:schemeClr val="bg2">
                    <a:lumMod val="10000"/>
                  </a:schemeClr>
                </a:solidFill>
                <a:effectLst/>
                <a:cs typeface="Arial" panose="020B0604020202020204" pitchFamily="34" charset="0"/>
                <a:sym typeface="+mn-ea"/>
              </a:rPr>
              <a:t>Global Trends</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environmentally-friendly products</a:t>
            </a:r>
          </a:p>
          <a:p>
            <a:pPr marL="742950" lvl="1" indent="-285750" algn="l">
              <a:buFont typeface="Arial" panose="020B0604020202020204" pitchFamily="34" charset="0"/>
              <a:buChar char="•"/>
            </a:pPr>
            <a:r>
              <a:rPr lang="en-US" altLang="en-GB" sz="1600" dirty="0">
                <a:solidFill>
                  <a:schemeClr val="bg2">
                    <a:lumMod val="10000"/>
                  </a:schemeClr>
                </a:solidFill>
                <a:effectLst/>
                <a:cs typeface="Arial" panose="020B0604020202020204" pitchFamily="34" charset="0"/>
                <a:sym typeface="+mn-ea"/>
              </a:rPr>
              <a:t>EcoBubble washing machines</a:t>
            </a:r>
          </a:p>
          <a:p>
            <a:pPr algn="l"/>
            <a:endParaRPr lang="en-US" altLang="en-GB" sz="1600"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endParaRPr lang="en-US" altLang="en-GB" sz="1600" dirty="0">
              <a:solidFill>
                <a:schemeClr val="bg2">
                  <a:lumMod val="10000"/>
                </a:schemeClr>
              </a:solidFill>
              <a:effectLst/>
              <a:cs typeface="Arial" panose="020B0604020202020204" pitchFamily="34" charset="0"/>
              <a:sym typeface="+mn-ea"/>
            </a:endParaRPr>
          </a:p>
        </p:txBody>
      </p:sp>
      <p:pic>
        <p:nvPicPr>
          <p:cNvPr id="2" name="Content Placeholder 1" descr="images"/>
          <p:cNvPicPr>
            <a:picLocks noGrp="1" noChangeAspect="1"/>
          </p:cNvPicPr>
          <p:nvPr>
            <p:ph idx="1"/>
          </p:nvPr>
        </p:nvPicPr>
        <p:blipFill>
          <a:blip r:embed="rId2"/>
          <a:stretch>
            <a:fillRect/>
          </a:stretch>
        </p:blipFill>
        <p:spPr>
          <a:xfrm>
            <a:off x="5651500" y="1203325"/>
            <a:ext cx="2714625" cy="89789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panose="02020603050405020304"/>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7235"/>
          </a:xfrm>
          <a:prstGeom prst="rect">
            <a:avLst/>
          </a:prstGeom>
          <a:solidFill>
            <a:schemeClr val="accent6">
              <a:lumMod val="40000"/>
              <a:lumOff val="60000"/>
            </a:schemeClr>
          </a:solidFill>
        </p:spPr>
        <p:txBody>
          <a:bodyPr wrap="square" lIns="68580" tIns="34290" rIns="68580" bIns="34290" rtlCol="0">
            <a:spAutoFit/>
          </a:bodyPr>
          <a:lstStyle/>
          <a:p>
            <a:pPr indent="0">
              <a:buFont typeface="Arial" panose="020B0604020202020204" pitchFamily="34" charset="0"/>
              <a:buNone/>
            </a:pPr>
            <a:r>
              <a:rPr lang="cs-CZ" dirty="0"/>
              <a:t>Factors impacting managing innovation can be categorized into exogenous and endogenous factors. Exogenous factors include market and customer needs, competition, regulatory environment, funding, and economic conditions. Endogenous factors include company culture, investment in research and development, people, resources and capabilities, and leadership and management. It's important to understand and manage these factors to drive successful innovation within a company, as they can interact with each other in complex ways.</a:t>
            </a:r>
            <a:r>
              <a:rPr lang="en-US" altLang="cs-CZ" dirty="0"/>
              <a:t>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11996" y="2082757"/>
            <a:ext cx="3281680" cy="1899285"/>
          </a:xfrm>
          <a:prstGeom prst="rect">
            <a:avLst/>
          </a:prstGeom>
        </p:spPr>
        <p:txBody>
          <a:bodyPr wrap="square" lIns="68580" tIns="34290" rIns="68580" bIns="34290">
            <a:spAutoFit/>
          </a:bodyPr>
          <a:lstStyle/>
          <a:p>
            <a:pPr algn="ctr" defTabSz="685800">
              <a:defRPr/>
            </a:pPr>
            <a:r>
              <a:rPr lang="en-US" altLang="cs-CZ" sz="2100" b="1" kern="0" dirty="0" err="1">
                <a:solidFill>
                  <a:srgbClr val="307871"/>
                </a:solidFill>
                <a:latin typeface="Times New Roman" panose="02020603050405020304"/>
                <a:ea typeface="+mj-ea"/>
                <a:cs typeface="+mj-cs"/>
              </a:rPr>
              <a:t>Thank You and Good Luck</a:t>
            </a:r>
          </a:p>
          <a:p>
            <a:pPr algn="ctr" defTabSz="685800">
              <a:defRPr/>
            </a:pPr>
            <a:endParaRPr lang="en-US" altLang="cs-CZ" sz="2100" b="1" kern="0" dirty="0" err="1">
              <a:solidFill>
                <a:srgbClr val="307871"/>
              </a:solidFill>
              <a:latin typeface="Times New Roman" panose="02020603050405020304"/>
              <a:ea typeface="+mj-ea"/>
              <a:cs typeface="+mj-cs"/>
            </a:endParaRPr>
          </a:p>
          <a:p>
            <a:pPr algn="ctr" defTabSz="685800">
              <a:defRPr/>
            </a:pPr>
            <a:endParaRPr lang="en-US" altLang="cs-CZ" sz="2100" b="1" kern="0" dirty="0" err="1">
              <a:solidFill>
                <a:srgbClr val="307871"/>
              </a:solidFill>
              <a:latin typeface="Times New Roman" panose="02020603050405020304"/>
              <a:ea typeface="+mj-ea"/>
              <a:cs typeface="+mj-cs"/>
            </a:endParaRPr>
          </a:p>
          <a:p>
            <a:pPr algn="ctr" defTabSz="685800">
              <a:defRPr/>
            </a:pPr>
            <a:endParaRPr lang="en-US" altLang="cs-CZ" sz="2100" b="1" kern="0" dirty="0" err="1">
              <a:solidFill>
                <a:srgbClr val="307871"/>
              </a:solidFill>
              <a:latin typeface="Times New Roman" panose="02020603050405020304"/>
              <a:ea typeface="+mj-ea"/>
              <a:cs typeface="+mj-cs"/>
            </a:endParaRPr>
          </a:p>
          <a:p>
            <a:pPr algn="ctr" defTabSz="685800">
              <a:defRPr/>
            </a:pPr>
            <a:endParaRPr lang="en-US" altLang="cs-CZ" sz="2100" b="1" kern="0" dirty="0" err="1">
              <a:solidFill>
                <a:srgbClr val="307871"/>
              </a:solidFill>
              <a:latin typeface="Times New Roman" panose="02020603050405020304"/>
              <a:ea typeface="+mj-ea"/>
              <a:cs typeface="+mj-cs"/>
            </a:endParaRPr>
          </a:p>
          <a:p>
            <a:pPr algn="ctr" defTabSz="685800">
              <a:defRPr/>
            </a:pPr>
            <a:r>
              <a:rPr lang="en-US" altLang="cs-CZ" sz="1400" b="1" kern="0" dirty="0" err="1">
                <a:solidFill>
                  <a:schemeClr val="bg2">
                    <a:lumMod val="10000"/>
                  </a:schemeClr>
                </a:solidFill>
                <a:latin typeface="Times New Roman" panose="02020603050405020304"/>
                <a:ea typeface="+mj-ea"/>
                <a:cs typeface="+mj-cs"/>
              </a:rPr>
              <a:t>Email: zakaria@opf.slu.cz</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US" altLang="cs-CZ" sz="2800" u="sng" dirty="0"/>
              <a:t>The interactive model of innovation</a:t>
            </a:r>
          </a:p>
        </p:txBody>
      </p:sp>
      <p:sp>
        <p:nvSpPr>
          <p:cNvPr id="5" name="Obdélník 4"/>
          <p:cNvSpPr/>
          <p:nvPr/>
        </p:nvSpPr>
        <p:spPr>
          <a:xfrm>
            <a:off x="387350" y="989330"/>
            <a:ext cx="7978140" cy="36830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GB" dirty="0">
                <a:solidFill>
                  <a:schemeClr val="bg2">
                    <a:lumMod val="10000"/>
                  </a:schemeClr>
                </a:solidFill>
                <a:effectLst/>
                <a:cs typeface="Arial" panose="020B0604020202020204" pitchFamily="34" charset="0"/>
                <a:sym typeface="+mn-ea"/>
              </a:rPr>
              <a:t> </a:t>
            </a:r>
            <a:r>
              <a:rPr lang="en-US" altLang="en-GB" dirty="0">
                <a:solidFill>
                  <a:schemeClr val="bg2">
                    <a:lumMod val="10000"/>
                  </a:schemeClr>
                </a:solidFill>
                <a:effectLst/>
                <a:cs typeface="Arial" panose="020B0604020202020204" pitchFamily="34" charset="0"/>
                <a:sym typeface="+mn-ea"/>
              </a:rPr>
              <a:t> </a:t>
            </a:r>
          </a:p>
        </p:txBody>
      </p:sp>
      <p:pic>
        <p:nvPicPr>
          <p:cNvPr id="2" name="Content Placeholder 1" descr="Interactive-Model-of-Innovation-Source-adapted-from-Reindustralization-and-technology"/>
          <p:cNvPicPr>
            <a:picLocks noGrp="1" noChangeAspect="1"/>
          </p:cNvPicPr>
          <p:nvPr>
            <p:ph idx="1"/>
          </p:nvPr>
        </p:nvPicPr>
        <p:blipFill>
          <a:blip r:embed="rId2"/>
          <a:stretch>
            <a:fillRect/>
          </a:stretch>
        </p:blipFill>
        <p:spPr>
          <a:xfrm>
            <a:off x="953770" y="1157605"/>
            <a:ext cx="6821170" cy="34753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Importance of innovation</a:t>
            </a:r>
          </a:p>
        </p:txBody>
      </p:sp>
      <p:sp>
        <p:nvSpPr>
          <p:cNvPr id="5" name="Obdélník 4"/>
          <p:cNvSpPr/>
          <p:nvPr/>
        </p:nvSpPr>
        <p:spPr>
          <a:xfrm>
            <a:off x="387350" y="989330"/>
            <a:ext cx="7978140" cy="396938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In today's world, innovation is essential for several reasons: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b="1" dirty="0">
                <a:solidFill>
                  <a:schemeClr val="bg2">
                    <a:lumMod val="10000"/>
                  </a:schemeClr>
                </a:solidFill>
                <a:effectLst/>
                <a:cs typeface="Arial" panose="020B0604020202020204" pitchFamily="34" charset="0"/>
                <a:sym typeface="+mn-ea"/>
              </a:rPr>
              <a:t>Staying competitive:</a:t>
            </a:r>
            <a:r>
              <a:rPr lang="en-US" altLang="en-GB" dirty="0">
                <a:solidFill>
                  <a:schemeClr val="bg2">
                    <a:lumMod val="10000"/>
                  </a:schemeClr>
                </a:solidFill>
                <a:effectLst/>
                <a:cs typeface="Arial" panose="020B0604020202020204" pitchFamily="34" charset="0"/>
                <a:sym typeface="+mn-ea"/>
              </a:rPr>
              <a:t> Innovation helps businesses and organizations to stay ahead of their competitors by creating new products, services, or processes that offer greater value to customers.</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b="1" dirty="0">
                <a:solidFill>
                  <a:schemeClr val="bg2">
                    <a:lumMod val="10000"/>
                  </a:schemeClr>
                </a:solidFill>
                <a:effectLst/>
                <a:cs typeface="Arial" panose="020B0604020202020204" pitchFamily="34" charset="0"/>
                <a:sym typeface="+mn-ea"/>
              </a:rPr>
              <a:t>Meeting changing customer needs:</a:t>
            </a:r>
            <a:r>
              <a:rPr lang="en-US" altLang="en-GB" dirty="0">
                <a:solidFill>
                  <a:schemeClr val="bg2">
                    <a:lumMod val="10000"/>
                  </a:schemeClr>
                </a:solidFill>
                <a:effectLst/>
                <a:cs typeface="Arial" panose="020B0604020202020204" pitchFamily="34" charset="0"/>
                <a:sym typeface="+mn-ea"/>
              </a:rPr>
              <a:t> Customer needs and preferences are constantly evolving, and innovation enables organizations to develop products and services that better meet those needs.</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b="1" dirty="0">
                <a:solidFill>
                  <a:schemeClr val="bg2">
                    <a:lumMod val="10000"/>
                  </a:schemeClr>
                </a:solidFill>
                <a:effectLst/>
                <a:cs typeface="Arial" panose="020B0604020202020204" pitchFamily="34" charset="0"/>
                <a:sym typeface="+mn-ea"/>
              </a:rPr>
              <a:t>Increasing productivity:</a:t>
            </a:r>
            <a:r>
              <a:rPr lang="en-US" altLang="en-GB" dirty="0">
                <a:solidFill>
                  <a:schemeClr val="bg2">
                    <a:lumMod val="10000"/>
                  </a:schemeClr>
                </a:solidFill>
                <a:effectLst/>
                <a:cs typeface="Arial" panose="020B0604020202020204" pitchFamily="34" charset="0"/>
                <a:sym typeface="+mn-ea"/>
              </a:rPr>
              <a:t> Innovation can help organizations to increase their productivity by improving processes and workflows, reducing waste, and automating tasks.</a:t>
            </a:r>
          </a:p>
          <a:p>
            <a:pPr marL="285750" indent="-28575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sym typeface="+mn-ea"/>
              </a:rPr>
              <a:t>Importance of innovation</a:t>
            </a:r>
            <a:endParaRPr lang="en-US" altLang="cs-CZ" dirty="0"/>
          </a:p>
        </p:txBody>
      </p:sp>
      <p:sp>
        <p:nvSpPr>
          <p:cNvPr id="5" name="Obdélník 4"/>
          <p:cNvSpPr/>
          <p:nvPr/>
        </p:nvSpPr>
        <p:spPr>
          <a:xfrm>
            <a:off x="387350" y="989330"/>
            <a:ext cx="7978140" cy="3415030"/>
          </a:xfrm>
          <a:prstGeom prst="rect">
            <a:avLst/>
          </a:prstGeom>
          <a:noFill/>
        </p:spPr>
        <p:txBody>
          <a:bodyPr wrap="square">
            <a:spAutoFit/>
            <a:scene3d>
              <a:camera prst="orthographicFront"/>
              <a:lightRig rig="threePt" dir="t"/>
            </a:scene3d>
          </a:bodyPr>
          <a:lstStyle/>
          <a:p>
            <a:pPr marL="285750" indent="-285750" algn="l">
              <a:buFont typeface="Arial" panose="020B0604020202020204" pitchFamily="34" charset="0"/>
              <a:buChar char="•"/>
            </a:pPr>
            <a:r>
              <a:rPr lang="en-US" altLang="en-GB" b="1" dirty="0">
                <a:solidFill>
                  <a:schemeClr val="bg2">
                    <a:lumMod val="10000"/>
                  </a:schemeClr>
                </a:solidFill>
                <a:effectLst/>
                <a:cs typeface="Arial" panose="020B0604020202020204" pitchFamily="34" charset="0"/>
                <a:sym typeface="+mn-ea"/>
              </a:rPr>
              <a:t>Creating new markets:</a:t>
            </a:r>
            <a:r>
              <a:rPr lang="en-US" altLang="en-GB" dirty="0">
                <a:solidFill>
                  <a:schemeClr val="bg2">
                    <a:lumMod val="10000"/>
                  </a:schemeClr>
                </a:solidFill>
                <a:effectLst/>
                <a:cs typeface="Arial" panose="020B0604020202020204" pitchFamily="34" charset="0"/>
                <a:sym typeface="+mn-ea"/>
              </a:rPr>
              <a:t> Innovation can open up new markets and revenue streams for businesses by creating products and services that </a:t>
            </a:r>
            <a:r>
              <a:rPr lang="en-US" altLang="en-GB" b="1" dirty="0">
                <a:solidFill>
                  <a:schemeClr val="bg2">
                    <a:lumMod val="10000"/>
                  </a:schemeClr>
                </a:solidFill>
                <a:effectLst/>
                <a:cs typeface="Arial" panose="020B0604020202020204" pitchFamily="34" charset="0"/>
                <a:sym typeface="+mn-ea"/>
              </a:rPr>
              <a:t>meet unmet customer needs</a:t>
            </a:r>
            <a:r>
              <a:rPr lang="en-US" altLang="en-GB" dirty="0">
                <a:solidFill>
                  <a:schemeClr val="bg2">
                    <a:lumMod val="10000"/>
                  </a:schemeClr>
                </a:solidFill>
                <a:effectLst/>
                <a:cs typeface="Arial" panose="020B0604020202020204" pitchFamily="34" charset="0"/>
                <a:sym typeface="+mn-ea"/>
              </a:rPr>
              <a:t>.</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marL="285750" indent="-285750" algn="l">
              <a:buFont typeface="Arial" panose="020B0604020202020204" pitchFamily="34" charset="0"/>
              <a:buChar char="•"/>
            </a:pPr>
            <a:r>
              <a:rPr lang="en-US" altLang="en-GB" b="1" dirty="0">
                <a:solidFill>
                  <a:schemeClr val="bg2">
                    <a:lumMod val="10000"/>
                  </a:schemeClr>
                </a:solidFill>
                <a:effectLst/>
                <a:cs typeface="Arial" panose="020B0604020202020204" pitchFamily="34" charset="0"/>
                <a:sym typeface="+mn-ea"/>
              </a:rPr>
              <a:t>Addressing social and environmental challenges:</a:t>
            </a:r>
            <a:r>
              <a:rPr lang="en-US" altLang="en-GB" dirty="0">
                <a:solidFill>
                  <a:schemeClr val="bg2">
                    <a:lumMod val="10000"/>
                  </a:schemeClr>
                </a:solidFill>
                <a:effectLst/>
                <a:cs typeface="Arial" panose="020B0604020202020204" pitchFamily="34" charset="0"/>
                <a:sym typeface="+mn-ea"/>
              </a:rPr>
              <a:t> Innovation can be used to address social and environmental challenges such as </a:t>
            </a:r>
            <a:r>
              <a:rPr lang="en-US" altLang="en-GB" b="1" dirty="0">
                <a:solidFill>
                  <a:schemeClr val="bg2">
                    <a:lumMod val="10000"/>
                  </a:schemeClr>
                </a:solidFill>
                <a:effectLst/>
                <a:cs typeface="Arial" panose="020B0604020202020204" pitchFamily="34" charset="0"/>
                <a:sym typeface="+mn-ea"/>
              </a:rPr>
              <a:t>climate change, resource depletion, and social inequality</a:t>
            </a:r>
            <a:r>
              <a:rPr lang="en-US" altLang="en-GB" dirty="0">
                <a:solidFill>
                  <a:schemeClr val="bg2">
                    <a:lumMod val="10000"/>
                  </a:schemeClr>
                </a:solidFill>
                <a:effectLst/>
                <a:cs typeface="Arial" panose="020B0604020202020204" pitchFamily="34" charset="0"/>
                <a:sym typeface="+mn-ea"/>
              </a:rPr>
              <a:t>, which are becoming increasingly urgent issues in today's world.</a:t>
            </a:r>
          </a:p>
          <a:p>
            <a:pPr marL="285750" indent="-285750" algn="l">
              <a:buFont typeface="Arial" panose="020B0604020202020204" pitchFamily="34" charset="0"/>
              <a:buChar char="•"/>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In short, innovation is essential for businesses and organizations that want to survive in today's rapidly changing and competitive marketplace, and to contribute to a better world for all.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28650" y="58420"/>
            <a:ext cx="7886700" cy="540385"/>
          </a:xfrm>
        </p:spPr>
        <p:txBody>
          <a:bodyPr/>
          <a:lstStyle/>
          <a:p>
            <a:r>
              <a:rPr lang="en-US" altLang="cs-CZ" sz="2400" u="sng" dirty="0"/>
              <a:t>Innovation</a:t>
            </a:r>
          </a:p>
        </p:txBody>
      </p:sp>
      <p:pic>
        <p:nvPicPr>
          <p:cNvPr id="7" name="Content Placeholder 6" descr="phone-1"/>
          <p:cNvPicPr>
            <a:picLocks noGrp="1" noChangeAspect="1"/>
          </p:cNvPicPr>
          <p:nvPr>
            <p:ph idx="1"/>
          </p:nvPr>
        </p:nvPicPr>
        <p:blipFill>
          <a:blip r:embed="rId2"/>
          <a:stretch>
            <a:fillRect/>
          </a:stretch>
        </p:blipFill>
        <p:spPr>
          <a:xfrm>
            <a:off x="1474470" y="774065"/>
            <a:ext cx="2038985" cy="1529715"/>
          </a:xfrm>
          <a:prstGeom prst="rect">
            <a:avLst/>
          </a:prstGeom>
        </p:spPr>
      </p:pic>
      <p:pic>
        <p:nvPicPr>
          <p:cNvPr id="8" name="Picture 7" descr="phone-2"/>
          <p:cNvPicPr>
            <a:picLocks noChangeAspect="1"/>
          </p:cNvPicPr>
          <p:nvPr/>
        </p:nvPicPr>
        <p:blipFill>
          <a:blip r:embed="rId3"/>
          <a:stretch>
            <a:fillRect/>
          </a:stretch>
        </p:blipFill>
        <p:spPr>
          <a:xfrm>
            <a:off x="5870575" y="614680"/>
            <a:ext cx="1820545" cy="2003425"/>
          </a:xfrm>
          <a:prstGeom prst="rect">
            <a:avLst/>
          </a:prstGeom>
        </p:spPr>
      </p:pic>
      <p:pic>
        <p:nvPicPr>
          <p:cNvPr id="9" name="Picture 8" descr="inno"/>
          <p:cNvPicPr>
            <a:picLocks noChangeAspect="1"/>
          </p:cNvPicPr>
          <p:nvPr/>
        </p:nvPicPr>
        <p:blipFill>
          <a:blip r:embed="rId4"/>
          <a:stretch>
            <a:fillRect/>
          </a:stretch>
        </p:blipFill>
        <p:spPr>
          <a:xfrm>
            <a:off x="2844165" y="2716530"/>
            <a:ext cx="3536950" cy="2255520"/>
          </a:xfrm>
          <a:prstGeom prst="rect">
            <a:avLst/>
          </a:prstGeom>
        </p:spPr>
      </p:pic>
      <p:pic>
        <p:nvPicPr>
          <p:cNvPr id="10" name="Picture 9" descr="Arrow_right"/>
          <p:cNvPicPr>
            <a:picLocks noChangeAspect="1"/>
          </p:cNvPicPr>
          <p:nvPr/>
        </p:nvPicPr>
        <p:blipFill>
          <a:blip r:embed="rId5"/>
          <a:stretch>
            <a:fillRect/>
          </a:stretch>
        </p:blipFill>
        <p:spPr>
          <a:xfrm>
            <a:off x="3923665" y="1203960"/>
            <a:ext cx="1797685" cy="59880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Factors impacting innovation</a:t>
            </a:r>
          </a:p>
        </p:txBody>
      </p:sp>
      <p:sp>
        <p:nvSpPr>
          <p:cNvPr id="5" name="Obdélník 4"/>
          <p:cNvSpPr/>
          <p:nvPr/>
        </p:nvSpPr>
        <p:spPr>
          <a:xfrm>
            <a:off x="387350" y="989330"/>
            <a:ext cx="7978140" cy="119888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There are two set of factors</a:t>
            </a:r>
          </a:p>
          <a:p>
            <a:pPr indent="0" algn="l">
              <a:buFont typeface="Arial" panose="020B0604020202020204" pitchFamily="34" charset="0"/>
              <a:buNone/>
            </a:pPr>
            <a:endParaRPr lang="en-US" altLang="en-GB"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1.  Exogenous Factors (External Factors)</a:t>
            </a:r>
          </a:p>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2.  Endogenous Factors (Internal Factors)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ln/>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7350" y="989330"/>
            <a:ext cx="7978140" cy="119888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Arial" panose="020B0604020202020204" pitchFamily="34" charset="0"/>
                <a:sym typeface="+mn-ea"/>
              </a:rPr>
              <a:t>Exogenous factors are </a:t>
            </a:r>
            <a:r>
              <a:rPr lang="en-US" altLang="en-GB" b="1" dirty="0">
                <a:solidFill>
                  <a:schemeClr val="bg2">
                    <a:lumMod val="10000"/>
                  </a:schemeClr>
                </a:solidFill>
                <a:effectLst/>
                <a:cs typeface="Arial" panose="020B0604020202020204" pitchFamily="34" charset="0"/>
                <a:sym typeface="+mn-ea"/>
              </a:rPr>
              <a:t>external factors </a:t>
            </a:r>
            <a:r>
              <a:rPr lang="en-US" altLang="en-GB" dirty="0">
                <a:solidFill>
                  <a:schemeClr val="bg2">
                    <a:lumMod val="10000"/>
                  </a:schemeClr>
                </a:solidFill>
                <a:effectLst/>
                <a:cs typeface="Arial" panose="020B0604020202020204" pitchFamily="34" charset="0"/>
                <a:sym typeface="+mn-ea"/>
              </a:rPr>
              <a:t>that affect innovation and those are the </a:t>
            </a:r>
            <a:r>
              <a:rPr lang="en-US" altLang="en-GB" b="1" dirty="0">
                <a:solidFill>
                  <a:schemeClr val="bg2">
                    <a:lumMod val="10000"/>
                  </a:schemeClr>
                </a:solidFill>
                <a:effectLst/>
                <a:cs typeface="Arial" panose="020B0604020202020204" pitchFamily="34" charset="0"/>
                <a:sym typeface="+mn-ea"/>
              </a:rPr>
              <a:t>out of control of an organization or individual</a:t>
            </a:r>
            <a:r>
              <a:rPr lang="en-US" altLang="en-GB" dirty="0">
                <a:solidFill>
                  <a:schemeClr val="bg2">
                    <a:lumMod val="10000"/>
                  </a:schemeClr>
                </a:solidFill>
                <a:effectLst/>
                <a:cs typeface="Arial" panose="020B0604020202020204" pitchFamily="34" charset="0"/>
                <a:sym typeface="+mn-ea"/>
              </a:rPr>
              <a:t>. Exogenous factors can have both </a:t>
            </a:r>
            <a:r>
              <a:rPr lang="en-US" altLang="en-GB" b="1" dirty="0">
                <a:solidFill>
                  <a:schemeClr val="bg2">
                    <a:lumMod val="10000"/>
                  </a:schemeClr>
                </a:solidFill>
                <a:effectLst/>
                <a:cs typeface="Arial" panose="020B0604020202020204" pitchFamily="34" charset="0"/>
                <a:sym typeface="+mn-ea"/>
              </a:rPr>
              <a:t>positive and negative</a:t>
            </a:r>
            <a:r>
              <a:rPr lang="en-US" altLang="en-GB" dirty="0">
                <a:solidFill>
                  <a:schemeClr val="bg2">
                    <a:lumMod val="10000"/>
                  </a:schemeClr>
                </a:solidFill>
                <a:effectLst/>
                <a:cs typeface="Arial" panose="020B0604020202020204" pitchFamily="34" charset="0"/>
                <a:sym typeface="+mn-ea"/>
              </a:rPr>
              <a:t> impacts on innovation, and organizations must be able to </a:t>
            </a:r>
            <a:r>
              <a:rPr lang="en-US" altLang="en-GB" b="1" dirty="0">
                <a:solidFill>
                  <a:schemeClr val="bg2">
                    <a:lumMod val="10000"/>
                  </a:schemeClr>
                </a:solidFill>
                <a:effectLst/>
                <a:cs typeface="Arial" panose="020B0604020202020204" pitchFamily="34" charset="0"/>
                <a:sym typeface="+mn-ea"/>
              </a:rPr>
              <a:t>adapt</a:t>
            </a:r>
            <a:r>
              <a:rPr lang="en-US" altLang="en-GB" dirty="0">
                <a:solidFill>
                  <a:schemeClr val="bg2">
                    <a:lumMod val="10000"/>
                  </a:schemeClr>
                </a:solidFill>
                <a:effectLst/>
                <a:cs typeface="Arial" panose="020B0604020202020204" pitchFamily="34" charset="0"/>
                <a:sym typeface="+mn-ea"/>
              </a:rPr>
              <a:t> to these external changes to remain competitive and innovative.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effectLst>
                  <a:outerShdw blurRad="38100" dist="19050" dir="2700000" algn="tl" rotWithShape="0">
                    <a:schemeClr val="dk1">
                      <a:alpha val="40000"/>
                    </a:schemeClr>
                  </a:outerShdw>
                </a:effectLst>
                <a:cs typeface="Arial" panose="020B0604020202020204" pitchFamily="34" charset="0"/>
                <a:sym typeface="+mn-ea"/>
              </a:rPr>
              <a:t>Exogenous Factors</a:t>
            </a:r>
          </a:p>
        </p:txBody>
      </p:sp>
      <p:sp>
        <p:nvSpPr>
          <p:cNvPr id="5" name="Obdélník 4"/>
          <p:cNvSpPr/>
          <p:nvPr/>
        </p:nvSpPr>
        <p:spPr>
          <a:xfrm>
            <a:off x="387350" y="989330"/>
            <a:ext cx="7978140" cy="230695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b="1" dirty="0">
                <a:solidFill>
                  <a:schemeClr val="bg2">
                    <a:lumMod val="10000"/>
                  </a:schemeClr>
                </a:solidFill>
                <a:effectLst/>
                <a:cs typeface="Arial" panose="020B0604020202020204" pitchFamily="34" charset="0"/>
                <a:sym typeface="+mn-ea"/>
              </a:rPr>
              <a:t>Political and economic conditions</a:t>
            </a:r>
            <a:r>
              <a:rPr lang="en-US" altLang="en-GB" dirty="0">
                <a:solidFill>
                  <a:schemeClr val="bg2">
                    <a:lumMod val="10000"/>
                  </a:schemeClr>
                </a:solidFill>
                <a:effectLst/>
                <a:cs typeface="Arial" panose="020B0604020202020204" pitchFamily="34" charset="0"/>
                <a:sym typeface="+mn-ea"/>
              </a:rPr>
              <a:t> are some of the most significant exogenous factors that impact innovation. Changes in government policies and regulations, shifts in market demand, and fluctuations in the global economy can all have a significant impact on the innovation ecosystem. For example, changes in government funding policies for research and development can either stimulate or restrict innovation. Economic conditions can affect the availability of financing, access to resources, and the willingness of consumers to adopt new products and services.</a:t>
            </a:r>
          </a:p>
        </p:txBody>
      </p:sp>
    </p:spTree>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1891</Words>
  <Application>Microsoft Office PowerPoint</Application>
  <PresentationFormat>Předvádění na obrazovce (16:9)</PresentationFormat>
  <Paragraphs>131</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Times New Roman</vt:lpstr>
      <vt:lpstr>SLU</vt:lpstr>
      <vt:lpstr>Prezentace aplikace PowerPoint</vt:lpstr>
      <vt:lpstr>Introduction</vt:lpstr>
      <vt:lpstr>The interactive model of innovation</vt:lpstr>
      <vt:lpstr>Importance of innovation</vt:lpstr>
      <vt:lpstr>Importance of innovation</vt:lpstr>
      <vt:lpstr>Innovation</vt:lpstr>
      <vt:lpstr>Factors impacting innovation</vt:lpstr>
      <vt:lpstr>Exogenous Factors</vt:lpstr>
      <vt:lpstr>Exogenous Factors</vt:lpstr>
      <vt:lpstr>Exogenous Factors</vt:lpstr>
      <vt:lpstr>Exogenous Factors</vt:lpstr>
      <vt:lpstr>Exogenous Factors</vt:lpstr>
      <vt:lpstr>Exogenous Factors</vt:lpstr>
      <vt:lpstr>Exogenous Factors</vt:lpstr>
      <vt:lpstr>Endogenous Factors </vt:lpstr>
      <vt:lpstr>Endogenous Factors </vt:lpstr>
      <vt:lpstr>Endogenous Factors </vt:lpstr>
      <vt:lpstr>Endogenous Factors </vt:lpstr>
      <vt:lpstr>Endogenous Factors </vt:lpstr>
      <vt:lpstr>Endogenous Factors </vt:lpstr>
      <vt:lpstr>Endogenous Factors </vt:lpstr>
      <vt:lpstr>Similarities and Differences</vt:lpstr>
      <vt:lpstr>Similarities and Differences</vt:lpstr>
      <vt:lpstr>Example</vt:lpstr>
      <vt:lpstr>Example</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Žaneta Rylková</cp:lastModifiedBy>
  <cp:revision>140</cp:revision>
  <cp:lastPrinted>2018-03-27T09:30:00Z</cp:lastPrinted>
  <dcterms:created xsi:type="dcterms:W3CDTF">2016-07-06T15:42:00Z</dcterms:created>
  <dcterms:modified xsi:type="dcterms:W3CDTF">2024-03-26T07:59:29Z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3EE5ADB721FB40B595F347DCBC88ED17</vt:lpwstr>
  </property>
  <property fmtid="{D5CDD505-2E9C-101B-9397-08002B2CF9AE}" pid="3" name="KSOProductBuildVer">
    <vt:lpwstr>1033-11.2.0.11486</vt:lpwstr>
  </property>
</Properties>
</file>