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96" r:id="rId2"/>
    <p:sldId id="313" r:id="rId3"/>
    <p:sldId id="318" r:id="rId4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 varScale="1">
        <p:scale>
          <a:sx n="84" d="100"/>
          <a:sy n="84" d="100"/>
        </p:scale>
        <p:origin x="39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958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1098" y="1"/>
            <a:ext cx="2944958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5BF09-B989-481A-9255-E6A51D3C4848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243"/>
            <a:ext cx="2944958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1098" y="9428243"/>
            <a:ext cx="2944958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10EE3C-17B5-4125-94AB-E71173619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869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CCE5B-28D9-4CC1-A152-09933EB816BC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362BB-2170-43E9-8B3B-30D65C07CF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227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871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496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4556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270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49847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973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583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013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774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756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438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687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481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862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51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089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3736F-5D96-4656-9F80-AEECB75D7AC2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61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30488" y="1844675"/>
            <a:ext cx="7427912" cy="2262188"/>
          </a:xfrm>
        </p:spPr>
        <p:txBody>
          <a:bodyPr/>
          <a:lstStyle/>
          <a:p>
            <a:pPr algn="ctr" eaLnBrk="1" hangingPunct="1"/>
            <a:r>
              <a:rPr lang="cs-CZ" altLang="cs-CZ" smtClean="0"/>
              <a:t>Managing Innovation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79650" y="4776788"/>
            <a:ext cx="7778750" cy="938212"/>
          </a:xfrm>
        </p:spPr>
        <p:txBody>
          <a:bodyPr rtlCol="0">
            <a:normAutofit/>
          </a:bodyPr>
          <a:lstStyle/>
          <a:p>
            <a:pPr>
              <a:defRPr/>
            </a:pPr>
            <a:endParaRPr lang="cs-CZ" altLang="cs-CZ" dirty="0" smtClean="0">
              <a:latin typeface="Arial" panose="020B0604020202020204" pitchFamily="34" charset="0"/>
            </a:endParaRPr>
          </a:p>
        </p:txBody>
      </p:sp>
      <p:sp>
        <p:nvSpPr>
          <p:cNvPr id="20484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16AC9D71-383C-407F-A300-B813ED29228B}" type="slidenum">
              <a:rPr lang="cs-CZ" altLang="cs-CZ" smtClean="0">
                <a:solidFill>
                  <a:schemeClr val="tx1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1</a:t>
            </a:fld>
            <a:endParaRPr lang="cs-CZ" altLang="cs-CZ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0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53550" y="147338"/>
            <a:ext cx="7130752" cy="47335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2"/>
                </a:solidFill>
              </a:rPr>
              <a:t>Case study – </a:t>
            </a:r>
            <a:r>
              <a:rPr lang="cs-CZ" b="1" dirty="0" err="1" smtClean="0">
                <a:solidFill>
                  <a:schemeClr val="accent2"/>
                </a:solidFill>
              </a:rPr>
              <a:t>cost</a:t>
            </a:r>
            <a:r>
              <a:rPr lang="cs-CZ" b="1" dirty="0" smtClean="0">
                <a:solidFill>
                  <a:schemeClr val="accent2"/>
                </a:solidFill>
              </a:rPr>
              <a:t> </a:t>
            </a:r>
            <a:r>
              <a:rPr lang="cs-CZ" b="1" dirty="0" err="1" smtClean="0">
                <a:solidFill>
                  <a:schemeClr val="accent2"/>
                </a:solidFill>
              </a:rPr>
              <a:t>estimate</a:t>
            </a:r>
            <a:r>
              <a:rPr lang="cs-CZ" b="1" dirty="0" smtClean="0">
                <a:solidFill>
                  <a:schemeClr val="accent2"/>
                </a:solidFill>
              </a:rPr>
              <a:t> </a:t>
            </a:r>
            <a:r>
              <a:rPr lang="cs-CZ" b="1" dirty="0" err="1" smtClean="0">
                <a:solidFill>
                  <a:schemeClr val="accent2"/>
                </a:solidFill>
              </a:rPr>
              <a:t>sheet</a:t>
            </a:r>
            <a:endParaRPr lang="cs-CZ" sz="2800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51657" y="836712"/>
            <a:ext cx="8208911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200" b="1" dirty="0"/>
              <a:t>B</a:t>
            </a:r>
            <a:r>
              <a:rPr lang="en-US" sz="1200" b="1" dirty="0" err="1" smtClean="0"/>
              <a:t>akery</a:t>
            </a:r>
            <a:r>
              <a:rPr lang="en-US" sz="1200" b="1" dirty="0" smtClean="0"/>
              <a:t> </a:t>
            </a:r>
            <a:r>
              <a:rPr lang="en-US" sz="1200" b="1" dirty="0"/>
              <a:t>will include </a:t>
            </a:r>
            <a:r>
              <a:rPr lang="cs-CZ" sz="1200" b="1" dirty="0" err="1" smtClean="0"/>
              <a:t>honey</a:t>
            </a:r>
            <a:r>
              <a:rPr lang="cs-CZ" sz="1200" b="1" dirty="0" smtClean="0"/>
              <a:t> </a:t>
            </a:r>
            <a:r>
              <a:rPr lang="cs-CZ" sz="1200" b="1" dirty="0" err="1" smtClean="0"/>
              <a:t>cake</a:t>
            </a:r>
            <a:r>
              <a:rPr lang="en-US" sz="1200" b="1" dirty="0" smtClean="0"/>
              <a:t> </a:t>
            </a:r>
            <a:r>
              <a:rPr lang="en-US" sz="1200" b="1" dirty="0"/>
              <a:t>baking in its range and assumes that it will report the following </a:t>
            </a:r>
            <a:r>
              <a:rPr lang="en-US" sz="1200" b="1" dirty="0" smtClean="0"/>
              <a:t>costs:</a:t>
            </a:r>
            <a:endParaRPr lang="cs-CZ" sz="1200" b="1" dirty="0" smtClean="0"/>
          </a:p>
          <a:p>
            <a:r>
              <a:rPr lang="en-US" sz="1200" b="1" dirty="0" smtClean="0"/>
              <a:t>The </a:t>
            </a:r>
            <a:r>
              <a:rPr lang="en-US" sz="1200" b="1" dirty="0"/>
              <a:t>cost of </a:t>
            </a:r>
            <a:r>
              <a:rPr lang="en-US" sz="1200" b="1" dirty="0" smtClean="0"/>
              <a:t>raw materials</a:t>
            </a:r>
            <a:r>
              <a:rPr lang="cs-CZ" sz="1200" b="1" dirty="0" smtClean="0"/>
              <a:t> input</a:t>
            </a:r>
            <a:r>
              <a:rPr lang="en-US" sz="1200" b="1" dirty="0" smtClean="0"/>
              <a:t> </a:t>
            </a:r>
            <a:r>
              <a:rPr lang="en-US" sz="1200" b="1" dirty="0"/>
              <a:t>is 240 CZK per </a:t>
            </a:r>
            <a:r>
              <a:rPr lang="en-US" sz="1200" b="1" dirty="0" smtClean="0"/>
              <a:t>honey</a:t>
            </a:r>
            <a:r>
              <a:rPr lang="cs-CZ" sz="1200" b="1" dirty="0" smtClean="0"/>
              <a:t> </a:t>
            </a:r>
            <a:r>
              <a:rPr lang="cs-CZ" sz="1200" b="1" dirty="0" err="1" smtClean="0"/>
              <a:t>cake</a:t>
            </a:r>
            <a:endParaRPr lang="cs-CZ" sz="1200" b="1" dirty="0" smtClean="0"/>
          </a:p>
          <a:p>
            <a:r>
              <a:rPr lang="en-US" sz="1200" b="1" dirty="0" smtClean="0"/>
              <a:t>Each honey</a:t>
            </a:r>
            <a:r>
              <a:rPr lang="cs-CZ" sz="1200" b="1" dirty="0" smtClean="0"/>
              <a:t> </a:t>
            </a:r>
            <a:r>
              <a:rPr lang="cs-CZ" sz="1200" b="1" dirty="0" err="1" smtClean="0"/>
              <a:t>cake</a:t>
            </a:r>
            <a:r>
              <a:rPr lang="en-US" sz="1200" b="1" dirty="0" smtClean="0"/>
              <a:t> </a:t>
            </a:r>
            <a:r>
              <a:rPr lang="en-US" sz="1200" b="1" dirty="0"/>
              <a:t>must be individually packed in a box with a disposable tray, the cost of this packaging is 10 CZK per </a:t>
            </a:r>
            <a:r>
              <a:rPr lang="en-US" sz="1200" b="1" dirty="0" smtClean="0"/>
              <a:t>honey</a:t>
            </a:r>
            <a:r>
              <a:rPr lang="cs-CZ" sz="1200" b="1" dirty="0" smtClean="0"/>
              <a:t> </a:t>
            </a:r>
            <a:r>
              <a:rPr lang="cs-CZ" sz="1200" b="1" dirty="0" err="1" smtClean="0"/>
              <a:t>cake</a:t>
            </a:r>
            <a:r>
              <a:rPr lang="en-US" sz="1200" b="1" dirty="0" smtClean="0"/>
              <a:t>.</a:t>
            </a:r>
            <a:endParaRPr lang="cs-CZ" sz="1200" b="1" dirty="0" smtClean="0"/>
          </a:p>
          <a:p>
            <a:r>
              <a:rPr lang="en-US" sz="1200" b="1" dirty="0" smtClean="0"/>
              <a:t>Payments </a:t>
            </a:r>
            <a:r>
              <a:rPr lang="en-US" sz="1200" b="1" dirty="0"/>
              <a:t>for energy are expected to be CZK </a:t>
            </a:r>
            <a:r>
              <a:rPr lang="en-US" sz="1200" b="1" dirty="0" smtClean="0"/>
              <a:t>109</a:t>
            </a:r>
            <a:r>
              <a:rPr lang="cs-CZ" sz="1200" b="1" dirty="0" smtClean="0"/>
              <a:t> </a:t>
            </a:r>
            <a:r>
              <a:rPr lang="en-US" sz="1200" b="1" dirty="0" smtClean="0"/>
              <a:t>500 </a:t>
            </a:r>
            <a:r>
              <a:rPr lang="en-US" sz="1200" b="1" dirty="0"/>
              <a:t>per year, of which 80% is directly linked to the production of </a:t>
            </a:r>
            <a:r>
              <a:rPr lang="en-US" sz="1200" b="1" dirty="0" smtClean="0"/>
              <a:t>hone</a:t>
            </a:r>
            <a:r>
              <a:rPr lang="cs-CZ" sz="1200" b="1" dirty="0" smtClean="0"/>
              <a:t>y </a:t>
            </a:r>
            <a:r>
              <a:rPr lang="cs-CZ" sz="1200" b="1" dirty="0" err="1" smtClean="0"/>
              <a:t>cakes</a:t>
            </a:r>
            <a:r>
              <a:rPr lang="en-US" sz="1200" b="1" dirty="0" smtClean="0"/>
              <a:t>, </a:t>
            </a:r>
            <a:r>
              <a:rPr lang="en-US" sz="1200" b="1" dirty="0"/>
              <a:t>the rest is attributed to the operation of the building (</a:t>
            </a:r>
            <a:r>
              <a:rPr lang="en-US" sz="1200" b="1" dirty="0" smtClean="0"/>
              <a:t>company-wide)</a:t>
            </a:r>
            <a:endParaRPr lang="cs-CZ" sz="1200" b="1" dirty="0" smtClean="0"/>
          </a:p>
          <a:p>
            <a:r>
              <a:rPr lang="en-US" sz="1200" b="1" dirty="0" smtClean="0"/>
              <a:t>The </a:t>
            </a:r>
            <a:r>
              <a:rPr lang="en-US" sz="1200" b="1" dirty="0"/>
              <a:t>costs of servicing and maintenance of production equipment (refrigerators, ovens, etc.) amount to CZK </a:t>
            </a:r>
            <a:r>
              <a:rPr lang="en-US" sz="1200" b="1" dirty="0" smtClean="0"/>
              <a:t>43</a:t>
            </a:r>
            <a:r>
              <a:rPr lang="cs-CZ" sz="1200" b="1" dirty="0" smtClean="0"/>
              <a:t> </a:t>
            </a:r>
            <a:r>
              <a:rPr lang="en-US" sz="1200" b="1" dirty="0" smtClean="0"/>
              <a:t>800.</a:t>
            </a:r>
            <a:endParaRPr lang="cs-CZ" sz="1200" b="1" dirty="0" smtClean="0"/>
          </a:p>
          <a:p>
            <a:r>
              <a:rPr lang="en-US" sz="1200" b="1" dirty="0" smtClean="0"/>
              <a:t>Depreciation </a:t>
            </a:r>
            <a:r>
              <a:rPr lang="en-US" sz="1200" b="1" dirty="0"/>
              <a:t>of production equipment is CZK </a:t>
            </a:r>
            <a:r>
              <a:rPr lang="en-US" sz="1200" b="1" dirty="0" smtClean="0"/>
              <a:t>102</a:t>
            </a:r>
            <a:r>
              <a:rPr lang="cs-CZ" sz="1200" b="1" dirty="0" smtClean="0"/>
              <a:t> </a:t>
            </a:r>
            <a:r>
              <a:rPr lang="en-US" sz="1200" b="1" dirty="0" smtClean="0"/>
              <a:t>200 </a:t>
            </a:r>
            <a:r>
              <a:rPr lang="en-US" sz="1200" b="1" dirty="0"/>
              <a:t>per year, depreciation of buildings and software is CZK </a:t>
            </a:r>
            <a:r>
              <a:rPr lang="en-US" sz="1200" b="1" dirty="0" smtClean="0"/>
              <a:t>219</a:t>
            </a:r>
            <a:r>
              <a:rPr lang="cs-CZ" sz="1200" b="1" dirty="0" smtClean="0"/>
              <a:t> </a:t>
            </a:r>
            <a:r>
              <a:rPr lang="en-US" sz="1200" b="1" dirty="0" smtClean="0"/>
              <a:t>000 </a:t>
            </a:r>
            <a:r>
              <a:rPr lang="en-US" sz="1200" b="1" dirty="0"/>
              <a:t>per </a:t>
            </a:r>
            <a:r>
              <a:rPr lang="en-US" sz="1200" b="1" dirty="0" smtClean="0"/>
              <a:t>year.</a:t>
            </a:r>
            <a:endParaRPr lang="cs-CZ" sz="1200" b="1" dirty="0" smtClean="0"/>
          </a:p>
          <a:p>
            <a:r>
              <a:rPr lang="en-US" sz="1200" b="1" dirty="0" smtClean="0"/>
              <a:t>Costs </a:t>
            </a:r>
            <a:r>
              <a:rPr lang="en-US" sz="1200" b="1" dirty="0"/>
              <a:t>of insurance of risks arising from business activities and costs associated with building management (</a:t>
            </a:r>
            <a:r>
              <a:rPr lang="en-US" sz="1200" b="1" dirty="0" err="1" smtClean="0"/>
              <a:t>i</a:t>
            </a:r>
            <a:r>
              <a:rPr lang="cs-CZ" sz="1200" b="1" dirty="0" smtClean="0"/>
              <a:t>.</a:t>
            </a:r>
            <a:r>
              <a:rPr lang="en-US" sz="1200" b="1" dirty="0" smtClean="0"/>
              <a:t>e</a:t>
            </a:r>
            <a:r>
              <a:rPr lang="cs-CZ" sz="1200" b="1" dirty="0" smtClean="0"/>
              <a:t>.</a:t>
            </a:r>
            <a:r>
              <a:rPr lang="en-US" sz="1200" b="1" dirty="0" smtClean="0"/>
              <a:t> </a:t>
            </a:r>
            <a:r>
              <a:rPr lang="en-US" sz="1200" b="1" dirty="0"/>
              <a:t>costs associated with the operation and maintenance of the building such as contracts with telephone operators, documentation, ensuring safety rules, ensuring compliance with environmental laws - waste management, etc. ., security, cleaning, etc.) </a:t>
            </a:r>
            <a:r>
              <a:rPr lang="cs-CZ" sz="1200" b="1" dirty="0" smtClean="0"/>
              <a:t>are</a:t>
            </a:r>
            <a:r>
              <a:rPr lang="en-US" sz="1200" b="1" dirty="0" smtClean="0"/>
              <a:t> 36</a:t>
            </a:r>
            <a:r>
              <a:rPr lang="cs-CZ" sz="1200" b="1" dirty="0" smtClean="0"/>
              <a:t> </a:t>
            </a:r>
            <a:r>
              <a:rPr lang="en-US" sz="1200" b="1" dirty="0" smtClean="0"/>
              <a:t>500 CZK.</a:t>
            </a:r>
            <a:endParaRPr lang="cs-CZ" sz="1200" b="1" dirty="0" smtClean="0"/>
          </a:p>
          <a:p>
            <a:r>
              <a:rPr lang="en-US" sz="1200" b="1" dirty="0" smtClean="0"/>
              <a:t>The </a:t>
            </a:r>
            <a:r>
              <a:rPr lang="en-US" sz="1200" b="1" dirty="0"/>
              <a:t>baker's annual personnel costs (</a:t>
            </a:r>
            <a:r>
              <a:rPr lang="en-US" sz="1200" b="1" dirty="0" err="1" smtClean="0"/>
              <a:t>i</a:t>
            </a:r>
            <a:r>
              <a:rPr lang="cs-CZ" sz="1200" b="1" dirty="0" smtClean="0"/>
              <a:t>.</a:t>
            </a:r>
            <a:r>
              <a:rPr lang="en-US" sz="1200" b="1" dirty="0" smtClean="0"/>
              <a:t>e</a:t>
            </a:r>
            <a:r>
              <a:rPr lang="cs-CZ" sz="1200" b="1" dirty="0" smtClean="0"/>
              <a:t>.</a:t>
            </a:r>
            <a:r>
              <a:rPr lang="en-US" sz="1200" b="1" dirty="0" smtClean="0"/>
              <a:t> </a:t>
            </a:r>
            <a:r>
              <a:rPr lang="en-US" sz="1200" b="1" dirty="0"/>
              <a:t>wage costs and social and health insurance costs) amount to CZK </a:t>
            </a:r>
            <a:r>
              <a:rPr lang="en-US" sz="1200" b="1" dirty="0" smtClean="0"/>
              <a:t>586</a:t>
            </a:r>
            <a:r>
              <a:rPr lang="cs-CZ" sz="1200" b="1" dirty="0" smtClean="0"/>
              <a:t> </a:t>
            </a:r>
            <a:r>
              <a:rPr lang="en-US" sz="1200" b="1" dirty="0" smtClean="0"/>
              <a:t>920</a:t>
            </a:r>
            <a:r>
              <a:rPr lang="en-US" sz="1200" b="1" dirty="0"/>
              <a:t>. Management personnel costs will amount to CZK </a:t>
            </a:r>
            <a:r>
              <a:rPr lang="en-US" sz="1200" b="1" dirty="0" smtClean="0"/>
              <a:t>880</a:t>
            </a:r>
            <a:r>
              <a:rPr lang="cs-CZ" sz="1200" b="1" dirty="0" smtClean="0"/>
              <a:t> </a:t>
            </a:r>
            <a:r>
              <a:rPr lang="en-US" sz="1200" b="1" dirty="0" smtClean="0"/>
              <a:t>380.</a:t>
            </a:r>
            <a:endParaRPr lang="cs-CZ" sz="1200" b="1" dirty="0" smtClean="0"/>
          </a:p>
          <a:p>
            <a:r>
              <a:rPr lang="en-US" sz="1200" b="1" dirty="0" smtClean="0"/>
              <a:t>The </a:t>
            </a:r>
            <a:r>
              <a:rPr lang="en-US" sz="1200" b="1" dirty="0"/>
              <a:t>interest on the loan (4% of CZK 1.46 million) is CZK </a:t>
            </a:r>
            <a:r>
              <a:rPr lang="en-US" sz="1200" b="1" dirty="0" smtClean="0"/>
              <a:t>58</a:t>
            </a:r>
            <a:r>
              <a:rPr lang="cs-CZ" sz="1200" b="1" dirty="0" smtClean="0"/>
              <a:t> </a:t>
            </a:r>
            <a:r>
              <a:rPr lang="en-US" sz="1200" b="1" dirty="0" smtClean="0"/>
              <a:t>400</a:t>
            </a:r>
            <a:r>
              <a:rPr lang="cs-CZ" sz="1200" b="1" dirty="0" smtClean="0"/>
              <a:t>.</a:t>
            </a:r>
          </a:p>
          <a:p>
            <a:r>
              <a:rPr lang="en-US" sz="1200" b="1" dirty="0" smtClean="0"/>
              <a:t>The </a:t>
            </a:r>
            <a:r>
              <a:rPr lang="en-US" sz="1200" b="1" dirty="0"/>
              <a:t>costs associated with the transport of </a:t>
            </a:r>
            <a:r>
              <a:rPr lang="en-US" sz="1200" b="1" dirty="0" smtClean="0"/>
              <a:t>honey</a:t>
            </a:r>
            <a:r>
              <a:rPr lang="cs-CZ" sz="1200" b="1" dirty="0" smtClean="0"/>
              <a:t> </a:t>
            </a:r>
            <a:r>
              <a:rPr lang="cs-CZ" sz="1200" b="1" dirty="0" err="1" smtClean="0"/>
              <a:t>cakes</a:t>
            </a:r>
            <a:r>
              <a:rPr lang="en-US" sz="1200" b="1" dirty="0" smtClean="0"/>
              <a:t> </a:t>
            </a:r>
            <a:r>
              <a:rPr lang="en-US" sz="1200" b="1" dirty="0"/>
              <a:t>(transport is provided by a hired truck with a refrigerated truck) amount to CZK </a:t>
            </a:r>
            <a:r>
              <a:rPr lang="en-US" sz="1200" b="1" dirty="0" smtClean="0"/>
              <a:t>97</a:t>
            </a:r>
            <a:r>
              <a:rPr lang="cs-CZ" sz="1200" b="1" dirty="0" smtClean="0"/>
              <a:t> </a:t>
            </a:r>
            <a:r>
              <a:rPr lang="en-US" sz="1200" b="1" dirty="0" smtClean="0"/>
              <a:t>820.</a:t>
            </a:r>
            <a:endParaRPr lang="cs-CZ" sz="1200" b="1" dirty="0" smtClean="0"/>
          </a:p>
          <a:p>
            <a:r>
              <a:rPr lang="en-US" sz="1200" b="1" dirty="0" smtClean="0"/>
              <a:t>Costs </a:t>
            </a:r>
            <a:r>
              <a:rPr lang="en-US" sz="1200" b="1" dirty="0"/>
              <a:t>of marketing activities CZK </a:t>
            </a:r>
            <a:r>
              <a:rPr lang="en-US" sz="1200" b="1" dirty="0" smtClean="0"/>
              <a:t>55</a:t>
            </a:r>
            <a:r>
              <a:rPr lang="cs-CZ" sz="1200" b="1" dirty="0" smtClean="0"/>
              <a:t> </a:t>
            </a:r>
            <a:r>
              <a:rPr lang="en-US" sz="1200" b="1" dirty="0" smtClean="0"/>
              <a:t>480.</a:t>
            </a:r>
            <a:endParaRPr lang="cs-CZ" sz="1200" b="1" dirty="0" smtClean="0"/>
          </a:p>
          <a:p>
            <a:pPr marL="0" indent="0">
              <a:buNone/>
            </a:pPr>
            <a:r>
              <a:rPr lang="en-US" sz="1200" b="1" dirty="0" smtClean="0"/>
              <a:t>The </a:t>
            </a:r>
            <a:r>
              <a:rPr lang="en-US" sz="1200" b="1" dirty="0"/>
              <a:t>bakery bakes 40 </a:t>
            </a:r>
            <a:r>
              <a:rPr lang="en-US" sz="1200" b="1" dirty="0" smtClean="0"/>
              <a:t>honey</a:t>
            </a:r>
            <a:r>
              <a:rPr lang="cs-CZ" sz="1200" b="1" dirty="0" smtClean="0"/>
              <a:t> </a:t>
            </a:r>
            <a:r>
              <a:rPr lang="cs-CZ" sz="1200" b="1" dirty="0" err="1" smtClean="0"/>
              <a:t>cakes</a:t>
            </a:r>
            <a:r>
              <a:rPr lang="en-US" sz="1200" b="1" dirty="0" smtClean="0"/>
              <a:t> </a:t>
            </a:r>
            <a:r>
              <a:rPr lang="en-US" sz="1200" b="1" dirty="0"/>
              <a:t>daily 365 days a year, </a:t>
            </a:r>
            <a:r>
              <a:rPr lang="en-US" sz="1200" b="1" dirty="0" err="1" smtClean="0"/>
              <a:t>i</a:t>
            </a:r>
            <a:r>
              <a:rPr lang="cs-CZ" sz="1200" b="1" dirty="0" smtClean="0"/>
              <a:t>.</a:t>
            </a:r>
            <a:r>
              <a:rPr lang="en-US" sz="1200" b="1" dirty="0" smtClean="0"/>
              <a:t>e</a:t>
            </a:r>
            <a:r>
              <a:rPr lang="cs-CZ" sz="1200" b="1" dirty="0" smtClean="0"/>
              <a:t>.</a:t>
            </a:r>
            <a:r>
              <a:rPr lang="en-US" sz="1200" b="1" dirty="0" smtClean="0"/>
              <a:t> 14</a:t>
            </a:r>
            <a:r>
              <a:rPr lang="cs-CZ" sz="1200" b="1" dirty="0" smtClean="0"/>
              <a:t> </a:t>
            </a:r>
            <a:r>
              <a:rPr lang="en-US" sz="1200" b="1" dirty="0" smtClean="0"/>
              <a:t>600 honey</a:t>
            </a:r>
            <a:r>
              <a:rPr lang="cs-CZ" sz="1200" b="1" dirty="0" smtClean="0"/>
              <a:t> </a:t>
            </a:r>
            <a:r>
              <a:rPr lang="cs-CZ" sz="1200" b="1" dirty="0" err="1" smtClean="0"/>
              <a:t>cakes</a:t>
            </a:r>
            <a:r>
              <a:rPr lang="en-US" sz="1200" b="1" dirty="0" smtClean="0"/>
              <a:t> </a:t>
            </a:r>
            <a:r>
              <a:rPr lang="en-US" sz="1200" b="1" dirty="0"/>
              <a:t>a year. Task: Make a cost calculation and selling price for one </a:t>
            </a:r>
            <a:r>
              <a:rPr lang="cs-CZ" sz="1200" b="1" dirty="0" err="1" smtClean="0"/>
              <a:t>honey</a:t>
            </a:r>
            <a:r>
              <a:rPr lang="cs-CZ" sz="1200" b="1" dirty="0" smtClean="0"/>
              <a:t> </a:t>
            </a:r>
            <a:r>
              <a:rPr lang="cs-CZ" sz="1200" b="1" dirty="0" err="1" smtClean="0"/>
              <a:t>cake</a:t>
            </a:r>
            <a:r>
              <a:rPr lang="en-US" sz="1200" b="1" dirty="0" smtClean="0"/>
              <a:t>, </a:t>
            </a:r>
            <a:r>
              <a:rPr lang="en-US" sz="1200" b="1" dirty="0"/>
              <a:t>if you know that the company requires a 15% </a:t>
            </a:r>
            <a:r>
              <a:rPr lang="en-US" sz="1200" b="1" dirty="0" smtClean="0"/>
              <a:t>mark-up</a:t>
            </a:r>
            <a:r>
              <a:rPr lang="cs-CZ" sz="1200" b="1" dirty="0" smtClean="0"/>
              <a:t> (</a:t>
            </a:r>
            <a:r>
              <a:rPr lang="cs-CZ" sz="1200" b="1" dirty="0" err="1" smtClean="0"/>
              <a:t>margin</a:t>
            </a:r>
            <a:r>
              <a:rPr lang="cs-CZ" sz="1200" b="1" dirty="0" smtClean="0"/>
              <a:t>)</a:t>
            </a:r>
            <a:r>
              <a:rPr lang="en-US" sz="1200" b="1" dirty="0" smtClean="0"/>
              <a:t>. </a:t>
            </a:r>
            <a:r>
              <a:rPr lang="en-US" sz="1200" b="1" dirty="0"/>
              <a:t>Follow the general calculation formula and assume a simple division calculation. </a:t>
            </a:r>
            <a:endParaRPr lang="cs-CZ" sz="1200" b="1" dirty="0"/>
          </a:p>
        </p:txBody>
      </p:sp>
    </p:spTree>
    <p:extLst>
      <p:ext uri="{BB962C8B-B14F-4D97-AF65-F5344CB8AC3E}">
        <p14:creationId xmlns:p14="http://schemas.microsoft.com/office/powerpoint/2010/main" val="844133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53550" y="147338"/>
            <a:ext cx="7130752" cy="47335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2"/>
                </a:solidFill>
              </a:rPr>
              <a:t>Case study – </a:t>
            </a:r>
            <a:r>
              <a:rPr lang="cs-CZ" b="1" dirty="0" err="1" smtClean="0">
                <a:solidFill>
                  <a:schemeClr val="accent2"/>
                </a:solidFill>
              </a:rPr>
              <a:t>cost</a:t>
            </a:r>
            <a:r>
              <a:rPr lang="cs-CZ" b="1" dirty="0" smtClean="0">
                <a:solidFill>
                  <a:schemeClr val="accent2"/>
                </a:solidFill>
              </a:rPr>
              <a:t> </a:t>
            </a:r>
            <a:r>
              <a:rPr lang="cs-CZ" b="1" dirty="0" err="1" smtClean="0">
                <a:solidFill>
                  <a:schemeClr val="accent2"/>
                </a:solidFill>
              </a:rPr>
              <a:t>estimate</a:t>
            </a:r>
            <a:r>
              <a:rPr lang="cs-CZ" b="1" dirty="0" smtClean="0">
                <a:solidFill>
                  <a:schemeClr val="accent2"/>
                </a:solidFill>
              </a:rPr>
              <a:t> </a:t>
            </a:r>
            <a:r>
              <a:rPr lang="cs-CZ" b="1" dirty="0" err="1" smtClean="0">
                <a:solidFill>
                  <a:schemeClr val="accent2"/>
                </a:solidFill>
              </a:rPr>
              <a:t>sheet</a:t>
            </a:r>
            <a:endParaRPr lang="cs-CZ" sz="2800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51657" y="1282044"/>
            <a:ext cx="8208911" cy="48832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200" dirty="0" smtClean="0"/>
              <a:t>	</a:t>
            </a:r>
            <a:r>
              <a:rPr lang="cs-CZ" sz="2400" dirty="0" smtClean="0"/>
              <a:t>Direct </a:t>
            </a:r>
            <a:r>
              <a:rPr lang="cs-CZ" sz="2400" dirty="0" err="1" smtClean="0"/>
              <a:t>material</a:t>
            </a:r>
            <a:r>
              <a:rPr lang="cs-CZ" sz="2400" dirty="0" smtClean="0"/>
              <a:t> </a:t>
            </a:r>
            <a:r>
              <a:rPr lang="cs-CZ" sz="2400" dirty="0" err="1" smtClean="0"/>
              <a:t>cost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+	Direct </a:t>
            </a:r>
            <a:r>
              <a:rPr lang="cs-CZ" sz="2400" dirty="0" err="1" smtClean="0"/>
              <a:t>labour</a:t>
            </a:r>
            <a:r>
              <a:rPr lang="cs-CZ" sz="2400" dirty="0" smtClean="0"/>
              <a:t> </a:t>
            </a:r>
            <a:r>
              <a:rPr lang="cs-CZ" sz="2400" dirty="0" err="1" smtClean="0"/>
              <a:t>cost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+	</a:t>
            </a:r>
            <a:r>
              <a:rPr lang="cs-CZ" sz="2400" dirty="0" err="1" smtClean="0"/>
              <a:t>Other</a:t>
            </a:r>
            <a:r>
              <a:rPr lang="cs-CZ" sz="2400" dirty="0" smtClean="0"/>
              <a:t> direct </a:t>
            </a:r>
            <a:r>
              <a:rPr lang="cs-CZ" sz="2400" dirty="0" err="1" smtClean="0"/>
              <a:t>cost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+	</a:t>
            </a:r>
            <a:r>
              <a:rPr lang="cs-CZ" sz="2400" dirty="0" err="1" smtClean="0"/>
              <a:t>Production</a:t>
            </a:r>
            <a:r>
              <a:rPr lang="cs-CZ" sz="2400" dirty="0" smtClean="0"/>
              <a:t> </a:t>
            </a:r>
            <a:r>
              <a:rPr lang="cs-CZ" sz="2400" dirty="0" err="1" smtClean="0"/>
              <a:t>overheads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b="1" dirty="0" smtClean="0"/>
              <a:t>=	</a:t>
            </a:r>
            <a:r>
              <a:rPr lang="cs-CZ" sz="2400" b="1" dirty="0" err="1" smtClean="0"/>
              <a:t>Own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production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cost</a:t>
            </a:r>
            <a:endParaRPr lang="cs-CZ" sz="2400" b="1" dirty="0" smtClean="0"/>
          </a:p>
          <a:p>
            <a:pPr marL="0" indent="0">
              <a:buNone/>
            </a:pPr>
            <a:r>
              <a:rPr lang="cs-CZ" sz="2400" dirty="0" smtClean="0"/>
              <a:t>+	</a:t>
            </a:r>
            <a:r>
              <a:rPr lang="cs-CZ" sz="2400" dirty="0" err="1" smtClean="0"/>
              <a:t>Administration</a:t>
            </a:r>
            <a:r>
              <a:rPr lang="cs-CZ" sz="2400" dirty="0" smtClean="0"/>
              <a:t> </a:t>
            </a:r>
            <a:r>
              <a:rPr lang="cs-CZ" sz="2400" dirty="0" err="1" smtClean="0"/>
              <a:t>overhead</a:t>
            </a:r>
            <a:r>
              <a:rPr lang="cs-CZ" sz="2400" dirty="0" smtClean="0"/>
              <a:t> </a:t>
            </a:r>
            <a:r>
              <a:rPr lang="cs-CZ" sz="2400" dirty="0" err="1" smtClean="0"/>
              <a:t>costs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b="1" dirty="0" smtClean="0"/>
              <a:t>=	</a:t>
            </a:r>
            <a:r>
              <a:rPr lang="cs-CZ" sz="2400" b="1" dirty="0" err="1" smtClean="0"/>
              <a:t>Own</a:t>
            </a:r>
            <a:r>
              <a:rPr lang="cs-CZ" sz="2400" b="1" dirty="0" smtClean="0"/>
              <a:t> performance </a:t>
            </a:r>
            <a:r>
              <a:rPr lang="cs-CZ" sz="2400" b="1" dirty="0" err="1" smtClean="0"/>
              <a:t>costs</a:t>
            </a:r>
            <a:endParaRPr lang="cs-CZ" sz="2400" b="1" dirty="0" smtClean="0"/>
          </a:p>
          <a:p>
            <a:pPr marL="0" indent="0">
              <a:buNone/>
            </a:pPr>
            <a:r>
              <a:rPr lang="cs-CZ" sz="2400" dirty="0" smtClean="0"/>
              <a:t>+	</a:t>
            </a:r>
            <a:r>
              <a:rPr lang="cs-CZ" sz="2400" dirty="0" err="1" smtClean="0"/>
              <a:t>Distribution</a:t>
            </a:r>
            <a:r>
              <a:rPr lang="cs-CZ" sz="2400" dirty="0" smtClean="0"/>
              <a:t> </a:t>
            </a:r>
            <a:r>
              <a:rPr lang="cs-CZ" sz="2400" dirty="0" err="1" smtClean="0"/>
              <a:t>overhead</a:t>
            </a:r>
            <a:r>
              <a:rPr lang="cs-CZ" sz="2400" dirty="0" smtClean="0"/>
              <a:t> </a:t>
            </a:r>
            <a:r>
              <a:rPr lang="cs-CZ" sz="2400" dirty="0" err="1" smtClean="0"/>
              <a:t>costs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b="1" dirty="0" smtClean="0"/>
              <a:t>=	</a:t>
            </a:r>
            <a:r>
              <a:rPr lang="cs-CZ" sz="2400" b="1" dirty="0" err="1" smtClean="0"/>
              <a:t>Total</a:t>
            </a:r>
            <a:r>
              <a:rPr lang="cs-CZ" sz="2400" b="1" dirty="0" smtClean="0"/>
              <a:t> </a:t>
            </a:r>
            <a:r>
              <a:rPr lang="cs-CZ" sz="2400" b="1" dirty="0" err="1"/>
              <a:t>own</a:t>
            </a:r>
            <a:r>
              <a:rPr lang="cs-CZ" sz="2400" b="1" dirty="0"/>
              <a:t> performance </a:t>
            </a:r>
            <a:r>
              <a:rPr lang="cs-CZ" sz="2400" b="1" dirty="0" err="1" smtClean="0"/>
              <a:t>costs</a:t>
            </a:r>
            <a:endParaRPr lang="cs-CZ" sz="2400" b="1" dirty="0" smtClean="0"/>
          </a:p>
          <a:p>
            <a:pPr marL="0" indent="0">
              <a:buNone/>
            </a:pPr>
            <a:r>
              <a:rPr lang="cs-CZ" sz="2400" dirty="0" smtClean="0"/>
              <a:t>+	</a:t>
            </a:r>
            <a:r>
              <a:rPr lang="cs-CZ" sz="2400" dirty="0" err="1" smtClean="0"/>
              <a:t>Margin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b="1" dirty="0" smtClean="0"/>
              <a:t>=	</a:t>
            </a:r>
            <a:r>
              <a:rPr lang="cs-CZ" sz="2400" b="1" dirty="0" err="1" smtClean="0"/>
              <a:t>Selling</a:t>
            </a:r>
            <a:r>
              <a:rPr lang="cs-CZ" sz="2400" b="1" dirty="0" smtClean="0"/>
              <a:t> </a:t>
            </a:r>
            <a:r>
              <a:rPr lang="cs-CZ" sz="2400" b="1" dirty="0" err="1"/>
              <a:t>price</a:t>
            </a:r>
            <a:r>
              <a:rPr lang="cs-CZ" sz="2400" b="1" dirty="0"/>
              <a:t> </a:t>
            </a:r>
            <a:r>
              <a:rPr lang="cs-CZ" sz="2400" b="1" dirty="0" err="1"/>
              <a:t>without</a:t>
            </a:r>
            <a:r>
              <a:rPr lang="cs-CZ" sz="2400" b="1" dirty="0"/>
              <a:t> </a:t>
            </a:r>
            <a:r>
              <a:rPr lang="cs-CZ" sz="2400" b="1" dirty="0" smtClean="0"/>
              <a:t>VAT</a:t>
            </a:r>
            <a:endParaRPr lang="cs-CZ" sz="2400" b="1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r>
              <a:rPr lang="cs-CZ" sz="1200" dirty="0" smtClean="0"/>
              <a:t> </a:t>
            </a:r>
          </a:p>
          <a:p>
            <a:pPr marL="0" indent="0">
              <a:buNone/>
            </a:pP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163127346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268</TotalTime>
  <Words>433</Words>
  <Application>Microsoft Office PowerPoint</Application>
  <PresentationFormat>Širokoúhlá obrazovka</PresentationFormat>
  <Paragraphs>32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Wingdings 3</vt:lpstr>
      <vt:lpstr>Stébla</vt:lpstr>
      <vt:lpstr>Managing Innovation</vt:lpstr>
      <vt:lpstr>Case study – cost estimate sheet</vt:lpstr>
      <vt:lpstr>Case study – cost estimate 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Rylkova</dc:creator>
  <cp:lastModifiedBy>ryl0001</cp:lastModifiedBy>
  <cp:revision>79</cp:revision>
  <cp:lastPrinted>2022-03-25T13:06:31Z</cp:lastPrinted>
  <dcterms:created xsi:type="dcterms:W3CDTF">2021-01-21T06:09:51Z</dcterms:created>
  <dcterms:modified xsi:type="dcterms:W3CDTF">2024-04-11T08:59:33Z</dcterms:modified>
</cp:coreProperties>
</file>