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78" r:id="rId6"/>
    <p:sldId id="262" r:id="rId7"/>
    <p:sldId id="263" r:id="rId8"/>
    <p:sldId id="264" r:id="rId9"/>
    <p:sldId id="265" r:id="rId10"/>
    <p:sldId id="266" r:id="rId11"/>
    <p:sldId id="279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868E7-8CF4-4658-AFD7-C5836954A0A7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A1E34C-8FD4-44B4-9167-04CDC8F7B68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err="1"/>
              <a:t>Dissmililarities</a:t>
            </a:r>
            <a:r>
              <a:rPr lang="cs-CZ" dirty="0"/>
              <a:t> – </a:t>
            </a:r>
            <a:r>
              <a:rPr lang="cs-CZ" dirty="0" err="1"/>
              <a:t>specialities</a:t>
            </a:r>
            <a:r>
              <a:rPr lang="cs-CZ" dirty="0"/>
              <a:t>?</a:t>
            </a:r>
            <a:r>
              <a:rPr lang="cs-CZ" i="1" dirty="0"/>
              <a:t>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A1E34C-8FD4-44B4-9167-04CDC8F7B682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Lex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mercatoria</a:t>
            </a:r>
            <a:r>
              <a:rPr lang="en-US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r>
              <a:rPr lang="cs-CZ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 ?? Překládá se?</a:t>
            </a:r>
            <a:endParaRPr lang="cs-CZ" dirty="0">
              <a:ea typeface="ＭＳ Ｐゴシック" pitchFamily="34" charset="-128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A1E34C-8FD4-44B4-9167-04CDC8F7B682}" type="slidenum">
              <a:rPr lang="cs-CZ" smtClean="0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2"/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volnost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stran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není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při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volbě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práva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omezena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mohou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volit</a:t>
            </a: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endParaRPr lang="en-US" dirty="0">
              <a:ea typeface="ＭＳ Ｐゴシック" pitchFamily="34" charset="-128"/>
            </a:endParaRPr>
          </a:p>
          <a:p>
            <a:r>
              <a:rPr lang="cs-CZ" dirty="0">
                <a:ea typeface="ＭＳ Ｐゴシック" pitchFamily="34" charset="-128"/>
              </a:rPr>
              <a:t>  -  nejsem si jista, ze jsem tuto vetu pochopila </a:t>
            </a:r>
            <a:r>
              <a:rPr lang="cs-CZ" dirty="0" err="1">
                <a:ea typeface="ＭＳ Ｐゴシック" pitchFamily="34" charset="-128"/>
              </a:rPr>
              <a:t>spravne</a:t>
            </a:r>
            <a:r>
              <a:rPr lang="cs-CZ" dirty="0">
                <a:ea typeface="ＭＳ Ｐゴシック" pitchFamily="34" charset="-128"/>
              </a:rPr>
              <a:t>..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A1E34C-8FD4-44B4-9167-04CDC8F7B682}" type="slidenum">
              <a:rPr lang="cs-CZ" smtClean="0"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cs-CZ" dirty="0">
                <a:ea typeface="ＭＳ Ｐゴシック" pitchFamily="34" charset="-128"/>
              </a:rPr>
              <a:t>Tento graf byl </a:t>
            </a:r>
            <a:r>
              <a:rPr lang="cs-CZ" dirty="0" err="1">
                <a:ea typeface="ＭＳ Ｐゴシック" pitchFamily="34" charset="-128"/>
              </a:rPr>
              <a:t>puvodne</a:t>
            </a:r>
            <a:r>
              <a:rPr lang="cs-CZ" dirty="0">
                <a:ea typeface="ＭＳ Ｐゴシック" pitchFamily="34" charset="-128"/>
              </a:rPr>
              <a:t> </a:t>
            </a:r>
            <a:r>
              <a:rPr lang="cs-CZ" dirty="0" err="1">
                <a:ea typeface="ＭＳ Ｐゴシック" pitchFamily="34" charset="-128"/>
              </a:rPr>
              <a:t>vlozen</a:t>
            </a:r>
            <a:r>
              <a:rPr lang="cs-CZ" dirty="0">
                <a:ea typeface="ＭＳ Ｐゴシック" pitchFamily="34" charset="-128"/>
              </a:rPr>
              <a:t> jak </a:t>
            </a:r>
            <a:r>
              <a:rPr lang="cs-CZ" dirty="0" err="1">
                <a:ea typeface="ＭＳ Ｐゴシック" pitchFamily="34" charset="-128"/>
              </a:rPr>
              <a:t>obrazek</a:t>
            </a:r>
            <a:r>
              <a:rPr lang="cs-CZ" dirty="0">
                <a:ea typeface="ＭＳ Ｐゴシック" pitchFamily="34" charset="-128"/>
              </a:rPr>
              <a:t>, ale </a:t>
            </a:r>
            <a:r>
              <a:rPr lang="cs-CZ" dirty="0" err="1">
                <a:ea typeface="ＭＳ Ｐゴシック" pitchFamily="34" charset="-128"/>
              </a:rPr>
              <a:t>ja</a:t>
            </a:r>
            <a:r>
              <a:rPr lang="cs-CZ" dirty="0">
                <a:ea typeface="ＭＳ Ｐゴシック" pitchFamily="34" charset="-128"/>
              </a:rPr>
              <a:t> jsem ho </a:t>
            </a:r>
            <a:r>
              <a:rPr lang="cs-CZ" dirty="0" err="1">
                <a:ea typeface="ＭＳ Ｐゴシック" pitchFamily="34" charset="-128"/>
              </a:rPr>
              <a:t>radeji</a:t>
            </a:r>
            <a:r>
              <a:rPr lang="cs-CZ" dirty="0">
                <a:ea typeface="ＭＳ Ｐゴシック" pitchFamily="34" charset="-128"/>
              </a:rPr>
              <a:t> </a:t>
            </a:r>
            <a:r>
              <a:rPr lang="cs-CZ" dirty="0" err="1">
                <a:ea typeface="ＭＳ Ｐゴシック" pitchFamily="34" charset="-128"/>
              </a:rPr>
              <a:t>vytvorila</a:t>
            </a:r>
            <a:r>
              <a:rPr lang="cs-CZ" dirty="0">
                <a:ea typeface="ＭＳ Ｐゴシック" pitchFamily="34" charset="-128"/>
              </a:rPr>
              <a:t> novy, pro </a:t>
            </a:r>
            <a:r>
              <a:rPr lang="cs-CZ" dirty="0" err="1">
                <a:ea typeface="ＭＳ Ｐゴシック" pitchFamily="34" charset="-128"/>
              </a:rPr>
              <a:t>pripad</a:t>
            </a:r>
            <a:r>
              <a:rPr lang="cs-CZ" dirty="0">
                <a:ea typeface="ＭＳ Ｐゴシック" pitchFamily="34" charset="-128"/>
              </a:rPr>
              <a:t>, ze by bylo </a:t>
            </a:r>
            <a:r>
              <a:rPr lang="cs-CZ" dirty="0" err="1">
                <a:ea typeface="ＭＳ Ｐゴシック" pitchFamily="34" charset="-128"/>
              </a:rPr>
              <a:t>nutne</a:t>
            </a:r>
            <a:r>
              <a:rPr lang="cs-CZ" dirty="0">
                <a:ea typeface="ＭＳ Ｐゴシック" pitchFamily="34" charset="-128"/>
              </a:rPr>
              <a:t> </a:t>
            </a:r>
            <a:r>
              <a:rPr lang="cs-CZ" dirty="0" err="1">
                <a:ea typeface="ＭＳ Ｐゴシック" pitchFamily="34" charset="-128"/>
              </a:rPr>
              <a:t>nektere</a:t>
            </a:r>
            <a:r>
              <a:rPr lang="cs-CZ" dirty="0">
                <a:ea typeface="ＭＳ Ｐゴシック" pitchFamily="34" charset="-128"/>
              </a:rPr>
              <a:t> </a:t>
            </a:r>
            <a:r>
              <a:rPr lang="cs-CZ" dirty="0" err="1">
                <a:ea typeface="ＭＳ Ｐゴシック" pitchFamily="34" charset="-128"/>
              </a:rPr>
              <a:t>udaje</a:t>
            </a:r>
            <a:r>
              <a:rPr lang="cs-CZ" dirty="0">
                <a:ea typeface="ＭＳ Ｐゴシック" pitchFamily="34" charset="-128"/>
              </a:rPr>
              <a:t> v </a:t>
            </a:r>
            <a:r>
              <a:rPr lang="cs-CZ" dirty="0" err="1">
                <a:ea typeface="ＭＳ Ｐゴシック" pitchFamily="34" charset="-128"/>
              </a:rPr>
              <a:t>rameccich</a:t>
            </a:r>
            <a:r>
              <a:rPr lang="cs-CZ" dirty="0">
                <a:ea typeface="ＭＳ Ｐゴシック" pitchFamily="34" charset="-128"/>
              </a:rPr>
              <a:t> opravit….</a:t>
            </a:r>
          </a:p>
        </p:txBody>
      </p:sp>
      <p:sp>
        <p:nvSpPr>
          <p:cNvPr id="63491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BFD6777-80CA-413D-AB2C-962DA949B75C}" type="slidenum">
              <a:rPr lang="cs-CZ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0246-8660-44B6-9815-57734FA4713A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DA97-24AC-4248-AD98-16091C1EDC2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0246-8660-44B6-9815-57734FA4713A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DA97-24AC-4248-AD98-16091C1EDC2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0246-8660-44B6-9815-57734FA4713A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DA97-24AC-4248-AD98-16091C1EDC2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0246-8660-44B6-9815-57734FA4713A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DA97-24AC-4248-AD98-16091C1EDC2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0246-8660-44B6-9815-57734FA4713A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DA97-24AC-4248-AD98-16091C1EDC2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0246-8660-44B6-9815-57734FA4713A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DA97-24AC-4248-AD98-16091C1EDC2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0246-8660-44B6-9815-57734FA4713A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DA97-24AC-4248-AD98-16091C1EDC2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0246-8660-44B6-9815-57734FA4713A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DA97-24AC-4248-AD98-16091C1EDC2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0246-8660-44B6-9815-57734FA4713A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DA97-24AC-4248-AD98-16091C1EDC2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0246-8660-44B6-9815-57734FA4713A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DA97-24AC-4248-AD98-16091C1EDC2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40246-8660-44B6-9815-57734FA4713A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FDA97-24AC-4248-AD98-16091C1EDC2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40246-8660-44B6-9815-57734FA4713A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DA97-24AC-4248-AD98-16091C1EDC2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4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cs-CZ" sz="4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Business </a:t>
            </a:r>
            <a:r>
              <a:rPr lang="cs-CZ" sz="4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Law</a:t>
            </a:r>
            <a:endParaRPr lang="cs-CZ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cs-CZ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Sources</a:t>
            </a:r>
            <a:r>
              <a:rPr lang="cs-CZ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cs-CZ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business </a:t>
            </a:r>
            <a:r>
              <a:rPr lang="cs-CZ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law</a:t>
            </a:r>
            <a:endParaRPr lang="en-U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cs-CZ" sz="1800" dirty="0">
                <a:latin typeface="Arial" panose="020B0604020202020204" pitchFamily="34" charset="0"/>
              </a:rPr>
              <a:t>Mgr. Tomáš Gongol, Ph.D.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cs-CZ" sz="1800" dirty="0">
                <a:latin typeface="Arial" panose="020B0604020202020204" pitchFamily="34" charset="0"/>
              </a:rPr>
              <a:t>International Business Law PEM/NPPMO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728" y="185153"/>
            <a:ext cx="2668801" cy="205492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Fundamental</a:t>
            </a:r>
            <a:r>
              <a:rPr lang="cs-CZ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question</a:t>
            </a:r>
            <a:r>
              <a:rPr lang="en-US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cs-CZ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cs-CZ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source</a:t>
            </a:r>
            <a:r>
              <a:rPr lang="cs-CZ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law</a:t>
            </a:r>
            <a:r>
              <a:rPr lang="cs-CZ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cs-CZ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specific</a:t>
            </a:r>
            <a:r>
              <a:rPr lang="cs-CZ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contract</a:t>
            </a:r>
            <a:r>
              <a:rPr lang="cs-CZ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GB" sz="3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214282" y="928670"/>
            <a:ext cx="8477250" cy="6561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81600" lvl="1" indent="-3079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Contracting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parties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b="1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choose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what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will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source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their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contract</a:t>
            </a:r>
            <a:endParaRPr lang="cs-CZ" sz="2400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Freedom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parties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is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not limited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anyhow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vote</a:t>
            </a:r>
            <a:endParaRPr lang="cs-CZ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Rule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rule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</a:t>
            </a: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Rule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another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country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non-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state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international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trade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rule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e.g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UNIDROIT )</a:t>
            </a: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r>
              <a:rPr lang="cs-CZ" i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„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contract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governed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by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domestic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law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__________ (country)“</a:t>
            </a: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cs-CZ" i="1" dirty="0">
              <a:latin typeface="Times New Roman" pitchFamily="18" charset="0"/>
              <a:cs typeface="Times New Roman" pitchFamily="18" charset="0"/>
            </a:endParaRPr>
          </a:p>
          <a:p>
            <a:pPr marL="381600" lvl="1" indent="-307975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If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parties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do not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choose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source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their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contract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then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b="1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direct</a:t>
            </a:r>
            <a:r>
              <a:rPr lang="cs-CZ" sz="2400" b="1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rule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applied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if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exists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marL="771525" lvl="2" indent="-257175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g.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Vienna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convention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international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trade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contracts</a:t>
            </a:r>
            <a:endParaRPr lang="cs-CZ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381600" lvl="1" indent="-307975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If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parties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do not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choose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source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their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contract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direct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rule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does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not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exist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then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conflict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rule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will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applied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EU: 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Regulation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Rome I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– o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applicable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contractual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relations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285750" indent="-285750" eaLnBrk="1" hangingPunct="1">
              <a:spcBef>
                <a:spcPct val="0"/>
              </a:spcBef>
              <a:buNone/>
              <a:defRPr/>
            </a:pPr>
            <a:endParaRPr lang="en-GB" altLang="cs-CZ" sz="2000" dirty="0"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000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692591" y="188640"/>
            <a:ext cx="3953239" cy="648072"/>
          </a:xfrm>
          <a:prstGeom prst="rect">
            <a:avLst/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anchor="ctr"/>
          <a:lstStyle/>
          <a:p>
            <a:pPr algn="ctr">
              <a:defRPr/>
            </a:pPr>
            <a:r>
              <a:rPr lang="cs-CZ" sz="2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Choice</a:t>
            </a:r>
            <a:r>
              <a:rPr lang="cs-CZ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of</a:t>
            </a:r>
            <a:r>
              <a:rPr lang="cs-CZ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4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law</a:t>
            </a:r>
            <a:endParaRPr lang="cs-CZ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89146" y="1419977"/>
            <a:ext cx="2592288" cy="518458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anchor="ctr"/>
          <a:lstStyle/>
          <a:p>
            <a:pPr algn="ctr">
              <a:defRPr/>
            </a:pPr>
            <a:r>
              <a:rPr lang="cs-CZ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YES</a:t>
            </a:r>
          </a:p>
        </p:txBody>
      </p:sp>
      <p:sp>
        <p:nvSpPr>
          <p:cNvPr id="5" name="Obdélník 4"/>
          <p:cNvSpPr/>
          <p:nvPr/>
        </p:nvSpPr>
        <p:spPr>
          <a:xfrm>
            <a:off x="6451409" y="1290362"/>
            <a:ext cx="2138638" cy="518458"/>
          </a:xfrm>
          <a:prstGeom prst="rect">
            <a:avLst/>
          </a:prstGeom>
          <a:solidFill>
            <a:srgbClr val="EA5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anchor="ctr"/>
          <a:lstStyle/>
          <a:p>
            <a:pPr algn="ctr">
              <a:defRPr/>
            </a:pPr>
            <a:r>
              <a:rPr lang="cs-CZ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NO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65111" y="2651314"/>
            <a:ext cx="3369974" cy="168498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anchor="ctr"/>
          <a:lstStyle/>
          <a:p>
            <a:pPr algn="ctr">
              <a:defRPr/>
            </a:pP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Czech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legal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system</a:t>
            </a:r>
            <a:endParaRPr lang="cs-CZ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>
              <a:defRPr/>
            </a:pP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Polish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legal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system</a:t>
            </a:r>
            <a:endParaRPr lang="cs-CZ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>
              <a:defRPr/>
            </a:pP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Legal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system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of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third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country</a:t>
            </a:r>
          </a:p>
        </p:txBody>
      </p:sp>
      <p:sp>
        <p:nvSpPr>
          <p:cNvPr id="7" name="Obdélník 6"/>
          <p:cNvSpPr/>
          <p:nvPr/>
        </p:nvSpPr>
        <p:spPr>
          <a:xfrm>
            <a:off x="5436096" y="2132856"/>
            <a:ext cx="3499589" cy="2009023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82296" tIns="41148" rIns="82296" bIns="41148" anchor="ctr"/>
          <a:lstStyle/>
          <a:p>
            <a:pPr algn="ctr">
              <a:defRPr/>
            </a:pP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Direct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applicable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substantive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law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provisions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of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international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conventions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such as </a:t>
            </a: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Vienna</a:t>
            </a:r>
            <a:r>
              <a:rPr lang="cs-C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convention</a:t>
            </a:r>
            <a:endParaRPr lang="cs-CZ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5220072" y="4530723"/>
            <a:ext cx="3694010" cy="712879"/>
          </a:xfrm>
          <a:prstGeom prst="rect">
            <a:avLst/>
          </a:prstGeom>
          <a:solidFill>
            <a:srgbClr val="EA5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anchor="ctr"/>
          <a:lstStyle/>
          <a:p>
            <a:pPr algn="ctr">
              <a:defRPr/>
            </a:pPr>
            <a:r>
              <a:rPr lang="cs-CZ" sz="200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If</a:t>
            </a:r>
            <a:r>
              <a:rPr lang="cs-CZ" sz="20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there</a:t>
            </a:r>
            <a:r>
              <a:rPr lang="cs-CZ" sz="20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is</a:t>
            </a:r>
            <a:r>
              <a:rPr lang="cs-CZ" sz="20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no </a:t>
            </a:r>
            <a:r>
              <a:rPr lang="cs-CZ" sz="200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convention</a:t>
            </a:r>
            <a:endParaRPr lang="cs-CZ" sz="20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3995936" y="5661248"/>
            <a:ext cx="4082854" cy="1036915"/>
          </a:xfrm>
          <a:prstGeom prst="rect">
            <a:avLst/>
          </a:prstGeom>
          <a:solidFill>
            <a:srgbClr val="7DDD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anchor="ctr"/>
          <a:lstStyle/>
          <a:p>
            <a:pPr algn="ctr">
              <a:defRPr/>
            </a:pPr>
            <a:r>
              <a:rPr lang="cs-CZ" sz="200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International</a:t>
            </a:r>
            <a:r>
              <a:rPr lang="cs-CZ" sz="20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conflict</a:t>
            </a:r>
            <a:r>
              <a:rPr lang="cs-CZ" sz="20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cs-CZ" sz="200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rules</a:t>
            </a:r>
            <a:r>
              <a:rPr lang="cs-CZ" sz="20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, </a:t>
            </a:r>
            <a:r>
              <a:rPr lang="cs-CZ" sz="2000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Regulation</a:t>
            </a:r>
            <a:r>
              <a:rPr lang="cs-CZ" sz="20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Rome </a:t>
            </a:r>
          </a:p>
        </p:txBody>
      </p:sp>
      <p:cxnSp>
        <p:nvCxnSpPr>
          <p:cNvPr id="13" name="Přímá spojovací šipka 12"/>
          <p:cNvCxnSpPr>
            <a:stCxn id="3" idx="2"/>
            <a:endCxn id="4" idx="3"/>
          </p:cNvCxnSpPr>
          <p:nvPr/>
        </p:nvCxnSpPr>
        <p:spPr>
          <a:xfrm rot="5400000">
            <a:off x="3453607" y="464344"/>
            <a:ext cx="842962" cy="1587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Přímá spojovací šipka 14"/>
          <p:cNvCxnSpPr>
            <a:stCxn id="3" idx="2"/>
            <a:endCxn id="5" idx="1"/>
          </p:cNvCxnSpPr>
          <p:nvPr/>
        </p:nvCxnSpPr>
        <p:spPr>
          <a:xfrm rot="16200000" flipH="1">
            <a:off x="5203825" y="301626"/>
            <a:ext cx="712787" cy="17827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>
            <a:stCxn id="4" idx="2"/>
            <a:endCxn id="6" idx="0"/>
          </p:cNvCxnSpPr>
          <p:nvPr/>
        </p:nvCxnSpPr>
        <p:spPr>
          <a:xfrm rot="16200000" flipH="1">
            <a:off x="1461294" y="2262982"/>
            <a:ext cx="712787" cy="63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Přímá spojovací šipka 18"/>
          <p:cNvCxnSpPr>
            <a:stCxn id="5" idx="2"/>
            <a:endCxn id="7" idx="0"/>
          </p:cNvCxnSpPr>
          <p:nvPr/>
        </p:nvCxnSpPr>
        <p:spPr>
          <a:xfrm rot="5400000">
            <a:off x="7190582" y="1804194"/>
            <a:ext cx="325437" cy="333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Přímá spojovací šipka 20"/>
          <p:cNvCxnSpPr>
            <a:stCxn id="7" idx="2"/>
            <a:endCxn id="8" idx="0"/>
          </p:cNvCxnSpPr>
          <p:nvPr/>
        </p:nvCxnSpPr>
        <p:spPr>
          <a:xfrm rot="5400000">
            <a:off x="6932613" y="4276725"/>
            <a:ext cx="388937" cy="119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Přímá spojovací šipka 60"/>
          <p:cNvCxnSpPr>
            <a:stCxn id="8" idx="2"/>
            <a:endCxn id="9" idx="0"/>
          </p:cNvCxnSpPr>
          <p:nvPr/>
        </p:nvCxnSpPr>
        <p:spPr>
          <a:xfrm rot="5400000">
            <a:off x="6343651" y="4937125"/>
            <a:ext cx="417512" cy="10302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Contract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Work</a:t>
            </a:r>
            <a:endParaRPr lang="en-GB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0" y="1000108"/>
            <a:ext cx="8805862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457200" indent="-457200">
              <a:lnSpc>
                <a:spcPct val="95000"/>
              </a:lnSpc>
              <a:buFontTx/>
              <a:buAutoNum type="arabicPeriod"/>
            </a:pP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Choice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law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–&gt;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legal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country A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B o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C, UNIDROIT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rules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etc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cs-CZ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95000"/>
              </a:lnSpc>
              <a:buFontTx/>
              <a:buAutoNum type="arabicPeriod"/>
            </a:pP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Regulation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Rome 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connecting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factor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settlement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maker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–&gt;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legal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country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400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2571744"/>
            <a:ext cx="2678113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2571744"/>
            <a:ext cx="2973388" cy="153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4143380"/>
            <a:ext cx="2786082" cy="1597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00496" y="3357562"/>
            <a:ext cx="1230312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21409632">
            <a:off x="3857620" y="3929066"/>
            <a:ext cx="144462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714348" y="2857496"/>
            <a:ext cx="2862263" cy="1052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cs-CZ" sz="2400" dirty="0" err="1">
                <a:solidFill>
                  <a:srgbClr val="FFFFFF"/>
                </a:solidFill>
              </a:rPr>
              <a:t>Ordering</a:t>
            </a:r>
            <a:r>
              <a:rPr lang="cs-CZ" sz="2400" dirty="0">
                <a:solidFill>
                  <a:srgbClr val="FFFFFF"/>
                </a:solidFill>
              </a:rPr>
              <a:t> party</a:t>
            </a:r>
            <a:endParaRPr lang="en-US" sz="2400" dirty="0"/>
          </a:p>
          <a:p>
            <a:pPr algn="ctr">
              <a:lnSpc>
                <a:spcPct val="95000"/>
              </a:lnSpc>
            </a:pPr>
            <a:r>
              <a:rPr lang="en-US" sz="2400" dirty="0">
                <a:solidFill>
                  <a:srgbClr val="FFFFFF"/>
                </a:solidFill>
              </a:rPr>
              <a:t>(</a:t>
            </a:r>
            <a:r>
              <a:rPr lang="cs-CZ" sz="2400" dirty="0" err="1">
                <a:solidFill>
                  <a:srgbClr val="FFFFFF"/>
                </a:solidFill>
              </a:rPr>
              <a:t>legal</a:t>
            </a:r>
            <a:r>
              <a:rPr lang="cs-CZ" sz="2400" dirty="0">
                <a:solidFill>
                  <a:srgbClr val="FFFFFF"/>
                </a:solidFill>
              </a:rPr>
              <a:t> entity </a:t>
            </a:r>
            <a:r>
              <a:rPr lang="cs-CZ" sz="2400" dirty="0" err="1">
                <a:solidFill>
                  <a:srgbClr val="FFFFFF"/>
                </a:solidFill>
              </a:rPr>
              <a:t>from</a:t>
            </a:r>
            <a:r>
              <a:rPr lang="cs-CZ" sz="2400" dirty="0">
                <a:solidFill>
                  <a:srgbClr val="FFFFFF"/>
                </a:solidFill>
              </a:rPr>
              <a:t> country A</a:t>
            </a:r>
            <a:r>
              <a:rPr lang="en-US" sz="2400" dirty="0">
                <a:solidFill>
                  <a:srgbClr val="FFFFFF"/>
                </a:solidFill>
              </a:rPr>
              <a:t>)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643570" y="2786058"/>
            <a:ext cx="2573338" cy="1052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cs-CZ" sz="2400" dirty="0">
                <a:solidFill>
                  <a:srgbClr val="FFFFFF"/>
                </a:solidFill>
              </a:rPr>
              <a:t>Maker </a:t>
            </a:r>
            <a:endParaRPr lang="en-US" sz="2400" dirty="0"/>
          </a:p>
          <a:p>
            <a:pPr algn="ctr">
              <a:lnSpc>
                <a:spcPct val="95000"/>
              </a:lnSpc>
            </a:pPr>
            <a:r>
              <a:rPr lang="en-US" sz="2400" dirty="0">
                <a:solidFill>
                  <a:srgbClr val="FFFFFF"/>
                </a:solidFill>
              </a:rPr>
              <a:t>(</a:t>
            </a:r>
            <a:r>
              <a:rPr lang="cs-CZ" sz="2400" dirty="0" err="1">
                <a:solidFill>
                  <a:srgbClr val="FFFFFF"/>
                </a:solidFill>
              </a:rPr>
              <a:t>natural</a:t>
            </a:r>
            <a:r>
              <a:rPr lang="cs-CZ" sz="2400" dirty="0">
                <a:solidFill>
                  <a:srgbClr val="FFFFFF"/>
                </a:solidFill>
              </a:rPr>
              <a:t> person </a:t>
            </a:r>
            <a:r>
              <a:rPr lang="cs-CZ" sz="2400" dirty="0" err="1">
                <a:solidFill>
                  <a:srgbClr val="FFFFFF"/>
                </a:solidFill>
              </a:rPr>
              <a:t>from</a:t>
            </a:r>
            <a:r>
              <a:rPr lang="cs-CZ" sz="2400" dirty="0">
                <a:solidFill>
                  <a:srgbClr val="FFFFFF"/>
                </a:solidFill>
              </a:rPr>
              <a:t> country</a:t>
            </a:r>
            <a:r>
              <a:rPr lang="en-US" sz="2400" dirty="0">
                <a:solidFill>
                  <a:srgbClr val="FFFFFF"/>
                </a:solidFill>
              </a:rPr>
              <a:t> B)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5715008" y="4429132"/>
            <a:ext cx="2574925" cy="1052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cs-CZ" sz="2400" dirty="0">
                <a:solidFill>
                  <a:srgbClr val="FFFFFF"/>
                </a:solidFill>
              </a:rPr>
              <a:t>Maker</a:t>
            </a:r>
            <a:endParaRPr lang="en-US" sz="2400" dirty="0"/>
          </a:p>
          <a:p>
            <a:pPr algn="ctr">
              <a:lnSpc>
                <a:spcPct val="95000"/>
              </a:lnSpc>
            </a:pPr>
            <a:r>
              <a:rPr lang="en-US" sz="2400" dirty="0">
                <a:solidFill>
                  <a:srgbClr val="FFFFFF"/>
                </a:solidFill>
              </a:rPr>
              <a:t>(</a:t>
            </a:r>
            <a:r>
              <a:rPr lang="cs-CZ" sz="2400" dirty="0" err="1">
                <a:solidFill>
                  <a:srgbClr val="FFFFFF"/>
                </a:solidFill>
              </a:rPr>
              <a:t>natural</a:t>
            </a:r>
            <a:r>
              <a:rPr lang="cs-CZ" sz="2400" dirty="0">
                <a:solidFill>
                  <a:srgbClr val="FFFFFF"/>
                </a:solidFill>
              </a:rPr>
              <a:t> person </a:t>
            </a:r>
            <a:r>
              <a:rPr lang="cs-CZ" sz="2400" dirty="0" err="1">
                <a:solidFill>
                  <a:srgbClr val="FFFFFF"/>
                </a:solidFill>
              </a:rPr>
              <a:t>from</a:t>
            </a:r>
            <a:r>
              <a:rPr lang="cs-CZ" sz="2400" dirty="0">
                <a:solidFill>
                  <a:srgbClr val="FFFFFF"/>
                </a:solidFill>
              </a:rPr>
              <a:t> country </a:t>
            </a:r>
            <a:r>
              <a:rPr lang="en-US" sz="2400" dirty="0">
                <a:solidFill>
                  <a:srgbClr val="FFFFFF"/>
                </a:solidFill>
              </a:rPr>
              <a:t>B)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142844" y="5929330"/>
            <a:ext cx="9001156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defRPr/>
            </a:pP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Decision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judge</a:t>
            </a:r>
            <a:r>
              <a:rPr lang="en-US" dirty="0">
                <a:solidFill>
                  <a:srgbClr val="000000"/>
                </a:solidFill>
              </a:rPr>
              <a:t>: 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fair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decisions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-&gt;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Legal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country A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treaties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direct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effect</a:t>
            </a:r>
            <a:endParaRPr lang="en-GB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57158" y="1428736"/>
            <a:ext cx="847725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dirty="0" err="1">
                <a:latin typeface="Times New Roman" pitchFamily="18" charset="0"/>
                <a:cs typeface="Times New Roman" pitchFamily="18" charset="0"/>
              </a:rPr>
              <a:t>result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dirty="0" err="1">
                <a:latin typeface="Times New Roman" pitchFamily="18" charset="0"/>
                <a:cs typeface="Times New Roman" pitchFamily="18" charset="0"/>
              </a:rPr>
              <a:t>law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dirty="0" err="1">
                <a:latin typeface="Times New Roman" pitchFamily="18" charset="0"/>
                <a:cs typeface="Times New Roman" pitchFamily="18" charset="0"/>
              </a:rPr>
              <a:t>unification</a:t>
            </a:r>
            <a:endParaRPr lang="cs-CZ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endParaRPr lang="cs-CZ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 no </a:t>
            </a:r>
            <a:r>
              <a:rPr lang="cs-CZ" sz="3600" dirty="0" err="1">
                <a:latin typeface="Times New Roman" pitchFamily="18" charset="0"/>
                <a:cs typeface="Times New Roman" pitchFamily="18" charset="0"/>
              </a:rPr>
              <a:t>needs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sz="3600" dirty="0" err="1">
                <a:latin typeface="Times New Roman" pitchFamily="18" charset="0"/>
                <a:cs typeface="Times New Roman" pitchFamily="18" charset="0"/>
              </a:rPr>
              <a:t>choose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dirty="0" err="1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cs-CZ" sz="3600" dirty="0" err="1">
                <a:latin typeface="Times New Roman" pitchFamily="18" charset="0"/>
                <a:cs typeface="Times New Roman" pitchFamily="18" charset="0"/>
              </a:rPr>
              <a:t>contract</a:t>
            </a:r>
            <a:endParaRPr lang="cs-CZ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dirty="0" err="1">
                <a:latin typeface="Times New Roman" pitchFamily="18" charset="0"/>
                <a:cs typeface="Times New Roman" pitchFamily="18" charset="0"/>
              </a:rPr>
              <a:t>only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dirty="0" err="1"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dirty="0" err="1">
                <a:latin typeface="Times New Roman" pitchFamily="18" charset="0"/>
                <a:cs typeface="Times New Roman" pitchFamily="18" charset="0"/>
              </a:rPr>
              <a:t>fields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dirty="0" err="1">
                <a:latin typeface="Times New Roman" pitchFamily="18" charset="0"/>
                <a:cs typeface="Times New Roman" pitchFamily="18" charset="0"/>
              </a:rPr>
              <a:t>interest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, i.</a:t>
            </a:r>
            <a:r>
              <a:rPr lang="cs-CZ" sz="3600" dirty="0" err="1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cs-CZ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defRPr/>
            </a:pPr>
            <a:r>
              <a:rPr lang="cs-CZ" sz="3200" dirty="0" err="1">
                <a:latin typeface="Times New Roman" pitchFamily="18" charset="0"/>
                <a:cs typeface="Times New Roman" pitchFamily="18" charset="0"/>
              </a:rPr>
              <a:t>sale</a:t>
            </a:r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200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200" dirty="0" err="1">
                <a:latin typeface="Times New Roman" pitchFamily="18" charset="0"/>
                <a:cs typeface="Times New Roman" pitchFamily="18" charset="0"/>
              </a:rPr>
              <a:t>goods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cs-CZ" sz="3200" dirty="0" err="1"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cs-CZ" sz="3200" dirty="0">
                <a:latin typeface="Times New Roman" pitchFamily="18" charset="0"/>
                <a:cs typeface="Times New Roman" pitchFamily="18" charset="0"/>
              </a:rPr>
              <a:t> transport</a:t>
            </a:r>
          </a:p>
          <a:p>
            <a:pPr marL="285750" indent="-285750" eaLnBrk="1" hangingPunct="1">
              <a:spcBef>
                <a:spcPct val="0"/>
              </a:spcBef>
              <a:buNone/>
              <a:defRPr/>
            </a:pPr>
            <a:endParaRPr lang="en-GB" altLang="cs-CZ" sz="2400" dirty="0"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400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Contract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sale</a:t>
            </a:r>
            <a:endParaRPr lang="en-GB" sz="8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500034" y="928670"/>
            <a:ext cx="8020076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lvl="1" algn="ctr">
              <a:spcBef>
                <a:spcPct val="0"/>
              </a:spcBef>
              <a:buNone/>
              <a:defRPr/>
            </a:pP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Direct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rule existence 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Vienna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convention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(1980)</a:t>
            </a:r>
            <a:endParaRPr lang="en-GB" altLang="cs-CZ" sz="2400" b="1" dirty="0"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400" b="1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857364"/>
            <a:ext cx="27368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42976" y="2071678"/>
            <a:ext cx="2160587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cs-CZ" sz="2000" dirty="0" err="1">
                <a:solidFill>
                  <a:srgbClr val="000000"/>
                </a:solidFill>
              </a:rPr>
              <a:t>Seller</a:t>
            </a:r>
            <a:endParaRPr lang="en-US" sz="2000" dirty="0"/>
          </a:p>
          <a:p>
            <a:pPr algn="ctr">
              <a:lnSpc>
                <a:spcPct val="95000"/>
              </a:lnSpc>
            </a:pP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cs-CZ" sz="2000" dirty="0" err="1">
                <a:solidFill>
                  <a:srgbClr val="000000"/>
                </a:solidFill>
              </a:rPr>
              <a:t>legal</a:t>
            </a:r>
            <a:r>
              <a:rPr lang="cs-CZ" sz="2000" dirty="0">
                <a:solidFill>
                  <a:srgbClr val="000000"/>
                </a:solidFill>
              </a:rPr>
              <a:t> entity </a:t>
            </a:r>
            <a:r>
              <a:rPr lang="cs-CZ" sz="2000" dirty="0" err="1">
                <a:solidFill>
                  <a:srgbClr val="000000"/>
                </a:solidFill>
              </a:rPr>
              <a:t>from</a:t>
            </a:r>
            <a:r>
              <a:rPr lang="cs-CZ" sz="2000" dirty="0">
                <a:solidFill>
                  <a:srgbClr val="000000"/>
                </a:solidFill>
              </a:rPr>
              <a:t> country A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2428868"/>
            <a:ext cx="1230313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1928802"/>
            <a:ext cx="242889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715008" y="2071678"/>
            <a:ext cx="2114550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>
              <a:lnSpc>
                <a:spcPct val="95000"/>
              </a:lnSpc>
            </a:pPr>
            <a:r>
              <a:rPr lang="cs-CZ" sz="2000" dirty="0" err="1">
                <a:solidFill>
                  <a:srgbClr val="000000"/>
                </a:solidFill>
              </a:rPr>
              <a:t>Buyer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  <a:endParaRPr lang="en-US" sz="2000" dirty="0"/>
          </a:p>
          <a:p>
            <a:pPr algn="ctr">
              <a:lnSpc>
                <a:spcPct val="95000"/>
              </a:lnSpc>
            </a:pPr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cs-CZ" sz="2000" dirty="0" err="1">
                <a:solidFill>
                  <a:srgbClr val="000000"/>
                </a:solidFill>
              </a:rPr>
              <a:t>natural</a:t>
            </a:r>
            <a:r>
              <a:rPr lang="cs-CZ" sz="2000" dirty="0">
                <a:solidFill>
                  <a:srgbClr val="000000"/>
                </a:solidFill>
              </a:rPr>
              <a:t> person </a:t>
            </a:r>
            <a:r>
              <a:rPr lang="cs-CZ" sz="2000" dirty="0" err="1">
                <a:solidFill>
                  <a:srgbClr val="000000"/>
                </a:solidFill>
              </a:rPr>
              <a:t>from</a:t>
            </a:r>
            <a:r>
              <a:rPr lang="cs-CZ" sz="2000" dirty="0">
                <a:solidFill>
                  <a:srgbClr val="000000"/>
                </a:solidFill>
              </a:rPr>
              <a:t> country </a:t>
            </a:r>
            <a:r>
              <a:rPr lang="en-US" sz="2000" dirty="0">
                <a:solidFill>
                  <a:srgbClr val="000000"/>
                </a:solidFill>
              </a:rPr>
              <a:t>B)</a:t>
            </a:r>
          </a:p>
        </p:txBody>
      </p:sp>
      <p:sp>
        <p:nvSpPr>
          <p:cNvPr id="10" name="Obdélník 9"/>
          <p:cNvSpPr/>
          <p:nvPr/>
        </p:nvSpPr>
        <p:spPr>
          <a:xfrm>
            <a:off x="214282" y="3571876"/>
            <a:ext cx="892971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defRPr/>
            </a:pP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Aplication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Vienna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convention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conditions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5000"/>
              </a:lnSpc>
              <a:defRPr/>
            </a:pP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Condition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Seller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buyer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legal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entities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different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countries</a:t>
            </a:r>
            <a:endParaRPr lang="cs-CZ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5000"/>
              </a:lnSpc>
              <a:defRPr/>
            </a:pP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Condition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Countries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B are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contrating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countries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Vienna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convention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5000"/>
              </a:lnSpc>
              <a:defRPr/>
            </a:pP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Condition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subject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purchase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merchandise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good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0" y="5715016"/>
            <a:ext cx="9144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  <a:defRPr/>
            </a:pPr>
            <a:r>
              <a:rPr lang="en-US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=&gt; N</a:t>
            </a:r>
            <a:r>
              <a:rPr lang="cs-CZ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NEED TO DETERMINE </a:t>
            </a:r>
            <a:r>
              <a:rPr lang="cs-CZ" sz="2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cs-CZ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CHOOSE APPLICABLE LAW, </a:t>
            </a:r>
            <a:r>
              <a:rPr lang="cs-CZ" sz="2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Vienna</a:t>
            </a:r>
            <a:r>
              <a:rPr lang="cs-CZ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convention</a:t>
            </a:r>
            <a:r>
              <a:rPr lang="cs-CZ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cs-CZ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cs-CZ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applicated</a:t>
            </a:r>
            <a:endParaRPr lang="en-US" sz="20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  <a:endParaRPr lang="en-GB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142844" y="766332"/>
            <a:ext cx="8786874" cy="6383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3038" lvl="1" indent="-23813" algn="just">
              <a:lnSpc>
                <a:spcPct val="95000"/>
              </a:lnSpc>
              <a:buClr>
                <a:srgbClr val="000000"/>
              </a:buClr>
              <a:buSzPct val="100000"/>
              <a:buNone/>
              <a:defRPr/>
            </a:pP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public tender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construction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plant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telephone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cables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Ordering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party (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client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approved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joint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proposal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Polish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Belgian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companies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contract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signed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According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contract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Polish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company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obliged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supply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building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material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machinery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Belgian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company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has to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provide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own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technological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equipment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install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train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staff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client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5000"/>
              </a:lnSpc>
              <a:buNone/>
              <a:defRPr/>
            </a:pPr>
            <a:endParaRPr lang="cs-CZ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5000"/>
              </a:lnSpc>
              <a:buNone/>
              <a:defRPr/>
            </a:pP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Questions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1" indent="-308610" algn="just">
              <a:lnSpc>
                <a:spcPct val="95000"/>
              </a:lnSpc>
              <a:buClr>
                <a:srgbClr val="000000"/>
              </a:buClr>
              <a:buSzPct val="100000"/>
              <a:buFontTx/>
              <a:buAutoNum type="arabicPeriod"/>
              <a:defRPr/>
            </a:pP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law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would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most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suitable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case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providing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contracting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parts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did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choose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applicable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law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potentional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conflict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addressed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to a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court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Czech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republic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1" indent="-308610" algn="just">
              <a:lnSpc>
                <a:spcPct val="95000"/>
              </a:lnSpc>
              <a:buClr>
                <a:srgbClr val="000000"/>
              </a:buClr>
              <a:buSzPct val="100000"/>
              <a:buFontTx/>
              <a:buAutoNum type="arabicPeriod"/>
              <a:defRPr/>
            </a:pP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legal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rules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domestic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court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proceed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285750" indent="-285750" eaLnBrk="1" hangingPunct="1">
              <a:spcBef>
                <a:spcPct val="0"/>
              </a:spcBef>
              <a:buNone/>
              <a:defRPr/>
            </a:pPr>
            <a:endParaRPr lang="en-GB" altLang="cs-CZ" sz="2000" dirty="0"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000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How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resolve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dispute</a:t>
            </a:r>
            <a:endParaRPr lang="en-GB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285720" y="1500174"/>
            <a:ext cx="8477250" cy="4782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There are a few modalities on how to resolve disputes between businessmen:</a:t>
            </a:r>
          </a:p>
          <a:p>
            <a:pPr lvl="1">
              <a:defRPr/>
            </a:pP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civil procedure before state courts</a:t>
            </a:r>
          </a:p>
          <a:p>
            <a:pPr lvl="1">
              <a:defRPr/>
            </a:pP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arbitration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including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international arbitration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alternative dispute resolution as conciliation, mediation, etc.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  <a:defRPr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Parties involved either try to find a way of resolving disputes before the problem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arised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or they let this situation unnoticed.</a:t>
            </a: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spcBef>
                <a:spcPct val="0"/>
              </a:spcBef>
              <a:buNone/>
              <a:defRPr/>
            </a:pPr>
            <a:endParaRPr lang="en-GB" altLang="cs-CZ" sz="2200" dirty="0"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National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courts</a:t>
            </a:r>
            <a:endParaRPr lang="en-GB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85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80000"/>
              </a:lnSpc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latin typeface="Times New Roman" pitchFamily="18" charset="0"/>
                <a:cs typeface="Times New Roman" pitchFamily="18" charset="0"/>
              </a:rPr>
              <a:t>Question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National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court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country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decide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1" algn="just">
              <a:lnSpc>
                <a:spcPct val="80000"/>
              </a:lnSpc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EU: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Council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Regulation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(EC) No 44/2001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22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December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2000 on </a:t>
            </a:r>
            <a:r>
              <a:rPr lang="cs-CZ" b="1" dirty="0" err="1">
                <a:latin typeface="Times New Roman" pitchFamily="18" charset="0"/>
                <a:cs typeface="Times New Roman" pitchFamily="18" charset="0"/>
              </a:rPr>
              <a:t>jurisdiction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latin typeface="Times New Roman" pitchFamily="18" charset="0"/>
                <a:cs typeface="Times New Roman" pitchFamily="18" charset="0"/>
              </a:rPr>
              <a:t>recognition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latin typeface="Times New Roman" pitchFamily="18" charset="0"/>
                <a:cs typeface="Times New Roman" pitchFamily="18" charset="0"/>
              </a:rPr>
              <a:t>enforcement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 err="1">
                <a:latin typeface="Times New Roman" pitchFamily="18" charset="0"/>
                <a:cs typeface="Times New Roman" pitchFamily="18" charset="0"/>
              </a:rPr>
              <a:t>judgments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in civil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commercial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matters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National Courts are called up to process and decide litigations and other cases involved in their competence according to civil procedures. 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>
              <a:spcBef>
                <a:spcPct val="0"/>
              </a:spcBef>
              <a:buNone/>
              <a:defRPr/>
            </a:pPr>
            <a:endParaRPr lang="en-GB" altLang="cs-CZ" sz="2400" dirty="0"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400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arbitration</a:t>
            </a:r>
            <a:endParaRPr lang="en-GB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214282" y="857232"/>
            <a:ext cx="8929718" cy="6494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Judicial systems do not allow disputing parties to choose their own judges.</a:t>
            </a: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  <a:defRPr/>
            </a:pPr>
            <a:endParaRPr lang="cs-CZ" sz="1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In contrast, arbitration offers the parties the unique opportunity to designate persons of their choice as independent arbitrators.</a:t>
            </a: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  <a:defRPr/>
            </a:pPr>
            <a:endParaRPr lang="cs-CZ" sz="1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Arbitration is a simplified version of a trial and arbitration hearings usually lasting only a few hours, and the opinions are not on public record. </a:t>
            </a: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  <a:defRPr/>
            </a:pPr>
            <a:endParaRPr lang="en-GB" sz="1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Arbitration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award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widely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enforceable</a:t>
            </a: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  <a:defRPr/>
            </a:pPr>
            <a:endParaRPr lang="cs-CZ" sz="1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need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including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arbitration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clause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contract</a:t>
            </a: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 lvl="1" algn="ctr">
              <a:lnSpc>
                <a:spcPct val="80000"/>
              </a:lnSpc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i.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.: "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disputes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arising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out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connection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present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contract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shall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finally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settled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under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Rules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Arbitration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Chamber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Commerce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by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more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arbitrators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appointed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accordance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said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i="1" dirty="0" err="1">
                <a:latin typeface="Times New Roman" pitchFamily="18" charset="0"/>
                <a:cs typeface="Times New Roman" pitchFamily="18" charset="0"/>
              </a:rPr>
              <a:t>Rules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" </a:t>
            </a:r>
          </a:p>
          <a:p>
            <a:pPr marL="285750" indent="-285750" algn="just" eaLnBrk="1" hangingPunct="1">
              <a:spcBef>
                <a:spcPct val="0"/>
              </a:spcBef>
              <a:buNone/>
              <a:defRPr/>
            </a:pPr>
            <a:endParaRPr lang="en-GB" altLang="cs-CZ" sz="2400" dirty="0"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400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Alternative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Dispute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Resolution</a:t>
            </a:r>
            <a:endParaRPr lang="en-GB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050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buNone/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ADR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increases the parties' opportunities to resolve disputes prior to or during the use of formal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court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procedures and litigation (which can be very costly and time-consuming).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includes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he use of a 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neutral individual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such as a 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mediator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who can assist disputing parties in resolving their disagreements. 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  <a:defRPr/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Problem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parties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don‘t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want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make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peace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agreement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no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power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enforce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them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 business </a:t>
            </a: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activities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“</a:t>
            </a:r>
            <a:endParaRPr lang="en-GB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214282" y="1000108"/>
            <a:ext cx="8459787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  <a:defRPr/>
            </a:pPr>
            <a:r>
              <a:rPr lang="en-US" sz="3400" b="1" dirty="0">
                <a:latin typeface="Times New Roman" pitchFamily="18" charset="0"/>
                <a:cs typeface="Times New Roman" pitchFamily="18" charset="0"/>
              </a:rPr>
              <a:t>commercial transaction</a:t>
            </a:r>
            <a:endParaRPr lang="cs-CZ" sz="3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0" y="1785926"/>
            <a:ext cx="8477250" cy="2579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 algn="just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object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of which is located in a foreign jurisdiction 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and where the 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parties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are often, although not necessarily,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located in different jurisdictions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endParaRPr lang="en-GB" altLang="cs-CZ" sz="2200" dirty="0"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857356" y="5500702"/>
            <a:ext cx="2089150" cy="936625"/>
          </a:xfrm>
          <a:prstGeom prst="ellipse">
            <a:avLst/>
          </a:prstGeom>
          <a:solidFill>
            <a:srgbClr val="30787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 sz="2400" dirty="0" err="1">
                <a:solidFill>
                  <a:schemeClr val="bg1"/>
                </a:solidFill>
              </a:rPr>
              <a:t>State</a:t>
            </a:r>
            <a:r>
              <a:rPr lang="cs-CZ" sz="2400" dirty="0">
                <a:solidFill>
                  <a:schemeClr val="bg1"/>
                </a:solidFill>
              </a:rPr>
              <a:t> A</a:t>
            </a:r>
          </a:p>
          <a:p>
            <a:pPr algn="ctr"/>
            <a:r>
              <a:rPr lang="cs-CZ" sz="2400" dirty="0">
                <a:solidFill>
                  <a:schemeClr val="bg1"/>
                </a:solidFill>
              </a:rPr>
              <a:t>(</a:t>
            </a:r>
            <a:r>
              <a:rPr lang="cs-CZ" sz="2400" dirty="0" err="1">
                <a:solidFill>
                  <a:schemeClr val="bg1"/>
                </a:solidFill>
              </a:rPr>
              <a:t>Hungary</a:t>
            </a:r>
            <a:r>
              <a:rPr lang="cs-CZ" sz="24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4572000" y="4000504"/>
            <a:ext cx="2232025" cy="1008063"/>
          </a:xfrm>
          <a:prstGeom prst="ellipse">
            <a:avLst/>
          </a:prstGeom>
          <a:solidFill>
            <a:srgbClr val="30787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 sz="2400" dirty="0" err="1">
                <a:solidFill>
                  <a:schemeClr val="bg1"/>
                </a:solidFill>
              </a:rPr>
              <a:t>State</a:t>
            </a:r>
            <a:r>
              <a:rPr lang="cs-CZ" sz="2400" dirty="0">
                <a:solidFill>
                  <a:schemeClr val="bg1"/>
                </a:solidFill>
              </a:rPr>
              <a:t> B</a:t>
            </a:r>
          </a:p>
          <a:p>
            <a:pPr algn="ctr"/>
            <a:r>
              <a:rPr lang="cs-CZ" sz="2400" dirty="0">
                <a:solidFill>
                  <a:schemeClr val="bg1"/>
                </a:solidFill>
              </a:rPr>
              <a:t>(</a:t>
            </a:r>
            <a:r>
              <a:rPr lang="cs-CZ" sz="2400" dirty="0" err="1">
                <a:solidFill>
                  <a:schemeClr val="bg1"/>
                </a:solidFill>
              </a:rPr>
              <a:t>Czech</a:t>
            </a:r>
            <a:r>
              <a:rPr lang="cs-CZ" sz="2400" dirty="0">
                <a:solidFill>
                  <a:schemeClr val="bg1"/>
                </a:solidFill>
              </a:rPr>
              <a:t> </a:t>
            </a:r>
            <a:r>
              <a:rPr lang="cs-CZ" sz="2400" dirty="0" err="1">
                <a:solidFill>
                  <a:schemeClr val="bg1"/>
                </a:solidFill>
              </a:rPr>
              <a:t>rep</a:t>
            </a:r>
            <a:r>
              <a:rPr lang="cs-CZ" sz="2400" dirty="0">
                <a:solidFill>
                  <a:schemeClr val="bg1"/>
                </a:solidFill>
              </a:rPr>
              <a:t>.)</a:t>
            </a: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3714744" y="4857760"/>
            <a:ext cx="1000131" cy="7048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4050262" y="3429000"/>
          <a:ext cx="5093738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r:id="rId3" imgW="5305409" imgH="3533699" progId="Excel.Sheet.8">
                  <p:embed/>
                </p:oleObj>
              </mc:Choice>
              <mc:Fallback>
                <p:oleObj name="Worksheet" r:id="rId3" imgW="5305409" imgH="3533699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0262" y="3429000"/>
                        <a:ext cx="5093738" cy="342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Research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Czech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Republic</a:t>
            </a:r>
            <a:endParaRPr lang="en-GB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TextovéPole 8"/>
          <p:cNvSpPr txBox="1">
            <a:spLocks noChangeArrowheads="1"/>
          </p:cNvSpPr>
          <p:nvPr/>
        </p:nvSpPr>
        <p:spPr bwMode="auto">
          <a:xfrm>
            <a:off x="338138" y="717550"/>
            <a:ext cx="8459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cs-CZ" sz="2400" b="1" dirty="0">
                <a:latin typeface="Arial" panose="020B0604020202020204" pitchFamily="34" charset="0"/>
              </a:rPr>
              <a:t>COURSE OBJECTIVES</a:t>
            </a:r>
            <a:endParaRPr lang="cs-CZ" altLang="cs-CZ" sz="2400" b="1" dirty="0">
              <a:latin typeface="Arial" panose="020B0604020202020204" pitchFamily="34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0" y="1285860"/>
            <a:ext cx="4948242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algn="ctr">
              <a:spcBef>
                <a:spcPct val="0"/>
              </a:spcBef>
              <a:buNone/>
              <a:defRPr/>
            </a:pPr>
            <a:r>
              <a:rPr lang="en-GB" sz="2800" dirty="0"/>
              <a:t>Within this research only 10% of participants have responded that they had taken advantage of arbitration and many of them do not even have correct information about it</a:t>
            </a:r>
            <a:endParaRPr lang="cs-CZ" sz="2800" dirty="0"/>
          </a:p>
          <a:p>
            <a:pPr marL="285750" indent="-285750" algn="ctr" eaLnBrk="1" hangingPunct="1">
              <a:spcBef>
                <a:spcPct val="0"/>
              </a:spcBef>
              <a:buNone/>
              <a:defRPr/>
            </a:pPr>
            <a:endParaRPr lang="en-GB" altLang="cs-CZ" sz="2400" dirty="0">
              <a:latin typeface="Arial" charset="0"/>
              <a:ea typeface="Arial" charset="0"/>
              <a:cs typeface="Arial" charset="0"/>
            </a:endParaRP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 dirty="0" err="1">
                <a:latin typeface="Times New Roman" pitchFamily="18" charset="0"/>
                <a:cs typeface="Times New Roman" pitchFamily="18" charset="0"/>
              </a:rPr>
              <a:t>Summary</a:t>
            </a:r>
            <a:endParaRPr lang="en-GB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338138" y="1523285"/>
            <a:ext cx="8477250" cy="4850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  <a:defRPr/>
            </a:pPr>
            <a:r>
              <a:rPr lang="cs-CZ" sz="2800" b="1" dirty="0" err="1">
                <a:latin typeface="Times New Roman" pitchFamily="18" charset="0"/>
                <a:cs typeface="Times New Roman" pitchFamily="18" charset="0"/>
              </a:rPr>
              <a:t>Question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lvl="1">
              <a:defRPr/>
            </a:pP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legal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source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our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contract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2">
              <a:defRPr/>
            </a:pP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treaty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lvl="2">
              <a:defRPr/>
            </a:pP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Legal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order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certain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state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lvl="2">
              <a:defRPr/>
            </a:pP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Private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rules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2">
              <a:buNone/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  <a:defRPr/>
            </a:pPr>
            <a:r>
              <a:rPr lang="cs-CZ" sz="2800" b="1" dirty="0" err="1">
                <a:latin typeface="Times New Roman" pitchFamily="18" charset="0"/>
                <a:cs typeface="Times New Roman" pitchFamily="18" charset="0"/>
              </a:rPr>
              <a:t>Question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pPr lvl="1">
              <a:defRPr/>
            </a:pP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Who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decide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our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dispute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lvl="2">
              <a:defRPr/>
            </a:pP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National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court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lvl="2">
              <a:defRPr/>
            </a:pP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Arbitration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lvl="2">
              <a:defRPr/>
            </a:pP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Conciliator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2000" dirty="0" err="1">
                <a:latin typeface="Times New Roman" pitchFamily="18" charset="0"/>
                <a:cs typeface="Times New Roman" pitchFamily="18" charset="0"/>
              </a:rPr>
              <a:t>mediator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Legal</a:t>
            </a:r>
            <a:r>
              <a:rPr lang="cs-CZ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regulation</a:t>
            </a:r>
            <a:r>
              <a:rPr lang="cs-CZ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specialities</a:t>
            </a:r>
            <a:r>
              <a:rPr lang="cs-CZ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2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IBL 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cs-CZ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Business </a:t>
            </a:r>
            <a:r>
              <a:rPr lang="cs-CZ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Law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GB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285720" y="1357298"/>
            <a:ext cx="8477250" cy="484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80000"/>
              </a:lnSpc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Globally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u="sng" dirty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cs-CZ" sz="2400" b="1" u="sng" dirty="0" err="1">
                <a:latin typeface="Times New Roman" pitchFamily="18" charset="0"/>
                <a:cs typeface="Times New Roman" pitchFamily="18" charset="0"/>
              </a:rPr>
              <a:t>uniform</a:t>
            </a:r>
            <a:r>
              <a:rPr lang="cs-CZ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u="sng" dirty="0" err="1">
                <a:latin typeface="Times New Roman" pitchFamily="18" charset="0"/>
                <a:cs typeface="Times New Roman" pitchFamily="18" charset="0"/>
              </a:rPr>
              <a:t>legal</a:t>
            </a:r>
            <a:r>
              <a:rPr lang="cs-CZ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u="sng" dirty="0" err="1">
                <a:latin typeface="Times New Roman" pitchFamily="18" charset="0"/>
                <a:cs typeface="Times New Roman" pitchFamily="18" charset="0"/>
              </a:rPr>
              <a:t>form</a:t>
            </a:r>
            <a:r>
              <a:rPr lang="cs-CZ" sz="2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( just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partial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unification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lnSpc>
                <a:spcPct val="80000"/>
              </a:lnSpc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need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adjust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dissimilarities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business       has by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special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rules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national</a:t>
            </a:r>
            <a:r>
              <a:rPr lang="cs-CZ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dirty="0" err="1">
                <a:latin typeface="Times New Roman" pitchFamily="18" charset="0"/>
                <a:cs typeface="Times New Roman" pitchFamily="18" charset="0"/>
              </a:rPr>
              <a:t>law</a:t>
            </a:r>
            <a:endParaRPr lang="cs-CZ" sz="24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buNone/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cs-CZ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rules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cs-CZ" sz="2800" dirty="0" err="1">
                <a:latin typeface="Times New Roman" pitchFamily="18" charset="0"/>
                <a:cs typeface="Times New Roman" pitchFamily="18" charset="0"/>
              </a:rPr>
              <a:t>included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cs-CZ" sz="2800" b="1" dirty="0" err="1"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dirty="0" err="1">
                <a:latin typeface="Times New Roman" pitchFamily="18" charset="0"/>
                <a:cs typeface="Times New Roman" pitchFamily="18" charset="0"/>
              </a:rPr>
              <a:t>agreements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800" b="1" dirty="0" err="1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 EU </a:t>
            </a:r>
            <a:r>
              <a:rPr lang="cs-CZ" sz="2800" b="1" dirty="0" err="1">
                <a:latin typeface="Times New Roman" pitchFamily="18" charset="0"/>
                <a:cs typeface="Times New Roman" pitchFamily="18" charset="0"/>
              </a:rPr>
              <a:t>legislation</a:t>
            </a:r>
            <a:endParaRPr lang="cs-CZ" sz="280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>
              <a:spcBef>
                <a:spcPct val="0"/>
              </a:spcBef>
              <a:buNone/>
              <a:defRPr/>
            </a:pPr>
            <a:endParaRPr lang="en-GB" altLang="cs-CZ" sz="2200" dirty="0"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Who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participate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unification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IBL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…</a:t>
            </a:r>
            <a:endParaRPr lang="en-GB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0" y="1285860"/>
            <a:ext cx="8805862" cy="4833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 indent="-307975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cs-CZ" sz="30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International</a:t>
            </a:r>
            <a:r>
              <a:rPr lang="cs-CZ" sz="30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institute </a:t>
            </a:r>
            <a:r>
              <a:rPr lang="cs-CZ" sz="30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</a:t>
            </a:r>
            <a:r>
              <a:rPr lang="cs-CZ" sz="30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30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cs-CZ" sz="30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30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unification</a:t>
            </a:r>
            <a:r>
              <a:rPr lang="cs-CZ" sz="30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30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sz="30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30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private</a:t>
            </a:r>
            <a:r>
              <a:rPr lang="cs-CZ" sz="30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30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en-US" sz="3000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UNIDROIT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  <a:endParaRPr lang="cs-CZ" sz="3000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indent="-307975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independent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intergovernmental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organisation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with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seat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Rome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aim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–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unification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private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–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especially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business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endParaRPr lang="cs-CZ" sz="2200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543050" lvl="4" indent="-204788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E.g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International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business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principle</a:t>
            </a:r>
            <a:endParaRPr lang="cs-CZ" sz="2200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543050" lvl="4" indent="-204788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endParaRPr lang="cs-CZ" sz="2200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41600" lvl="4" indent="-204788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Arial" pitchFamily="34" charset="0"/>
              <a:buChar char="•"/>
            </a:pPr>
            <a:r>
              <a:rPr lang="cs-CZ" sz="30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United</a:t>
            </a:r>
            <a:r>
              <a:rPr lang="cs-CZ" sz="30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30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nations</a:t>
            </a:r>
            <a:r>
              <a:rPr lang="cs-CZ" sz="30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30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commision</a:t>
            </a:r>
            <a:r>
              <a:rPr lang="cs-CZ" sz="30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cs-CZ" sz="30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international</a:t>
            </a:r>
            <a:r>
              <a:rPr lang="cs-CZ" sz="30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30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trade</a:t>
            </a:r>
            <a:r>
              <a:rPr lang="cs-CZ" sz="30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30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en-US" sz="30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US" sz="3000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(UNCITRAL)</a:t>
            </a:r>
            <a:endParaRPr lang="cs-CZ" sz="3000" b="1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aim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–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elimination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barriers</a:t>
            </a:r>
            <a:r>
              <a:rPr lang="cs-CZ" sz="22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to </a:t>
            </a:r>
            <a:r>
              <a:rPr lang="cs-CZ" sz="22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trade</a:t>
            </a:r>
            <a:endParaRPr lang="cs-CZ" sz="2200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285750" indent="-285750" eaLnBrk="1" hangingPunct="1">
              <a:spcBef>
                <a:spcPct val="0"/>
              </a:spcBef>
              <a:buNone/>
              <a:defRPr/>
            </a:pPr>
            <a:endParaRPr lang="en-GB" altLang="cs-CZ" sz="2200" dirty="0">
              <a:latin typeface="Arial" charset="0"/>
              <a:ea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348038" y="260350"/>
            <a:ext cx="5329237" cy="4319588"/>
          </a:xfrm>
          <a:prstGeom prst="rect">
            <a:avLst/>
          </a:prstGeom>
          <a:solidFill>
            <a:srgbClr val="30787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 b="1" dirty="0" err="1">
                <a:solidFill>
                  <a:schemeClr val="bg1"/>
                </a:solidFill>
                <a:latin typeface="Arial" pitchFamily="34" charset="0"/>
              </a:rPr>
              <a:t>International</a:t>
            </a:r>
            <a:r>
              <a:rPr lang="cs-CZ" b="1" dirty="0">
                <a:solidFill>
                  <a:schemeClr val="bg1"/>
                </a:solidFill>
                <a:latin typeface="Arial" pitchFamily="34" charset="0"/>
              </a:rPr>
              <a:t> public </a:t>
            </a:r>
            <a:r>
              <a:rPr lang="cs-CZ" b="1" dirty="0" err="1">
                <a:solidFill>
                  <a:schemeClr val="bg1"/>
                </a:solidFill>
                <a:latin typeface="Arial" pitchFamily="34" charset="0"/>
              </a:rPr>
              <a:t>law</a:t>
            </a:r>
            <a:endParaRPr lang="cs-CZ" b="1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r>
              <a:rPr lang="cs-CZ" b="1" dirty="0">
                <a:solidFill>
                  <a:schemeClr val="bg1"/>
                </a:solidFill>
                <a:latin typeface="Arial" pitchFamily="34" charset="0"/>
              </a:rPr>
              <a:t>(</a:t>
            </a:r>
            <a:r>
              <a:rPr lang="cs-CZ" b="1" dirty="0" err="1">
                <a:solidFill>
                  <a:schemeClr val="bg1"/>
                </a:solidFill>
                <a:latin typeface="Arial" pitchFamily="34" charset="0"/>
              </a:rPr>
              <a:t>States</a:t>
            </a:r>
            <a:r>
              <a:rPr lang="cs-CZ" b="1" dirty="0">
                <a:solidFill>
                  <a:schemeClr val="bg1"/>
                </a:solidFill>
                <a:latin typeface="Arial" pitchFamily="34" charset="0"/>
              </a:rPr>
              <a:t>, </a:t>
            </a:r>
            <a:r>
              <a:rPr lang="cs-CZ" b="1" dirty="0" err="1">
                <a:solidFill>
                  <a:schemeClr val="bg1"/>
                </a:solidFill>
                <a:latin typeface="Arial" pitchFamily="34" charset="0"/>
              </a:rPr>
              <a:t>International</a:t>
            </a:r>
            <a:r>
              <a:rPr lang="cs-CZ" b="1" dirty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cs-CZ" b="1" dirty="0" err="1">
                <a:solidFill>
                  <a:schemeClr val="bg1"/>
                </a:solidFill>
                <a:latin typeface="Arial" pitchFamily="34" charset="0"/>
              </a:rPr>
              <a:t>Organizations</a:t>
            </a:r>
            <a:r>
              <a:rPr lang="cs-CZ" b="1" dirty="0">
                <a:solidFill>
                  <a:schemeClr val="bg1"/>
                </a:solidFill>
                <a:latin typeface="Arial" pitchFamily="34" charset="0"/>
              </a:rPr>
              <a:t>)</a:t>
            </a:r>
          </a:p>
          <a:p>
            <a:pPr algn="ctr"/>
            <a:endParaRPr lang="cs-CZ" b="1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b="1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b="1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b="1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b="1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b="1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b="1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b="1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b="1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b="1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b="1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b="1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348038" y="981075"/>
            <a:ext cx="4319587" cy="3600450"/>
          </a:xfrm>
          <a:prstGeom prst="rect">
            <a:avLst/>
          </a:prstGeom>
          <a:solidFill>
            <a:schemeClr val="folHlink">
              <a:alpha val="74901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>
                <a:latin typeface="Arial" pitchFamily="34" charset="0"/>
              </a:rPr>
              <a:t>EU law</a:t>
            </a:r>
          </a:p>
          <a:p>
            <a:endParaRPr lang="cs-CZ">
              <a:latin typeface="Arial" pitchFamily="34" charset="0"/>
            </a:endParaRPr>
          </a:p>
          <a:p>
            <a:endParaRPr lang="cs-CZ">
              <a:latin typeface="Arial" pitchFamily="34" charset="0"/>
            </a:endParaRPr>
          </a:p>
          <a:p>
            <a:endParaRPr lang="cs-CZ">
              <a:latin typeface="Arial" pitchFamily="34" charset="0"/>
            </a:endParaRPr>
          </a:p>
          <a:p>
            <a:endParaRPr lang="cs-CZ">
              <a:latin typeface="Arial" pitchFamily="34" charset="0"/>
            </a:endParaRPr>
          </a:p>
          <a:p>
            <a:endParaRPr lang="cs-CZ">
              <a:latin typeface="Arial" pitchFamily="34" charset="0"/>
            </a:endParaRPr>
          </a:p>
          <a:p>
            <a:endParaRPr lang="cs-CZ">
              <a:latin typeface="Arial" pitchFamily="34" charset="0"/>
            </a:endParaRPr>
          </a:p>
          <a:p>
            <a:endParaRPr lang="cs-CZ">
              <a:latin typeface="Arial" pitchFamily="34" charset="0"/>
            </a:endParaRPr>
          </a:p>
          <a:p>
            <a:endParaRPr lang="cs-CZ">
              <a:latin typeface="Arial" pitchFamily="34" charset="0"/>
            </a:endParaRPr>
          </a:p>
          <a:p>
            <a:endParaRPr lang="cs-CZ">
              <a:latin typeface="Arial" pitchFamily="34" charset="0"/>
            </a:endParaRPr>
          </a:p>
          <a:p>
            <a:endParaRPr lang="cs-CZ">
              <a:latin typeface="Arial" pitchFamily="34" charset="0"/>
            </a:endParaRPr>
          </a:p>
          <a:p>
            <a:endParaRPr lang="cs-CZ">
              <a:latin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348038" y="981075"/>
            <a:ext cx="2232025" cy="3600450"/>
          </a:xfrm>
          <a:prstGeom prst="rect">
            <a:avLst/>
          </a:prstGeom>
          <a:solidFill>
            <a:srgbClr val="8080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 dirty="0">
                <a:solidFill>
                  <a:schemeClr val="bg1"/>
                </a:solidFill>
                <a:latin typeface="Arial" pitchFamily="34" charset="0"/>
              </a:rPr>
              <a:t>1.</a:t>
            </a:r>
          </a:p>
          <a:p>
            <a:pPr algn="ctr"/>
            <a:r>
              <a:rPr lang="cs-CZ" dirty="0" err="1">
                <a:solidFill>
                  <a:schemeClr val="bg1"/>
                </a:solidFill>
                <a:latin typeface="Arial" pitchFamily="34" charset="0"/>
              </a:rPr>
              <a:t>Institutions</a:t>
            </a:r>
            <a:r>
              <a:rPr lang="cs-CZ" dirty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rial" pitchFamily="34" charset="0"/>
              </a:rPr>
              <a:t>of</a:t>
            </a:r>
            <a:r>
              <a:rPr lang="cs-CZ" dirty="0">
                <a:solidFill>
                  <a:schemeClr val="bg1"/>
                </a:solidFill>
                <a:latin typeface="Arial" pitchFamily="34" charset="0"/>
              </a:rPr>
              <a:t> EU</a:t>
            </a:r>
          </a:p>
          <a:p>
            <a:pPr algn="ctr"/>
            <a:r>
              <a:rPr lang="cs-CZ" dirty="0">
                <a:solidFill>
                  <a:schemeClr val="bg1"/>
                </a:solidFill>
                <a:latin typeface="Arial" pitchFamily="34" charset="0"/>
              </a:rPr>
              <a:t>(</a:t>
            </a:r>
            <a:r>
              <a:rPr lang="cs-CZ" dirty="0" err="1">
                <a:solidFill>
                  <a:schemeClr val="bg1"/>
                </a:solidFill>
                <a:latin typeface="Arial" pitchFamily="34" charset="0"/>
              </a:rPr>
              <a:t>acquis</a:t>
            </a:r>
            <a:r>
              <a:rPr lang="cs-CZ" dirty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rial" pitchFamily="34" charset="0"/>
              </a:rPr>
              <a:t>communitaire</a:t>
            </a:r>
            <a:r>
              <a:rPr lang="cs-CZ" dirty="0">
                <a:solidFill>
                  <a:schemeClr val="bg1"/>
                </a:solidFill>
                <a:latin typeface="Arial" pitchFamily="34" charset="0"/>
              </a:rPr>
              <a:t>)</a:t>
            </a:r>
          </a:p>
          <a:p>
            <a:pPr algn="ctr"/>
            <a:endParaRPr lang="cs-CZ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5580063" y="981075"/>
            <a:ext cx="1079500" cy="3600450"/>
          </a:xfrm>
          <a:prstGeom prst="rect">
            <a:avLst/>
          </a:prstGeom>
          <a:solidFill>
            <a:srgbClr val="00B050">
              <a:alpha val="50195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>
                <a:solidFill>
                  <a:schemeClr val="bg1"/>
                </a:solidFill>
                <a:latin typeface="Arial" pitchFamily="34" charset="0"/>
              </a:rPr>
              <a:t>2.</a:t>
            </a:r>
          </a:p>
          <a:p>
            <a:pPr algn="ctr"/>
            <a:r>
              <a:rPr lang="cs-CZ">
                <a:solidFill>
                  <a:schemeClr val="bg1"/>
                </a:solidFill>
                <a:latin typeface="Arial" pitchFamily="34" charset="0"/>
              </a:rPr>
              <a:t>States</a:t>
            </a:r>
          </a:p>
          <a:p>
            <a:pPr algn="ctr"/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6659563" y="981075"/>
            <a:ext cx="1008062" cy="3600450"/>
          </a:xfrm>
          <a:prstGeom prst="rect">
            <a:avLst/>
          </a:prstGeom>
          <a:solidFill>
            <a:srgbClr val="92D050">
              <a:alpha val="50195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 dirty="0">
                <a:solidFill>
                  <a:schemeClr val="bg1"/>
                </a:solidFill>
                <a:latin typeface="Arial" pitchFamily="34" charset="0"/>
              </a:rPr>
              <a:t>3.</a:t>
            </a:r>
          </a:p>
          <a:p>
            <a:pPr algn="ctr"/>
            <a:r>
              <a:rPr lang="cs-CZ" dirty="0" err="1">
                <a:solidFill>
                  <a:schemeClr val="bg1"/>
                </a:solidFill>
                <a:latin typeface="Arial" pitchFamily="34" charset="0"/>
              </a:rPr>
              <a:t>States</a:t>
            </a:r>
            <a:endParaRPr lang="cs-CZ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dirty="0">
              <a:solidFill>
                <a:schemeClr val="bg1"/>
              </a:solidFill>
              <a:latin typeface="Arial" pitchFamily="34" charset="0"/>
            </a:endParaRPr>
          </a:p>
          <a:p>
            <a:pPr algn="ctr"/>
            <a:endParaRPr lang="cs-CZ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971550" y="2565400"/>
            <a:ext cx="4608513" cy="4175125"/>
          </a:xfrm>
          <a:prstGeom prst="rect">
            <a:avLst/>
          </a:prstGeom>
          <a:solidFill>
            <a:srgbClr val="0070C0">
              <a:alpha val="70195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cs-CZ">
                <a:solidFill>
                  <a:schemeClr val="bg1"/>
                </a:solidFill>
                <a:latin typeface="Arial" pitchFamily="34" charset="0"/>
              </a:rPr>
              <a:t>EU member state law</a:t>
            </a:r>
          </a:p>
          <a:p>
            <a:r>
              <a:rPr lang="cs-CZ">
                <a:solidFill>
                  <a:schemeClr val="bg1"/>
                </a:solidFill>
                <a:latin typeface="Arial" pitchFamily="34" charset="0"/>
              </a:rPr>
              <a:t>(Portugal, Czech rep.)</a:t>
            </a:r>
          </a:p>
          <a:p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endParaRPr lang="cs-CZ">
              <a:solidFill>
                <a:schemeClr val="bg1"/>
              </a:solidFill>
              <a:latin typeface="Arial" pitchFamily="34" charset="0"/>
            </a:endParaRPr>
          </a:p>
          <a:p>
            <a:r>
              <a:rPr lang="cs-CZ">
                <a:solidFill>
                  <a:schemeClr val="bg1"/>
                </a:solidFill>
                <a:latin typeface="Arial" pitchFamily="34" charset="0"/>
              </a:rPr>
              <a:t>	</a:t>
            </a:r>
          </a:p>
        </p:txBody>
      </p:sp>
      <p:cxnSp>
        <p:nvCxnSpPr>
          <p:cNvPr id="3082" name="AutoShape 10"/>
          <p:cNvCxnSpPr>
            <a:cxnSpLocks noChangeShapeType="1"/>
          </p:cNvCxnSpPr>
          <p:nvPr/>
        </p:nvCxnSpPr>
        <p:spPr bwMode="auto">
          <a:xfrm flipH="1">
            <a:off x="971550" y="2592388"/>
            <a:ext cx="4560888" cy="4149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1042988" y="5013325"/>
            <a:ext cx="14414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dirty="0">
                <a:solidFill>
                  <a:schemeClr val="bg1"/>
                </a:solidFill>
                <a:latin typeface="Arial" pitchFamily="34" charset="0"/>
              </a:rPr>
              <a:t>Public </a:t>
            </a:r>
            <a:r>
              <a:rPr lang="cs-CZ" dirty="0" err="1">
                <a:solidFill>
                  <a:schemeClr val="bg1"/>
                </a:solidFill>
                <a:latin typeface="Arial" pitchFamily="34" charset="0"/>
              </a:rPr>
              <a:t>law</a:t>
            </a:r>
            <a:endParaRPr lang="cs-CZ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339975" y="5805488"/>
            <a:ext cx="151288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dirty="0" err="1">
                <a:solidFill>
                  <a:schemeClr val="bg1"/>
                </a:solidFill>
                <a:latin typeface="Arial" pitchFamily="34" charset="0"/>
              </a:rPr>
              <a:t>Private</a:t>
            </a:r>
            <a:r>
              <a:rPr lang="cs-CZ" dirty="0">
                <a:solidFill>
                  <a:schemeClr val="bg1"/>
                </a:solidFill>
                <a:latin typeface="Arial" pitchFamily="34" charset="0"/>
              </a:rPr>
              <a:t> </a:t>
            </a:r>
            <a:r>
              <a:rPr lang="cs-CZ" dirty="0" err="1">
                <a:solidFill>
                  <a:schemeClr val="bg1"/>
                </a:solidFill>
                <a:latin typeface="Arial" pitchFamily="34" charset="0"/>
              </a:rPr>
              <a:t>law</a:t>
            </a:r>
            <a:endParaRPr lang="cs-CZ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214282" y="428604"/>
            <a:ext cx="3000396" cy="163121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cs-CZ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business </a:t>
            </a:r>
            <a:r>
              <a:rPr lang="cs-CZ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law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mixture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national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law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public </a:t>
            </a:r>
            <a:r>
              <a:rPr lang="cs-CZ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law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cs-CZ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EU </a:t>
            </a:r>
            <a:r>
              <a:rPr lang="cs-CZ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law</a:t>
            </a:r>
            <a:endParaRPr lang="cs-CZ" sz="20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600" decel="100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600" decel="100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00" decel="100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00" decel="100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7" grpId="0" animBg="1"/>
      <p:bldP spid="3078" grpId="0" animBg="1"/>
      <p:bldP spid="3079" grpId="0" animBg="1"/>
      <p:bldP spid="3080" grpId="0" animBg="1"/>
      <p:bldP spid="3081" grpId="0" animBg="1"/>
      <p:bldP spid="3083" grpId="0"/>
      <p:bldP spid="30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Sources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IBL</a:t>
            </a:r>
            <a:endParaRPr lang="en-GB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0" y="1142984"/>
            <a:ext cx="8477250" cy="5444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 indent="-3079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Fundamental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International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agreements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Secondary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EU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institutions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National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domestic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Legislation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–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continental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system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+ 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precedent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– 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nglo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-A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meric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system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 "/>
            </a:pPr>
            <a:endParaRPr lang="sk-SK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 "/>
            </a:pPr>
            <a:endParaRPr lang="en-US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indent="-3079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Supporting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 </a:t>
            </a:r>
            <a:r>
              <a:rPr lang="sk-SK" sz="18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Created</a:t>
            </a:r>
            <a:r>
              <a:rPr lang="sk-SK" sz="18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sk-SK" sz="18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practise</a:t>
            </a:r>
            <a:r>
              <a:rPr lang="sk-SK" sz="18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sk-SK" sz="18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sk-SK" sz="18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sk-SK" sz="18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international</a:t>
            </a:r>
            <a:r>
              <a:rPr lang="sk-SK" sz="18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sk-SK" sz="18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business</a:t>
            </a:r>
            <a:endParaRPr lang="en-US" sz="18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i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Lex</a:t>
            </a:r>
            <a:r>
              <a:rPr lang="en-US" i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mercatoria</a:t>
            </a:r>
            <a:r>
              <a:rPr lang="en-US" i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(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Merchant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International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usages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customs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common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to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mechants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Form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sample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agreements</a:t>
            </a:r>
            <a:endParaRPr lang="cs-CZ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Trading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conditions</a:t>
            </a:r>
            <a:endParaRPr lang="cs-CZ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Delivery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conditions</a:t>
            </a:r>
            <a:endParaRPr lang="cs-CZ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Principle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international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agreements</a:t>
            </a:r>
            <a:endParaRPr lang="en-US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285750" indent="-285750" eaLnBrk="1" hangingPunct="1">
              <a:spcBef>
                <a:spcPct val="0"/>
              </a:spcBef>
              <a:buNone/>
              <a:defRPr/>
            </a:pPr>
            <a:endParaRPr lang="en-GB" altLang="cs-CZ" sz="2000" dirty="0"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000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  <p:pic>
        <p:nvPicPr>
          <p:cNvPr id="6" name="Picture 2" descr="http://knihovnakasnice.files.webk.cz/images/book.jp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/>
          <a:stretch>
            <a:fillRect/>
          </a:stretch>
        </p:blipFill>
        <p:spPr bwMode="auto">
          <a:xfrm>
            <a:off x="5643570" y="1428736"/>
            <a:ext cx="3128962" cy="19446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sk-SK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sk-SK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contracts</a:t>
            </a:r>
            <a:endParaRPr lang="en-GB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214282" y="1071546"/>
            <a:ext cx="8477250" cy="547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81600" lvl="1" indent="-3079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sk-SK" sz="2600" b="1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Multilateral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sk-SK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Establishing</a:t>
            </a:r>
            <a:r>
              <a:rPr lang="sk-SK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sk-SK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international</a:t>
            </a:r>
            <a:r>
              <a:rPr lang="sk-SK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sk-SK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institutions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sk-SK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United</a:t>
            </a:r>
            <a:r>
              <a:rPr lang="sk-SK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sk-SK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Nations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en-US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Brette</a:t>
            </a:r>
            <a:r>
              <a:rPr lang="sk-SK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 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wood</a:t>
            </a:r>
            <a:r>
              <a:rPr lang="sk-SK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system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cs-CZ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Regulating</a:t>
            </a:r>
            <a:r>
              <a:rPr lang="cs-CZ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business </a:t>
            </a:r>
            <a:r>
              <a:rPr lang="cs-CZ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aspects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Elimination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trade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barriers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–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customs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nd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other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foreign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exhange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measures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example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GATT 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cs-CZ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Creating</a:t>
            </a:r>
            <a:r>
              <a:rPr lang="cs-CZ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territorial</a:t>
            </a:r>
            <a:r>
              <a:rPr lang="cs-CZ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units</a:t>
            </a:r>
            <a:r>
              <a:rPr lang="cs-CZ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with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specific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regime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international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business </a:t>
            </a:r>
            <a:endParaRPr lang="cs-CZ" u="sng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Free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trade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area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c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ustoms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union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common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market 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Internal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single market  </a:t>
            </a:r>
            <a:r>
              <a:rPr lang="en-US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cs-CZ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Unifying</a:t>
            </a:r>
            <a:r>
              <a:rPr lang="cs-CZ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procedural</a:t>
            </a:r>
            <a:r>
              <a:rPr lang="cs-CZ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cs-CZ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substantive</a:t>
            </a:r>
            <a:r>
              <a:rPr lang="cs-CZ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cs-CZ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rules</a:t>
            </a:r>
            <a:r>
              <a:rPr lang="cs-CZ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US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International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contract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sale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area,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international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transport area,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immaterial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assets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area, </a:t>
            </a:r>
            <a:r>
              <a:rPr lang="cs-CZ" sz="19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arbitration</a:t>
            </a:r>
            <a:r>
              <a:rPr lang="cs-CZ" sz="19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area</a:t>
            </a: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 "/>
            </a:pPr>
            <a:endParaRPr lang="en-US" sz="1100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381600" lvl="1" indent="-3079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sk-SK" sz="2600" b="1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Bilateral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Contracts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mutual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support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protection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investments</a:t>
            </a:r>
            <a:endParaRPr lang="cs-CZ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Contracts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prevention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double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taxation</a:t>
            </a:r>
            <a:endParaRPr lang="en-GB" altLang="cs-CZ" sz="2200" dirty="0"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200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European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Community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regulations</a:t>
            </a:r>
            <a:endParaRPr lang="en-GB" sz="8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214282" y="1285860"/>
            <a:ext cx="8572560" cy="5099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81600" lvl="1" indent="-3079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Conflict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 </a:t>
            </a:r>
            <a:r>
              <a:rPr lang="en-US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proce</a:t>
            </a:r>
            <a:r>
              <a:rPr lang="cs-CZ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dural rule</a:t>
            </a:r>
            <a:endParaRPr lang="en-US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cs-CZ" b="1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Rome </a:t>
            </a:r>
            <a:r>
              <a:rPr lang="en-US" b="1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– 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regulation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applicable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contractual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obligations</a:t>
            </a:r>
            <a:endParaRPr lang="cs-CZ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cs-CZ" b="1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Rome </a:t>
            </a:r>
            <a:r>
              <a:rPr lang="en-US" b="1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II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–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regulation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applicable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non-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contractual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obligations</a:t>
            </a:r>
            <a:endParaRPr lang="cs-CZ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b="1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Brus</a:t>
            </a:r>
            <a:r>
              <a:rPr lang="cs-CZ" b="1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</a:t>
            </a:r>
            <a:r>
              <a:rPr lang="en-US" b="1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</a:t>
            </a:r>
            <a:r>
              <a:rPr lang="cs-CZ" b="1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ls</a:t>
            </a:r>
            <a:r>
              <a:rPr lang="en-US" b="1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 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–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regulation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affiliation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recognition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enforcement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judgments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with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regards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to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commercial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as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well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as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individual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issues</a:t>
            </a:r>
            <a:endParaRPr lang="cs-CZ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 "/>
            </a:pPr>
            <a:endParaRPr lang="en-US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381600" lvl="1" indent="-3079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Other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legal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regulation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about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international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business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g.:</a:t>
            </a: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Regulation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establishing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Community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Custome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Code</a:t>
            </a:r>
            <a:endParaRPr lang="cs-CZ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 algn="just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Various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directives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import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goods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to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member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countries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marL="285750" indent="-285750" eaLnBrk="1" hangingPunct="1">
              <a:spcBef>
                <a:spcPct val="0"/>
              </a:spcBef>
              <a:buNone/>
              <a:defRPr/>
            </a:pPr>
            <a:endParaRPr lang="en-GB" altLang="cs-CZ" sz="2000" dirty="0"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000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t3.gstatic.com/images?q=tbn:ANd9GcRF0zP-vF-6w4fjMkN38ZPhJ0WFr65O2PWWxe67-KbB794QaWDyFA"/>
          <p:cNvPicPr>
            <a:picLocks noChangeAspect="1" noChangeArrowheads="1"/>
          </p:cNvPicPr>
          <p:nvPr/>
        </p:nvPicPr>
        <p:blipFill>
          <a:blip r:embed="rId2">
            <a:lum bright="-10000"/>
          </a:blip>
          <a:srcRect/>
          <a:stretch>
            <a:fillRect/>
          </a:stretch>
        </p:blipFill>
        <p:spPr bwMode="auto">
          <a:xfrm>
            <a:off x="6500826" y="4429132"/>
            <a:ext cx="2306637" cy="17795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Supporting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legal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measures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created</a:t>
            </a:r>
            <a:r>
              <a:rPr lang="cs-CZ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cs-CZ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practise</a:t>
            </a:r>
            <a:endParaRPr lang="en-GB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ovéPole 10"/>
          <p:cNvSpPr txBox="1">
            <a:spLocks noChangeArrowheads="1"/>
          </p:cNvSpPr>
          <p:nvPr/>
        </p:nvSpPr>
        <p:spPr bwMode="auto">
          <a:xfrm>
            <a:off x="0" y="764024"/>
            <a:ext cx="8477250" cy="609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95000"/>
              </a:lnSpc>
              <a:spcBef>
                <a:spcPct val="0"/>
              </a:spcBef>
              <a:buNone/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indent="-3079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Remove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differences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between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rules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indent="-3079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Not </a:t>
            </a: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generally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applicable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rules</a:t>
            </a: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indent="-3079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applied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only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b="1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if</a:t>
            </a:r>
            <a:r>
              <a:rPr lang="cs-CZ" sz="2400" b="1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one</a:t>
            </a:r>
            <a:r>
              <a:rPr lang="cs-CZ" sz="2400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side</a:t>
            </a:r>
            <a:r>
              <a:rPr lang="cs-CZ" sz="2400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sz="2400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</a:t>
            </a:r>
            <a:r>
              <a:rPr lang="cs-CZ" sz="2400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agreement</a:t>
            </a:r>
            <a:r>
              <a:rPr lang="cs-CZ" sz="2400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make</a:t>
            </a:r>
            <a:r>
              <a:rPr lang="cs-CZ" sz="2400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them</a:t>
            </a:r>
            <a:r>
              <a:rPr lang="cs-CZ" sz="2400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part </a:t>
            </a:r>
            <a:r>
              <a:rPr lang="cs-CZ" sz="2400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sz="2400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 </a:t>
            </a:r>
            <a:r>
              <a:rPr lang="cs-CZ" sz="2400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contract</a:t>
            </a:r>
            <a:endParaRPr lang="cs-CZ" sz="2400" u="sng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771525" lvl="2" indent="-2571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None/>
            </a:pP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i.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Their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application</a:t>
            </a:r>
            <a:r>
              <a:rPr lang="cs-CZ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b="1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depends</a:t>
            </a:r>
            <a:r>
              <a:rPr lang="cs-CZ" b="1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cs-CZ" b="1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will</a:t>
            </a:r>
            <a:r>
              <a:rPr lang="cs-CZ" b="1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b="1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b="1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b="1" u="sng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participants</a:t>
            </a:r>
            <a:r>
              <a:rPr lang="cs-CZ" b="1" u="sng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b="1" u="sng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indent="-3079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endParaRPr lang="cs-CZ" sz="2400" dirty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indent="-307975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None/>
            </a:pP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Types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Lex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mercatoria</a:t>
            </a: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International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business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conventions</a:t>
            </a: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Form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model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contracts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Trade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terms</a:t>
            </a: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Commercial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terms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INCOTERMS</a:t>
            </a: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International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cotracts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principles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UNIDROIT</a:t>
            </a: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1130300" lvl="3" indent="-204788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 typeface="Wingdings" pitchFamily="2" charset="2"/>
              <a:buChar char="§"/>
            </a:pP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Principles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of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european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contract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cs-CZ" sz="2400" dirty="0" err="1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law</a:t>
            </a:r>
            <a:r>
              <a:rPr lang="cs-CZ" sz="2400" dirty="0">
                <a:solidFill>
                  <a:srgbClr val="00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285750" indent="-285750" eaLnBrk="1" hangingPunct="1">
              <a:spcBef>
                <a:spcPct val="0"/>
              </a:spcBef>
              <a:buNone/>
              <a:defRPr/>
            </a:pPr>
            <a:endParaRPr lang="en-GB" altLang="cs-CZ" sz="2400" dirty="0">
              <a:latin typeface="Times New Roman" pitchFamily="18" charset="0"/>
              <a:ea typeface="Arial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GB" altLang="cs-CZ" sz="2400" dirty="0">
              <a:latin typeface="Times New Roman" pitchFamily="18" charset="0"/>
              <a:ea typeface="Arial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72036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1520</Words>
  <Application>Microsoft Macintosh PowerPoint</Application>
  <PresentationFormat>Předvádění na obrazovce (4:3)</PresentationFormat>
  <Paragraphs>259</Paragraphs>
  <Slides>21</Slides>
  <Notes>4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8" baseType="lpstr">
      <vt:lpstr>Arial</vt:lpstr>
      <vt:lpstr>Calibri</vt:lpstr>
      <vt:lpstr>Courier New</vt:lpstr>
      <vt:lpstr>Times New Roman</vt:lpstr>
      <vt:lpstr>Wingdings</vt:lpstr>
      <vt:lpstr>Motiv sady Office</vt:lpstr>
      <vt:lpstr>Worksheet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Adéla Chromčáková</dc:creator>
  <cp:lastModifiedBy>Tomáš Gongol</cp:lastModifiedBy>
  <cp:revision>45</cp:revision>
  <dcterms:created xsi:type="dcterms:W3CDTF">2016-07-25T15:18:56Z</dcterms:created>
  <dcterms:modified xsi:type="dcterms:W3CDTF">2019-10-30T19:45:28Z</dcterms:modified>
</cp:coreProperties>
</file>