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59" r:id="rId4"/>
    <p:sldId id="260" r:id="rId5"/>
    <p:sldId id="261" r:id="rId6"/>
    <p:sldId id="294" r:id="rId7"/>
    <p:sldId id="262" r:id="rId8"/>
    <p:sldId id="263" r:id="rId9"/>
    <p:sldId id="29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9"/>
  </p:normalViewPr>
  <p:slideViewPr>
    <p:cSldViewPr>
      <p:cViewPr>
        <p:scale>
          <a:sx n="112" d="100"/>
          <a:sy n="112" d="100"/>
        </p:scale>
        <p:origin x="1104" y="-2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44CAAE-24F9-4C1C-B38B-319B19817A85}" type="datetimeFigureOut">
              <a:rPr lang="cs-CZ" smtClean="0"/>
              <a:t>28.11.2019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E739DD-A227-4911-9B94-B20629A3DA99}" type="slidenum">
              <a:rPr lang="cs-CZ" smtClean="0"/>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ea typeface="ＭＳ Ｐゴシック" pitchFamily="34" charset="-128"/>
              </a:rPr>
              <a:t>Tady</a:t>
            </a:r>
            <a:r>
              <a:rPr lang="en-GB" dirty="0">
                <a:ea typeface="ＭＳ Ｐゴシック" pitchFamily="34" charset="-128"/>
              </a:rPr>
              <a:t> </a:t>
            </a:r>
            <a:r>
              <a:rPr lang="en-GB" dirty="0" err="1">
                <a:ea typeface="ＭＳ Ｐゴシック" pitchFamily="34" charset="-128"/>
              </a:rPr>
              <a:t>tim</a:t>
            </a:r>
            <a:r>
              <a:rPr lang="en-GB" dirty="0">
                <a:ea typeface="ＭＳ Ｐゴシック" pitchFamily="34" charset="-128"/>
              </a:rPr>
              <a:t> </a:t>
            </a:r>
            <a:r>
              <a:rPr lang="en-GB" dirty="0" err="1">
                <a:ea typeface="ＭＳ Ｐゴシック" pitchFamily="34" charset="-128"/>
              </a:rPr>
              <a:t>prekladem</a:t>
            </a:r>
            <a:r>
              <a:rPr lang="en-GB" dirty="0">
                <a:ea typeface="ＭＳ Ｐゴシック" pitchFamily="34" charset="-128"/>
              </a:rPr>
              <a:t>: </a:t>
            </a:r>
            <a:r>
              <a:rPr lang="en-GB" dirty="0" err="1">
                <a:ea typeface="ＭＳ Ｐゴシック" pitchFamily="34" charset="-128"/>
              </a:rPr>
              <a:t>okamzit</a:t>
            </a:r>
            <a:r>
              <a:rPr lang="en-GB" dirty="0">
                <a:ea typeface="ＭＳ Ｐゴシック" pitchFamily="34" charset="-128"/>
              </a:rPr>
              <a:t> </a:t>
            </a:r>
            <a:r>
              <a:rPr lang="en-GB" dirty="0" err="1">
                <a:ea typeface="ＭＳ Ｐゴシック" pitchFamily="34" charset="-128"/>
              </a:rPr>
              <a:t>prechodu</a:t>
            </a:r>
            <a:r>
              <a:rPr lang="en-GB" dirty="0">
                <a:ea typeface="ＭＳ Ｐゴシック" pitchFamily="34" charset="-128"/>
              </a:rPr>
              <a:t> </a:t>
            </a:r>
            <a:r>
              <a:rPr lang="en-GB" dirty="0" err="1">
                <a:ea typeface="ＭＳ Ｐゴシック" pitchFamily="34" charset="-128"/>
              </a:rPr>
              <a:t>nakladu</a:t>
            </a:r>
            <a:r>
              <a:rPr lang="en-GB" dirty="0">
                <a:ea typeface="ＭＳ Ｐゴシック" pitchFamily="34" charset="-128"/>
              </a:rPr>
              <a:t> </a:t>
            </a:r>
            <a:r>
              <a:rPr lang="en-GB" dirty="0" err="1">
                <a:ea typeface="ＭＳ Ｐゴシック" pitchFamily="34" charset="-128"/>
              </a:rPr>
              <a:t>si</a:t>
            </a:r>
            <a:r>
              <a:rPr lang="en-GB" dirty="0">
                <a:ea typeface="ＭＳ Ｐゴシック" pitchFamily="34" charset="-128"/>
              </a:rPr>
              <a:t> </a:t>
            </a:r>
            <a:r>
              <a:rPr lang="en-GB" dirty="0" err="1">
                <a:ea typeface="ＭＳ Ｐゴシック" pitchFamily="34" charset="-128"/>
              </a:rPr>
              <a:t>nejsem</a:t>
            </a:r>
            <a:r>
              <a:rPr lang="en-GB" dirty="0">
                <a:ea typeface="ＭＳ Ｐゴシック" pitchFamily="34" charset="-128"/>
              </a:rPr>
              <a:t> </a:t>
            </a:r>
            <a:r>
              <a:rPr lang="en-GB" dirty="0" err="1">
                <a:ea typeface="ＭＳ Ｐゴシック" pitchFamily="34" charset="-128"/>
              </a:rPr>
              <a:t>moc</a:t>
            </a:r>
            <a:r>
              <a:rPr lang="en-GB" dirty="0">
                <a:ea typeface="ＭＳ Ｐゴシック" pitchFamily="34" charset="-128"/>
              </a:rPr>
              <a:t> </a:t>
            </a:r>
            <a:r>
              <a:rPr lang="en-GB" dirty="0" err="1">
                <a:ea typeface="ＭＳ Ｐゴシック" pitchFamily="34" charset="-128"/>
              </a:rPr>
              <a:t>jista</a:t>
            </a:r>
            <a:endParaRPr lang="en-GB" dirty="0">
              <a:ea typeface="ＭＳ Ｐゴシック" pitchFamily="34" charset="-128"/>
            </a:endParaRPr>
          </a:p>
          <a:p>
            <a:endParaRPr lang="cs-CZ" dirty="0"/>
          </a:p>
        </p:txBody>
      </p:sp>
      <p:sp>
        <p:nvSpPr>
          <p:cNvPr id="4" name="Zástupný symbol pro číslo snímku 3"/>
          <p:cNvSpPr>
            <a:spLocks noGrp="1"/>
          </p:cNvSpPr>
          <p:nvPr>
            <p:ph type="sldNum" sz="quarter" idx="10"/>
          </p:nvPr>
        </p:nvSpPr>
        <p:spPr/>
        <p:txBody>
          <a:bodyPr/>
          <a:lstStyle/>
          <a:p>
            <a:fld id="{A0E739DD-A227-4911-9B94-B20629A3DA99}" type="slidenum">
              <a:rPr lang="cs-CZ" smtClean="0"/>
              <a:t>3</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ea typeface="ＭＳ Ｐゴシック" pitchFamily="34" charset="-128"/>
              </a:rPr>
              <a:t>Tady</a:t>
            </a:r>
            <a:r>
              <a:rPr lang="en-GB" dirty="0">
                <a:ea typeface="ＭＳ Ｐゴシック" pitchFamily="34" charset="-128"/>
              </a:rPr>
              <a:t> k tem </a:t>
            </a:r>
            <a:r>
              <a:rPr lang="en-GB" dirty="0" err="1">
                <a:ea typeface="ＭＳ Ｐゴシック" pitchFamily="34" charset="-128"/>
              </a:rPr>
              <a:t>zkratkam</a:t>
            </a:r>
            <a:r>
              <a:rPr lang="en-GB" dirty="0">
                <a:ea typeface="ＭＳ Ｐゴシック" pitchFamily="34" charset="-128"/>
              </a:rPr>
              <a:t> </a:t>
            </a:r>
            <a:r>
              <a:rPr lang="en-GB" dirty="0" err="1">
                <a:ea typeface="ＭＳ Ｐゴシック" pitchFamily="34" charset="-128"/>
              </a:rPr>
              <a:t>jsem</a:t>
            </a:r>
            <a:r>
              <a:rPr lang="en-GB" dirty="0">
                <a:ea typeface="ＭＳ Ｐゴシック" pitchFamily="34" charset="-128"/>
              </a:rPr>
              <a:t> </a:t>
            </a:r>
            <a:r>
              <a:rPr lang="en-GB" dirty="0" err="1">
                <a:ea typeface="ＭＳ Ｐゴシック" pitchFamily="34" charset="-128"/>
              </a:rPr>
              <a:t>vzdy</a:t>
            </a:r>
            <a:r>
              <a:rPr lang="en-GB" dirty="0">
                <a:ea typeface="ＭＳ Ｐゴシック" pitchFamily="34" charset="-128"/>
              </a:rPr>
              <a:t> </a:t>
            </a:r>
            <a:r>
              <a:rPr lang="en-GB" dirty="0" err="1">
                <a:ea typeface="ＭＳ Ｐゴシック" pitchFamily="34" charset="-128"/>
              </a:rPr>
              <a:t>radeji</a:t>
            </a:r>
            <a:r>
              <a:rPr lang="en-GB" dirty="0">
                <a:ea typeface="ＭＳ Ｐゴシック" pitchFamily="34" charset="-128"/>
              </a:rPr>
              <a:t> </a:t>
            </a:r>
            <a:r>
              <a:rPr lang="en-GB" dirty="0" err="1">
                <a:ea typeface="ＭＳ Ｐゴシック" pitchFamily="34" charset="-128"/>
              </a:rPr>
              <a:t>dopnila</a:t>
            </a:r>
            <a:r>
              <a:rPr lang="en-GB" dirty="0">
                <a:ea typeface="ＭＳ Ｐゴシック" pitchFamily="34" charset="-128"/>
              </a:rPr>
              <a:t> I </a:t>
            </a:r>
            <a:r>
              <a:rPr lang="en-GB" dirty="0" err="1">
                <a:ea typeface="ＭＳ Ｐゴシック" pitchFamily="34" charset="-128"/>
              </a:rPr>
              <a:t>jejich</a:t>
            </a:r>
            <a:r>
              <a:rPr lang="en-GB" dirty="0">
                <a:ea typeface="ＭＳ Ｐゴシック" pitchFamily="34" charset="-128"/>
              </a:rPr>
              <a:t> </a:t>
            </a:r>
            <a:r>
              <a:rPr lang="en-GB" dirty="0" err="1">
                <a:ea typeface="ＭＳ Ｐゴシック" pitchFamily="34" charset="-128"/>
              </a:rPr>
              <a:t>jmena</a:t>
            </a:r>
            <a:endParaRPr lang="en-GB" dirty="0">
              <a:ea typeface="ＭＳ Ｐゴシック" pitchFamily="34" charset="-128"/>
            </a:endParaRPr>
          </a:p>
          <a:p>
            <a:endParaRPr lang="cs-CZ" dirty="0"/>
          </a:p>
        </p:txBody>
      </p:sp>
      <p:sp>
        <p:nvSpPr>
          <p:cNvPr id="4" name="Zástupný symbol pro číslo snímku 3"/>
          <p:cNvSpPr>
            <a:spLocks noGrp="1"/>
          </p:cNvSpPr>
          <p:nvPr>
            <p:ph type="sldNum" sz="quarter" idx="10"/>
          </p:nvPr>
        </p:nvSpPr>
        <p:spPr/>
        <p:txBody>
          <a:bodyPr/>
          <a:lstStyle/>
          <a:p>
            <a:fld id="{A0E739DD-A227-4911-9B94-B20629A3DA99}" type="slidenum">
              <a:rPr lang="cs-CZ" smtClean="0"/>
              <a:t>4</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ea typeface="ＭＳ Ｐゴシック" pitchFamily="34" charset="-128"/>
              </a:rPr>
              <a:t>Nejsem</a:t>
            </a:r>
            <a:r>
              <a:rPr lang="en-GB" dirty="0">
                <a:ea typeface="ＭＳ Ｐゴシック" pitchFamily="34" charset="-128"/>
              </a:rPr>
              <a:t> </a:t>
            </a:r>
            <a:r>
              <a:rPr lang="en-GB" dirty="0" err="1">
                <a:ea typeface="ＭＳ Ｐゴシック" pitchFamily="34" charset="-128"/>
              </a:rPr>
              <a:t>si</a:t>
            </a:r>
            <a:r>
              <a:rPr lang="en-GB" dirty="0">
                <a:ea typeface="ＭＳ Ｐゴシック" pitchFamily="34" charset="-128"/>
              </a:rPr>
              <a:t> </a:t>
            </a:r>
            <a:r>
              <a:rPr lang="en-GB" dirty="0" err="1">
                <a:ea typeface="ＭＳ Ｐゴシック" pitchFamily="34" charset="-128"/>
              </a:rPr>
              <a:t>jista</a:t>
            </a:r>
            <a:r>
              <a:rPr lang="en-GB" dirty="0">
                <a:ea typeface="ＭＳ Ｐゴシック" pitchFamily="34" charset="-128"/>
              </a:rPr>
              <a:t>, ale </a:t>
            </a:r>
            <a:r>
              <a:rPr lang="en-GB" dirty="0" err="1">
                <a:ea typeface="ＭＳ Ｐゴシック" pitchFamily="34" charset="-128"/>
              </a:rPr>
              <a:t>podle</a:t>
            </a:r>
            <a:r>
              <a:rPr lang="en-GB" dirty="0">
                <a:ea typeface="ＭＳ Ｐゴシック" pitchFamily="34" charset="-128"/>
              </a:rPr>
              <a:t> </a:t>
            </a:r>
            <a:r>
              <a:rPr lang="en-GB" dirty="0" err="1">
                <a:ea typeface="ＭＳ Ｐゴシック" pitchFamily="34" charset="-128"/>
              </a:rPr>
              <a:t>zneni</a:t>
            </a:r>
            <a:r>
              <a:rPr lang="en-GB" dirty="0">
                <a:ea typeface="ＭＳ Ｐゴシック" pitchFamily="34" charset="-128"/>
              </a:rPr>
              <a:t> COTIF, </a:t>
            </a:r>
            <a:r>
              <a:rPr lang="en-GB" dirty="0" err="1">
                <a:ea typeface="ＭＳ Ｐゴシック" pitchFamily="34" charset="-128"/>
              </a:rPr>
              <a:t>ktere</a:t>
            </a:r>
            <a:r>
              <a:rPr lang="en-GB" dirty="0">
                <a:ea typeface="ＭＳ Ｐゴシック" pitchFamily="34" charset="-128"/>
              </a:rPr>
              <a:t> </a:t>
            </a:r>
            <a:r>
              <a:rPr lang="en-GB" dirty="0" err="1">
                <a:ea typeface="ＭＳ Ｐゴシック" pitchFamily="34" charset="-128"/>
              </a:rPr>
              <a:t>jsem</a:t>
            </a:r>
            <a:r>
              <a:rPr lang="en-GB" dirty="0">
                <a:ea typeface="ＭＳ Ｐゴシック" pitchFamily="34" charset="-128"/>
              </a:rPr>
              <a:t> </a:t>
            </a:r>
            <a:r>
              <a:rPr lang="en-GB" dirty="0" err="1">
                <a:ea typeface="ＭＳ Ｐゴシック" pitchFamily="34" charset="-128"/>
              </a:rPr>
              <a:t>nasla</a:t>
            </a:r>
            <a:r>
              <a:rPr lang="en-GB" dirty="0">
                <a:ea typeface="ＭＳ Ｐゴシック" pitchFamily="34" charset="-128"/>
              </a:rPr>
              <a:t> </a:t>
            </a:r>
            <a:r>
              <a:rPr lang="en-GB" dirty="0" err="1">
                <a:ea typeface="ＭＳ Ｐゴシック" pitchFamily="34" charset="-128"/>
              </a:rPr>
              <a:t>na</a:t>
            </a:r>
            <a:r>
              <a:rPr lang="en-GB" dirty="0">
                <a:ea typeface="ＭＳ Ｐゴシック" pitchFamily="34" charset="-128"/>
              </a:rPr>
              <a:t> </a:t>
            </a:r>
            <a:r>
              <a:rPr lang="en-GB" dirty="0" err="1">
                <a:ea typeface="ＭＳ Ｐゴシック" pitchFamily="34" charset="-128"/>
              </a:rPr>
              <a:t>strankach</a:t>
            </a:r>
            <a:r>
              <a:rPr lang="en-GB" dirty="0">
                <a:ea typeface="ＭＳ Ｐゴシック" pitchFamily="34" charset="-128"/>
              </a:rPr>
              <a:t> </a:t>
            </a:r>
            <a:r>
              <a:rPr lang="en-GB" dirty="0" err="1">
                <a:ea typeface="ＭＳ Ｐゴシック" pitchFamily="34" charset="-128"/>
              </a:rPr>
              <a:t>jsem</a:t>
            </a:r>
            <a:r>
              <a:rPr lang="en-GB" dirty="0">
                <a:ea typeface="ＭＳ Ｐゴシック" pitchFamily="34" charset="-128"/>
              </a:rPr>
              <a:t> </a:t>
            </a:r>
            <a:r>
              <a:rPr lang="en-GB" dirty="0" err="1">
                <a:ea typeface="ＭＳ Ｐゴシック" pitchFamily="34" charset="-128"/>
              </a:rPr>
              <a:t>Pripojek</a:t>
            </a:r>
            <a:r>
              <a:rPr lang="en-GB" dirty="0">
                <a:ea typeface="ＭＳ Ｐゴシック" pitchFamily="34" charset="-128"/>
              </a:rPr>
              <a:t> A I B </a:t>
            </a:r>
            <a:r>
              <a:rPr lang="en-GB" dirty="0" err="1">
                <a:ea typeface="ＭＳ Ｐゴシック" pitchFamily="34" charset="-128"/>
              </a:rPr>
              <a:t>prelozila</a:t>
            </a:r>
            <a:r>
              <a:rPr lang="en-GB" dirty="0">
                <a:ea typeface="ＭＳ Ｐゴシック" pitchFamily="34" charset="-128"/>
              </a:rPr>
              <a:t> </a:t>
            </a:r>
            <a:r>
              <a:rPr lang="en-GB" dirty="0" err="1">
                <a:ea typeface="ＭＳ Ｐゴシック" pitchFamily="34" charset="-128"/>
              </a:rPr>
              <a:t>jako</a:t>
            </a:r>
            <a:r>
              <a:rPr lang="en-GB" dirty="0">
                <a:ea typeface="ＭＳ Ｐゴシック" pitchFamily="34" charset="-128"/>
              </a:rPr>
              <a:t> Appendix</a:t>
            </a:r>
          </a:p>
          <a:p>
            <a:endParaRPr lang="cs-CZ" dirty="0"/>
          </a:p>
        </p:txBody>
      </p:sp>
      <p:sp>
        <p:nvSpPr>
          <p:cNvPr id="4" name="Zástupný symbol pro číslo snímku 3"/>
          <p:cNvSpPr>
            <a:spLocks noGrp="1"/>
          </p:cNvSpPr>
          <p:nvPr>
            <p:ph type="sldNum" sz="quarter" idx="10"/>
          </p:nvPr>
        </p:nvSpPr>
        <p:spPr/>
        <p:txBody>
          <a:bodyPr/>
          <a:lstStyle/>
          <a:p>
            <a:fld id="{A0E739DD-A227-4911-9B94-B20629A3DA99}" type="slidenum">
              <a:rPr lang="cs-CZ" smtClean="0"/>
              <a:t>25</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lvl="1" defTabSz="457200"/>
            <a:r>
              <a:rPr lang="en-GB" dirty="0" err="1">
                <a:ea typeface="ＭＳ Ｐゴシック" pitchFamily="34" charset="-128"/>
              </a:rPr>
              <a:t>Tady</a:t>
            </a:r>
            <a:r>
              <a:rPr lang="en-GB" dirty="0">
                <a:ea typeface="ＭＳ Ｐゴシック" pitchFamily="34" charset="-128"/>
              </a:rPr>
              <a:t> </a:t>
            </a:r>
            <a:r>
              <a:rPr lang="en-GB" dirty="0" err="1">
                <a:ea typeface="ＭＳ Ｐゴシック" pitchFamily="34" charset="-128"/>
              </a:rPr>
              <a:t>jsem</a:t>
            </a:r>
            <a:r>
              <a:rPr lang="en-GB" dirty="0">
                <a:ea typeface="ＭＳ Ｐゴシック" pitchFamily="34" charset="-128"/>
              </a:rPr>
              <a:t> </a:t>
            </a:r>
            <a:r>
              <a:rPr lang="en-GB" dirty="0" err="1">
                <a:ea typeface="ＭＳ Ｐゴシック" pitchFamily="34" charset="-128"/>
              </a:rPr>
              <a:t>pouzila</a:t>
            </a:r>
            <a:r>
              <a:rPr lang="en-GB" dirty="0">
                <a:ea typeface="ＭＳ Ｐゴシック" pitchFamily="34" charset="-128"/>
              </a:rPr>
              <a:t> </a:t>
            </a:r>
            <a:r>
              <a:rPr lang="en-GB" dirty="0" err="1">
                <a:ea typeface="ＭＳ Ｐゴシック" pitchFamily="34" charset="-128"/>
              </a:rPr>
              <a:t>americky</a:t>
            </a:r>
            <a:r>
              <a:rPr lang="en-GB" dirty="0">
                <a:ea typeface="ＭＳ Ｐゴシック" pitchFamily="34" charset="-128"/>
              </a:rPr>
              <a:t> </a:t>
            </a:r>
            <a:r>
              <a:rPr lang="en-GB" dirty="0" err="1">
                <a:ea typeface="ＭＳ Ｐゴシック" pitchFamily="34" charset="-128"/>
              </a:rPr>
              <a:t>vyraz</a:t>
            </a:r>
            <a:r>
              <a:rPr lang="en-GB" dirty="0">
                <a:ea typeface="ＭＳ Ｐゴシック" pitchFamily="34" charset="-128"/>
              </a:rPr>
              <a:t> waybill </a:t>
            </a:r>
            <a:r>
              <a:rPr lang="en-GB" dirty="0" err="1">
                <a:ea typeface="ＭＳ Ｐゴシック" pitchFamily="34" charset="-128"/>
              </a:rPr>
              <a:t>protoze</a:t>
            </a:r>
            <a:r>
              <a:rPr lang="en-GB" dirty="0">
                <a:ea typeface="ＭＳ Ｐゴシック" pitchFamily="34" charset="-128"/>
              </a:rPr>
              <a:t> </a:t>
            </a:r>
            <a:r>
              <a:rPr lang="en-GB" dirty="0" err="1">
                <a:ea typeface="ＭＳ Ｐゴシック" pitchFamily="34" charset="-128"/>
              </a:rPr>
              <a:t>si</a:t>
            </a:r>
            <a:r>
              <a:rPr lang="en-GB" dirty="0">
                <a:ea typeface="ＭＳ Ｐゴシック" pitchFamily="34" charset="-128"/>
              </a:rPr>
              <a:t> </a:t>
            </a:r>
            <a:r>
              <a:rPr lang="en-GB" dirty="0" err="1">
                <a:ea typeface="ＭＳ Ｐゴシック" pitchFamily="34" charset="-128"/>
              </a:rPr>
              <a:t>nejsem</a:t>
            </a:r>
            <a:r>
              <a:rPr lang="en-GB" dirty="0">
                <a:ea typeface="ＭＳ Ｐゴシック" pitchFamily="34" charset="-128"/>
              </a:rPr>
              <a:t> </a:t>
            </a:r>
            <a:r>
              <a:rPr lang="en-GB" dirty="0" err="1">
                <a:ea typeface="ＭＳ Ｐゴシック" pitchFamily="34" charset="-128"/>
              </a:rPr>
              <a:t>jista</a:t>
            </a:r>
            <a:r>
              <a:rPr lang="en-GB" dirty="0">
                <a:ea typeface="ＭＳ Ｐゴシック" pitchFamily="34" charset="-128"/>
              </a:rPr>
              <a:t>, </a:t>
            </a:r>
            <a:r>
              <a:rPr lang="en-GB" dirty="0" err="1">
                <a:ea typeface="ＭＳ Ｐゴシック" pitchFamily="34" charset="-128"/>
              </a:rPr>
              <a:t>jestli</a:t>
            </a:r>
            <a:r>
              <a:rPr lang="en-GB" dirty="0">
                <a:ea typeface="ＭＳ Ｐゴシック" pitchFamily="34" charset="-128"/>
              </a:rPr>
              <a:t> </a:t>
            </a:r>
            <a:r>
              <a:rPr lang="en-US" sz="2700" b="1" u="sng" dirty="0">
                <a:solidFill>
                  <a:srgbClr val="000000"/>
                </a:solidFill>
                <a:latin typeface="Arial" charset="0"/>
                <a:ea typeface="ＭＳ Ｐゴシック" pitchFamily="34" charset="-128"/>
              </a:rPr>
              <a:t>consignment note je take </a:t>
            </a:r>
            <a:r>
              <a:rPr lang="en-US" sz="2700" b="1" u="sng" dirty="0" err="1">
                <a:solidFill>
                  <a:srgbClr val="000000"/>
                </a:solidFill>
                <a:latin typeface="Arial" charset="0"/>
                <a:ea typeface="ＭＳ Ｐゴシック" pitchFamily="34" charset="-128"/>
              </a:rPr>
              <a:t>pouzivane</a:t>
            </a:r>
            <a:r>
              <a:rPr lang="en-US" sz="2700" b="1" u="sng" dirty="0">
                <a:solidFill>
                  <a:srgbClr val="000000"/>
                </a:solidFill>
                <a:latin typeface="Arial" charset="0"/>
                <a:ea typeface="ＭＳ Ｐゴシック" pitchFamily="34" charset="-128"/>
              </a:rPr>
              <a:t> u </a:t>
            </a:r>
            <a:r>
              <a:rPr lang="en-US" sz="2700" b="1" u="sng" dirty="0" err="1">
                <a:solidFill>
                  <a:srgbClr val="000000"/>
                </a:solidFill>
                <a:latin typeface="Arial" charset="0"/>
                <a:ea typeface="ＭＳ Ｐゴシック" pitchFamily="34" charset="-128"/>
              </a:rPr>
              <a:t>letecke</a:t>
            </a:r>
            <a:r>
              <a:rPr lang="en-US" sz="2700" b="1" u="sng" dirty="0">
                <a:solidFill>
                  <a:srgbClr val="000000"/>
                </a:solidFill>
                <a:latin typeface="Arial" charset="0"/>
                <a:ea typeface="ＭＳ Ｐゴシック" pitchFamily="34" charset="-128"/>
              </a:rPr>
              <a:t> </a:t>
            </a:r>
            <a:r>
              <a:rPr lang="en-US" sz="2700" b="1" u="sng" dirty="0" err="1">
                <a:solidFill>
                  <a:srgbClr val="000000"/>
                </a:solidFill>
                <a:latin typeface="Arial" charset="0"/>
                <a:ea typeface="ＭＳ Ｐゴシック" pitchFamily="34" charset="-128"/>
              </a:rPr>
              <a:t>dopravy</a:t>
            </a:r>
            <a:r>
              <a:rPr lang="en-US" sz="2700" b="1" u="sng" dirty="0">
                <a:solidFill>
                  <a:srgbClr val="000000"/>
                </a:solidFill>
                <a:latin typeface="Arial" charset="0"/>
                <a:ea typeface="ＭＳ Ｐゴシック" pitchFamily="34" charset="-128"/>
              </a:rPr>
              <a:t>. </a:t>
            </a:r>
            <a:endParaRPr lang="en-US" dirty="0">
              <a:ea typeface="ＭＳ Ｐゴシック" pitchFamily="34" charset="-128"/>
            </a:endParaRPr>
          </a:p>
          <a:p>
            <a:pPr defTabSz="457200"/>
            <a:endParaRPr lang="en-GB" dirty="0">
              <a:ea typeface="ＭＳ Ｐゴシック" pitchFamily="34" charset="-128"/>
            </a:endParaRPr>
          </a:p>
          <a:p>
            <a:endParaRPr lang="cs-CZ" dirty="0"/>
          </a:p>
        </p:txBody>
      </p:sp>
      <p:sp>
        <p:nvSpPr>
          <p:cNvPr id="4" name="Zástupný symbol pro číslo snímku 3"/>
          <p:cNvSpPr>
            <a:spLocks noGrp="1"/>
          </p:cNvSpPr>
          <p:nvPr>
            <p:ph type="sldNum" sz="quarter" idx="10"/>
          </p:nvPr>
        </p:nvSpPr>
        <p:spPr/>
        <p:txBody>
          <a:bodyPr/>
          <a:lstStyle/>
          <a:p>
            <a:fld id="{A0E739DD-A227-4911-9B94-B20629A3DA99}" type="slidenum">
              <a:rPr lang="cs-CZ" smtClean="0"/>
              <a:t>31</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GB" dirty="0">
                <a:ea typeface="ＭＳ Ｐゴシック" pitchFamily="34" charset="-128"/>
              </a:rPr>
              <a:t>U tech </a:t>
            </a:r>
            <a:r>
              <a:rPr lang="en-GB" dirty="0" err="1">
                <a:ea typeface="ＭＳ Ｐゴシック" pitchFamily="34" charset="-128"/>
              </a:rPr>
              <a:t>liberizacnich</a:t>
            </a:r>
            <a:r>
              <a:rPr lang="en-GB" dirty="0">
                <a:ea typeface="ＭＳ Ｐゴシック" pitchFamily="34" charset="-128"/>
              </a:rPr>
              <a:t> </a:t>
            </a:r>
            <a:r>
              <a:rPr lang="en-GB" dirty="0" err="1">
                <a:ea typeface="ＭＳ Ｐゴシック" pitchFamily="34" charset="-128"/>
              </a:rPr>
              <a:t>duvodu</a:t>
            </a:r>
            <a:r>
              <a:rPr lang="en-GB" dirty="0">
                <a:ea typeface="ＭＳ Ｐゴシック" pitchFamily="34" charset="-128"/>
              </a:rPr>
              <a:t> </a:t>
            </a:r>
            <a:r>
              <a:rPr lang="en-GB" dirty="0" err="1">
                <a:ea typeface="ＭＳ Ｐゴシック" pitchFamily="34" charset="-128"/>
              </a:rPr>
              <a:t>byl</a:t>
            </a:r>
            <a:r>
              <a:rPr lang="en-GB" dirty="0">
                <a:ea typeface="ＭＳ Ｐゴシック" pitchFamily="34" charset="-128"/>
              </a:rPr>
              <a:t> </a:t>
            </a:r>
            <a:r>
              <a:rPr lang="en-GB" dirty="0" err="1">
                <a:ea typeface="ＭＳ Ｐゴシック" pitchFamily="34" charset="-128"/>
              </a:rPr>
              <a:t>jeste</a:t>
            </a:r>
            <a:r>
              <a:rPr lang="en-GB" dirty="0">
                <a:ea typeface="ＭＳ Ｐゴシック" pitchFamily="34" charset="-128"/>
              </a:rPr>
              <a:t> </a:t>
            </a:r>
            <a:r>
              <a:rPr lang="en-GB" dirty="0" err="1">
                <a:ea typeface="ＭＳ Ｐゴシック" pitchFamily="34" charset="-128"/>
              </a:rPr>
              <a:t>jeden</a:t>
            </a:r>
            <a:r>
              <a:rPr lang="en-GB" dirty="0">
                <a:ea typeface="ＭＳ Ｐゴシック" pitchFamily="34" charset="-128"/>
              </a:rPr>
              <a:t> </a:t>
            </a:r>
            <a:r>
              <a:rPr lang="en-GB" dirty="0" err="1">
                <a:ea typeface="ＭＳ Ｐゴシック" pitchFamily="34" charset="-128"/>
              </a:rPr>
              <a:t>priklad</a:t>
            </a:r>
            <a:r>
              <a:rPr lang="en-GB" dirty="0">
                <a:ea typeface="ＭＳ Ｐゴシック" pitchFamily="34" charset="-128"/>
              </a:rPr>
              <a:t> a to: </a:t>
            </a:r>
            <a:r>
              <a:rPr lang="en-US" dirty="0" err="1">
                <a:solidFill>
                  <a:srgbClr val="000000"/>
                </a:solidFill>
                <a:latin typeface="Arial" charset="0"/>
                <a:ea typeface="ＭＳ Ｐゴシック" pitchFamily="34" charset="-128"/>
              </a:rPr>
              <a:t>zavinění</a:t>
            </a:r>
            <a:r>
              <a:rPr lang="en-US" dirty="0">
                <a:solidFill>
                  <a:srgbClr val="000000"/>
                </a:solidFill>
                <a:latin typeface="Arial" charset="0"/>
                <a:ea typeface="ＭＳ Ｐゴシック" pitchFamily="34" charset="-128"/>
              </a:rPr>
              <a:t> </a:t>
            </a:r>
            <a:r>
              <a:rPr lang="en-US" dirty="0" err="1">
                <a:solidFill>
                  <a:srgbClr val="000000"/>
                </a:solidFill>
                <a:latin typeface="Arial" charset="0"/>
                <a:ea typeface="ＭＳ Ｐゴシック" pitchFamily="34" charset="-128"/>
              </a:rPr>
              <a:t>škody</a:t>
            </a:r>
            <a:r>
              <a:rPr lang="en-US" dirty="0">
                <a:solidFill>
                  <a:srgbClr val="000000"/>
                </a:solidFill>
                <a:latin typeface="Arial" charset="0"/>
                <a:ea typeface="ＭＳ Ｐゴシック" pitchFamily="34" charset="-128"/>
              </a:rPr>
              <a:t> </a:t>
            </a:r>
            <a:r>
              <a:rPr lang="en-US" dirty="0" err="1">
                <a:solidFill>
                  <a:srgbClr val="000000"/>
                </a:solidFill>
                <a:latin typeface="Arial" charset="0"/>
                <a:ea typeface="ＭＳ Ｐゴシック" pitchFamily="34" charset="-128"/>
              </a:rPr>
              <a:t>oprávněným</a:t>
            </a:r>
            <a:endParaRPr lang="en-US" dirty="0">
              <a:solidFill>
                <a:srgbClr val="000000"/>
              </a:solidFill>
              <a:latin typeface="Arial" charset="0"/>
              <a:ea typeface="ＭＳ Ｐゴシック" pitchFamily="34" charset="-128"/>
            </a:endParaRPr>
          </a:p>
          <a:p>
            <a:r>
              <a:rPr lang="en-US" dirty="0">
                <a:solidFill>
                  <a:srgbClr val="000000"/>
                </a:solidFill>
                <a:latin typeface="Arial" charset="0"/>
                <a:ea typeface="ＭＳ Ｐゴシック" pitchFamily="34" charset="-128"/>
              </a:rPr>
              <a:t>Coz </a:t>
            </a:r>
            <a:r>
              <a:rPr lang="en-US" dirty="0" err="1">
                <a:solidFill>
                  <a:srgbClr val="000000"/>
                </a:solidFill>
                <a:latin typeface="Arial" charset="0"/>
                <a:ea typeface="ＭＳ Ｐゴシック" pitchFamily="34" charset="-128"/>
              </a:rPr>
              <a:t>jsem</a:t>
            </a:r>
            <a:r>
              <a:rPr lang="en-US" dirty="0">
                <a:solidFill>
                  <a:srgbClr val="000000"/>
                </a:solidFill>
                <a:latin typeface="Arial" charset="0"/>
                <a:ea typeface="ＭＳ Ｐゴシック" pitchFamily="34" charset="-128"/>
              </a:rPr>
              <a:t> </a:t>
            </a:r>
            <a:r>
              <a:rPr lang="en-US" dirty="0" err="1">
                <a:solidFill>
                  <a:srgbClr val="000000"/>
                </a:solidFill>
                <a:latin typeface="Arial" charset="0"/>
                <a:ea typeface="ＭＳ Ｐゴシック" pitchFamily="34" charset="-128"/>
              </a:rPr>
              <a:t>uplne</a:t>
            </a:r>
            <a:r>
              <a:rPr lang="en-US" dirty="0">
                <a:solidFill>
                  <a:srgbClr val="000000"/>
                </a:solidFill>
                <a:latin typeface="Arial" charset="0"/>
                <a:ea typeface="ＭＳ Ｐゴシック" pitchFamily="34" charset="-128"/>
              </a:rPr>
              <a:t> </a:t>
            </a:r>
            <a:r>
              <a:rPr lang="en-US" dirty="0" err="1">
                <a:solidFill>
                  <a:srgbClr val="000000"/>
                </a:solidFill>
                <a:latin typeface="Arial" charset="0"/>
                <a:ea typeface="ＭＳ Ｐゴシック" pitchFamily="34" charset="-128"/>
              </a:rPr>
              <a:t>presne</a:t>
            </a:r>
            <a:r>
              <a:rPr lang="en-US" dirty="0">
                <a:solidFill>
                  <a:srgbClr val="000000"/>
                </a:solidFill>
                <a:latin typeface="Arial" charset="0"/>
                <a:ea typeface="ＭＳ Ｐゴシック" pitchFamily="34" charset="-128"/>
              </a:rPr>
              <a:t> </a:t>
            </a:r>
            <a:r>
              <a:rPr lang="en-US" dirty="0" err="1">
                <a:solidFill>
                  <a:srgbClr val="000000"/>
                </a:solidFill>
                <a:latin typeface="Arial" charset="0"/>
                <a:ea typeface="ＭＳ Ｐゴシック" pitchFamily="34" charset="-128"/>
              </a:rPr>
              <a:t>nepochopila</a:t>
            </a:r>
            <a:r>
              <a:rPr lang="en-US" dirty="0">
                <a:solidFill>
                  <a:srgbClr val="000000"/>
                </a:solidFill>
                <a:latin typeface="Arial" charset="0"/>
                <a:ea typeface="ＭＳ Ｐゴシック" pitchFamily="34" charset="-128"/>
              </a:rPr>
              <a:t> a </a:t>
            </a:r>
            <a:r>
              <a:rPr lang="en-US" dirty="0" err="1">
                <a:solidFill>
                  <a:srgbClr val="000000"/>
                </a:solidFill>
                <a:latin typeface="Arial" charset="0"/>
                <a:ea typeface="ＭＳ Ｐゴシック" pitchFamily="34" charset="-128"/>
              </a:rPr>
              <a:t>tak</a:t>
            </a:r>
            <a:r>
              <a:rPr lang="en-US" dirty="0">
                <a:solidFill>
                  <a:srgbClr val="000000"/>
                </a:solidFill>
                <a:latin typeface="Arial" charset="0"/>
                <a:ea typeface="ＭＳ Ｐゴシック" pitchFamily="34" charset="-128"/>
              </a:rPr>
              <a:t> </a:t>
            </a:r>
            <a:r>
              <a:rPr lang="en-US" dirty="0" err="1">
                <a:solidFill>
                  <a:srgbClr val="000000"/>
                </a:solidFill>
                <a:latin typeface="Arial" charset="0"/>
                <a:ea typeface="ＭＳ Ｐゴシック" pitchFamily="34" charset="-128"/>
              </a:rPr>
              <a:t>jsem</a:t>
            </a:r>
            <a:r>
              <a:rPr lang="en-US" dirty="0">
                <a:solidFill>
                  <a:srgbClr val="000000"/>
                </a:solidFill>
                <a:latin typeface="Arial" charset="0"/>
                <a:ea typeface="ＭＳ Ｐゴシック" pitchFamily="34" charset="-128"/>
              </a:rPr>
              <a:t> to tam </a:t>
            </a:r>
            <a:r>
              <a:rPr lang="en-US" dirty="0" err="1">
                <a:solidFill>
                  <a:srgbClr val="000000"/>
                </a:solidFill>
                <a:latin typeface="Arial" charset="0"/>
                <a:ea typeface="ＭＳ Ｐゴシック" pitchFamily="34" charset="-128"/>
              </a:rPr>
              <a:t>nezahrnula</a:t>
            </a:r>
            <a:endParaRPr lang="en-GB" dirty="0">
              <a:ea typeface="ＭＳ Ｐゴシック" pitchFamily="34" charset="-128"/>
            </a:endParaRPr>
          </a:p>
          <a:p>
            <a:endParaRPr lang="cs-CZ" dirty="0"/>
          </a:p>
        </p:txBody>
      </p:sp>
      <p:sp>
        <p:nvSpPr>
          <p:cNvPr id="4" name="Zástupný symbol pro číslo snímku 3"/>
          <p:cNvSpPr>
            <a:spLocks noGrp="1"/>
          </p:cNvSpPr>
          <p:nvPr>
            <p:ph type="sldNum" sz="quarter" idx="10"/>
          </p:nvPr>
        </p:nvSpPr>
        <p:spPr/>
        <p:txBody>
          <a:bodyPr/>
          <a:lstStyle/>
          <a:p>
            <a:fld id="{A0E739DD-A227-4911-9B94-B20629A3DA99}" type="slidenum">
              <a:rPr lang="cs-CZ" smtClean="0"/>
              <a:t>37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8522CCDE-687D-47E4-838B-E5F571660812}" type="datetimeFigureOut">
              <a:rPr lang="cs-CZ" smtClean="0"/>
              <a:t>28.11.2019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9E3CDD3-B525-471B-BFE2-F558DC65DABF}"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522CCDE-687D-47E4-838B-E5F571660812}" type="datetimeFigureOut">
              <a:rPr lang="cs-CZ" smtClean="0"/>
              <a:t>28.11.2019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9E3CDD3-B525-471B-BFE2-F558DC65DABF}"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522CCDE-687D-47E4-838B-E5F571660812}" type="datetimeFigureOut">
              <a:rPr lang="cs-CZ" smtClean="0"/>
              <a:t>28.11.2019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9E3CDD3-B525-471B-BFE2-F558DC65DABF}"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522CCDE-687D-47E4-838B-E5F571660812}" type="datetimeFigureOut">
              <a:rPr lang="cs-CZ" smtClean="0"/>
              <a:t>28.11.2019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9E3CDD3-B525-471B-BFE2-F558DC65DABF}"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8522CCDE-687D-47E4-838B-E5F571660812}" type="datetimeFigureOut">
              <a:rPr lang="cs-CZ" smtClean="0"/>
              <a:t>28.11.2019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9E3CDD3-B525-471B-BFE2-F558DC65DABF}"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522CCDE-687D-47E4-838B-E5F571660812}" type="datetimeFigureOut">
              <a:rPr lang="cs-CZ" smtClean="0"/>
              <a:t>28.11.2019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9E3CDD3-B525-471B-BFE2-F558DC65DABF}"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522CCDE-687D-47E4-838B-E5F571660812}" type="datetimeFigureOut">
              <a:rPr lang="cs-CZ" smtClean="0"/>
              <a:t>28.11.2019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9E3CDD3-B525-471B-BFE2-F558DC65DABF}"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8522CCDE-687D-47E4-838B-E5F571660812}" type="datetimeFigureOut">
              <a:rPr lang="cs-CZ" smtClean="0"/>
              <a:t>28.11.2019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9E3CDD3-B525-471B-BFE2-F558DC65DABF}"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522CCDE-687D-47E4-838B-E5F571660812}" type="datetimeFigureOut">
              <a:rPr lang="cs-CZ" smtClean="0"/>
              <a:t>28.11.2019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9E3CDD3-B525-471B-BFE2-F558DC65DABF}"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8522CCDE-687D-47E4-838B-E5F571660812}" type="datetimeFigureOut">
              <a:rPr lang="cs-CZ" smtClean="0"/>
              <a:t>28.11.2019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9E3CDD3-B525-471B-BFE2-F558DC65DABF}"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8522CCDE-687D-47E4-838B-E5F571660812}" type="datetimeFigureOut">
              <a:rPr lang="cs-CZ" smtClean="0"/>
              <a:t>28.11.2019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9E3CDD3-B525-471B-BFE2-F558DC65DABF}"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CCDE-687D-47E4-838B-E5F571660812}" type="datetimeFigureOut">
              <a:rPr lang="cs-CZ" smtClean="0"/>
              <a:t>28.11.2019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3CDD3-B525-471B-BFE2-F558DC65DABF}"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5400" b="1" dirty="0" err="1">
                <a:solidFill>
                  <a:schemeClr val="bg1"/>
                </a:solidFill>
                <a:latin typeface="Times New Roman" pitchFamily="18" charset="0"/>
                <a:cs typeface="Times New Roman" pitchFamily="18" charset="0"/>
              </a:rPr>
              <a:t>International</a:t>
            </a:r>
            <a:r>
              <a:rPr lang="sk-SK" sz="5400" b="1" dirty="0">
                <a:solidFill>
                  <a:schemeClr val="bg1"/>
                </a:solidFill>
                <a:latin typeface="Times New Roman" pitchFamily="18" charset="0"/>
                <a:cs typeface="Times New Roman" pitchFamily="18" charset="0"/>
              </a:rPr>
              <a:t> </a:t>
            </a:r>
            <a:r>
              <a:rPr lang="sk-SK" sz="5400" b="1" dirty="0" err="1">
                <a:solidFill>
                  <a:schemeClr val="bg1"/>
                </a:solidFill>
                <a:latin typeface="Times New Roman" pitchFamily="18" charset="0"/>
                <a:cs typeface="Times New Roman" pitchFamily="18" charset="0"/>
              </a:rPr>
              <a:t>Business</a:t>
            </a:r>
            <a:r>
              <a:rPr lang="sk-SK" sz="5400" b="1" dirty="0">
                <a:solidFill>
                  <a:schemeClr val="bg1"/>
                </a:solidFill>
                <a:latin typeface="Times New Roman" pitchFamily="18" charset="0"/>
                <a:cs typeface="Times New Roman" pitchFamily="18" charset="0"/>
              </a:rPr>
              <a:t> </a:t>
            </a:r>
            <a:r>
              <a:rPr lang="sk-SK" sz="5400" b="1" dirty="0" err="1">
                <a:solidFill>
                  <a:schemeClr val="bg1"/>
                </a:solidFill>
                <a:latin typeface="Times New Roman" pitchFamily="18" charset="0"/>
                <a:cs typeface="Times New Roman" pitchFamily="18" charset="0"/>
              </a:rPr>
              <a:t>Law</a:t>
            </a:r>
            <a:endParaRPr lang="sk-SK" sz="5400" b="1" dirty="0">
              <a:solidFill>
                <a:schemeClr val="bg1"/>
              </a:solidFill>
              <a:latin typeface="Times New Roman" pitchFamily="18" charset="0"/>
              <a:cs typeface="Times New Roman" pitchFamily="18" charset="0"/>
            </a:endParaRPr>
          </a:p>
          <a:p>
            <a:pPr algn="ctr"/>
            <a:r>
              <a:rPr lang="cs-CZ" sz="3200" dirty="0" err="1">
                <a:ea typeface="ＭＳ Ｐゴシック" pitchFamily="34" charset="-128"/>
              </a:rPr>
              <a:t>Commercial</a:t>
            </a:r>
            <a:r>
              <a:rPr lang="cs-CZ" sz="3200" dirty="0">
                <a:ea typeface="ＭＳ Ｐゴシック" pitchFamily="34" charset="-128"/>
              </a:rPr>
              <a:t> </a:t>
            </a:r>
            <a:r>
              <a:rPr lang="cs-CZ" sz="3200" dirty="0" err="1">
                <a:ea typeface="ＭＳ Ｐゴシック" pitchFamily="34" charset="-128"/>
              </a:rPr>
              <a:t>terms</a:t>
            </a:r>
            <a:r>
              <a:rPr lang="cs-CZ" sz="3200" dirty="0">
                <a:ea typeface="ＭＳ Ｐゴシック" pitchFamily="34" charset="-128"/>
              </a:rPr>
              <a:t> INCOTERMS</a:t>
            </a:r>
          </a:p>
          <a:p>
            <a:pPr algn="ctr"/>
            <a:r>
              <a:rPr lang="cs-CZ" sz="3200" dirty="0" err="1">
                <a:ea typeface="ＭＳ Ｐゴシック" pitchFamily="34" charset="-128"/>
              </a:rPr>
              <a:t>International</a:t>
            </a:r>
            <a:r>
              <a:rPr lang="cs-CZ" sz="3200" dirty="0">
                <a:ea typeface="ＭＳ Ｐゴシック" pitchFamily="34" charset="-128"/>
              </a:rPr>
              <a:t> Transport </a:t>
            </a:r>
            <a:r>
              <a:rPr lang="cs-CZ" sz="3200" dirty="0" err="1">
                <a:ea typeface="ＭＳ Ｐゴシック" pitchFamily="34" charset="-128"/>
              </a:rPr>
              <a:t>Contracts</a:t>
            </a:r>
            <a:endParaRPr lang="cs-CZ" sz="3200" dirty="0">
              <a:ea typeface="ＭＳ Ｐゴシック" pitchFamily="34" charset="-128"/>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a:latin typeface="Arial" panose="020B0604020202020204" pitchFamily="34" charset="0"/>
              </a:rPr>
              <a:t>Doc. Mgr</a:t>
            </a:r>
            <a:r>
              <a:rPr lang="en-GB" altLang="cs-CZ" sz="1800" dirty="0">
                <a:latin typeface="Arial" panose="020B0604020202020204" pitchFamily="34" charset="0"/>
              </a:rPr>
              <a:t>. Tomáš Gongol, Ph.D.</a:t>
            </a:r>
          </a:p>
          <a:p>
            <a:pPr algn="ctr" eaLnBrk="1" hangingPunct="1">
              <a:spcBef>
                <a:spcPct val="0"/>
              </a:spcBef>
              <a:buFontTx/>
              <a:buNone/>
            </a:pPr>
            <a:r>
              <a:rPr lang="en-GB" altLang="cs-CZ" sz="1800" dirty="0">
                <a:latin typeface="Arial" panose="020B0604020202020204" pitchFamily="34" charset="0"/>
              </a:rPr>
              <a:t>International Business Law PEM/NPPMO</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600" b="1" dirty="0"/>
              <a:t>FREE ALONGSIDE SHIP (FAS)</a:t>
            </a:r>
            <a:endParaRPr lang="en-GB" sz="3600" b="1" dirty="0">
              <a:solidFill>
                <a:schemeClr val="bg1"/>
              </a:solidFill>
              <a:latin typeface="Times New Roman" pitchFamily="18" charset="0"/>
              <a:cs typeface="Times New Roman" pitchFamily="18" charset="0"/>
            </a:endParaRPr>
          </a:p>
        </p:txBody>
      </p:sp>
      <p:sp>
        <p:nvSpPr>
          <p:cNvPr id="6" name="Zástupný symbol pro obsah 1"/>
          <p:cNvSpPr txBox="1">
            <a:spLocks/>
          </p:cNvSpPr>
          <p:nvPr/>
        </p:nvSpPr>
        <p:spPr>
          <a:xfrm>
            <a:off x="785786" y="1142984"/>
            <a:ext cx="7747000" cy="38782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a:latin typeface="Times New Roman" pitchFamily="18" charset="0"/>
                <a:cs typeface="Times New Roman" pitchFamily="18" charset="0"/>
              </a:rPr>
              <a:t>Used ONLY for vessels.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Transfer of risks takes place when the seller places the goods alongside the vessel on the quay nominated by the buyer at the named port of shipment.</a:t>
            </a:r>
            <a:endParaRPr lang="cs-CZ" sz="2800" dirty="0">
              <a:latin typeface="Times New Roman" pitchFamily="18" charset="0"/>
              <a:cs typeface="Times New Roman" pitchFamily="18" charset="0"/>
            </a:endParaRPr>
          </a:p>
        </p:txBody>
      </p:sp>
      <p:pic>
        <p:nvPicPr>
          <p:cNvPr id="7" name="Picture 2" descr="http://www.primecargo.dk/Information/Shipping%20Tools/~/media/Incoterms/FAS.ashx"/>
          <p:cNvPicPr>
            <a:picLocks noChangeAspect="1" noChangeArrowheads="1"/>
          </p:cNvPicPr>
          <p:nvPr/>
        </p:nvPicPr>
        <p:blipFill>
          <a:blip r:embed="rId2"/>
          <a:srcRect/>
          <a:stretch>
            <a:fillRect/>
          </a:stretch>
        </p:blipFill>
        <p:spPr bwMode="auto">
          <a:xfrm>
            <a:off x="785786" y="4071942"/>
            <a:ext cx="7488238" cy="1673225"/>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600" b="1" dirty="0">
                <a:ea typeface="ＭＳ Ｐゴシック" pitchFamily="34" charset="-128"/>
              </a:rPr>
              <a:t>FREE CARRIER (FCA)</a:t>
            </a:r>
            <a:endParaRPr lang="en-GB" sz="3600" b="1" dirty="0">
              <a:solidFill>
                <a:schemeClr val="bg1"/>
              </a:solidFill>
              <a:latin typeface="Times New Roman" pitchFamily="18" charset="0"/>
              <a:cs typeface="Times New Roman" pitchFamily="18" charset="0"/>
            </a:endParaRPr>
          </a:p>
        </p:txBody>
      </p:sp>
      <p:sp>
        <p:nvSpPr>
          <p:cNvPr id="6" name="Zástupný symbol pro obsah 1"/>
          <p:cNvSpPr txBox="1">
            <a:spLocks/>
          </p:cNvSpPr>
          <p:nvPr/>
        </p:nvSpPr>
        <p:spPr>
          <a:xfrm>
            <a:off x="785786" y="1285860"/>
            <a:ext cx="7747000" cy="38782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a:latin typeface="Times New Roman" pitchFamily="18" charset="0"/>
                <a:cs typeface="Times New Roman" pitchFamily="18" charset="0"/>
              </a:rPr>
              <a:t>Used for all modes of transportation.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Transfer of risks takes place when the seller delivers the goods to the carrier nominated by the buyer at the named place.</a:t>
            </a:r>
            <a:endParaRPr lang="cs-CZ" sz="2800" dirty="0">
              <a:latin typeface="Times New Roman" pitchFamily="18" charset="0"/>
              <a:cs typeface="Times New Roman" pitchFamily="18" charset="0"/>
            </a:endParaRPr>
          </a:p>
        </p:txBody>
      </p:sp>
      <p:pic>
        <p:nvPicPr>
          <p:cNvPr id="7" name="Picture 2" descr="http://www.primecargo.dk/Information/Shipping%20Tools/~/media/Incoterms/FCA.ashx"/>
          <p:cNvPicPr>
            <a:picLocks noChangeAspect="1" noChangeArrowheads="1"/>
          </p:cNvPicPr>
          <p:nvPr/>
        </p:nvPicPr>
        <p:blipFill>
          <a:blip r:embed="rId2"/>
          <a:srcRect/>
          <a:stretch>
            <a:fillRect/>
          </a:stretch>
        </p:blipFill>
        <p:spPr bwMode="auto">
          <a:xfrm>
            <a:off x="785786" y="3929066"/>
            <a:ext cx="7732713" cy="1728788"/>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600" b="1" dirty="0"/>
              <a:t>COST AND FREIGHT (CFR)</a:t>
            </a:r>
            <a:endParaRPr lang="en-GB" sz="3600" b="1" dirty="0">
              <a:solidFill>
                <a:schemeClr val="bg1"/>
              </a:solidFill>
              <a:latin typeface="Times New Roman" pitchFamily="18" charset="0"/>
              <a:cs typeface="Times New Roman" pitchFamily="18" charset="0"/>
            </a:endParaRPr>
          </a:p>
        </p:txBody>
      </p:sp>
      <p:sp>
        <p:nvSpPr>
          <p:cNvPr id="6" name="Zástupný symbol pro obsah 1"/>
          <p:cNvSpPr txBox="1">
            <a:spLocks/>
          </p:cNvSpPr>
          <p:nvPr/>
        </p:nvSpPr>
        <p:spPr>
          <a:xfrm>
            <a:off x="785786" y="1285860"/>
            <a:ext cx="7747000" cy="38782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a:latin typeface="Times New Roman" pitchFamily="18" charset="0"/>
                <a:cs typeface="Times New Roman" pitchFamily="18" charset="0"/>
              </a:rPr>
              <a:t>Used ONLY for vessels.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Transfer of risks is similar to FOB.</a:t>
            </a:r>
            <a:endParaRPr lang="cs-CZ" sz="2800" dirty="0">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3200" b="0" i="0" u="none" strike="noStrike" kern="1200" cap="none" spc="0" normalizeH="0" baseline="0" noProof="0" dirty="0">
              <a:ln>
                <a:noFill/>
              </a:ln>
              <a:solidFill>
                <a:schemeClr val="tx1">
                  <a:tint val="75000"/>
                </a:schemeClr>
              </a:solidFill>
              <a:effectLst/>
              <a:uLnTx/>
              <a:uFillTx/>
              <a:latin typeface="+mn-lt"/>
              <a:ea typeface="ＭＳ Ｐゴシック" pitchFamily="34" charset="-128"/>
              <a:cs typeface="+mn-cs"/>
            </a:endParaRPr>
          </a:p>
        </p:txBody>
      </p:sp>
      <p:pic>
        <p:nvPicPr>
          <p:cNvPr id="7" name="Picture 2" descr="http://www.primecargo.dk/Information/Shipping%20Tools/~/media/Incoterms/CFR.ashx"/>
          <p:cNvPicPr>
            <a:picLocks noChangeAspect="1" noChangeArrowheads="1"/>
          </p:cNvPicPr>
          <p:nvPr/>
        </p:nvPicPr>
        <p:blipFill>
          <a:blip r:embed="rId2"/>
          <a:srcRect/>
          <a:stretch>
            <a:fillRect/>
          </a:stretch>
        </p:blipFill>
        <p:spPr bwMode="auto">
          <a:xfrm>
            <a:off x="1000100" y="3429000"/>
            <a:ext cx="7423150" cy="1658937"/>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COST, INSURANCE AND FREIGHT (CIF)</a:t>
            </a:r>
            <a:endParaRPr lang="en-GB" sz="3600" b="1" dirty="0">
              <a:solidFill>
                <a:schemeClr val="bg1"/>
              </a:solidFill>
              <a:latin typeface="Times New Roman" pitchFamily="18" charset="0"/>
              <a:cs typeface="Times New Roman" pitchFamily="18" charset="0"/>
            </a:endParaRPr>
          </a:p>
        </p:txBody>
      </p:sp>
      <p:sp>
        <p:nvSpPr>
          <p:cNvPr id="6" name="Zástupný symbol pro obsah 1"/>
          <p:cNvSpPr txBox="1">
            <a:spLocks/>
          </p:cNvSpPr>
          <p:nvPr/>
        </p:nvSpPr>
        <p:spPr>
          <a:xfrm>
            <a:off x="785786" y="857232"/>
            <a:ext cx="7747000" cy="38782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a:latin typeface="Times New Roman" pitchFamily="18" charset="0"/>
                <a:cs typeface="Times New Roman" pitchFamily="18" charset="0"/>
              </a:rPr>
              <a:t>Used ONLY for vessels.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Transfer of risks is similar to FOB. Marine and transport insurance shall be taken out by the seller for coverage of the buyer’s risks from the place of transfer of risks to unloading at the port of destination on conditions that minimum match Institute Cargo Clauses C or similar.</a:t>
            </a:r>
            <a:endParaRPr lang="cs-CZ" sz="2800" dirty="0">
              <a:latin typeface="Times New Roman" pitchFamily="18" charset="0"/>
              <a:cs typeface="Times New Roman" pitchFamily="18" charset="0"/>
            </a:endParaRPr>
          </a:p>
        </p:txBody>
      </p:sp>
      <p:pic>
        <p:nvPicPr>
          <p:cNvPr id="7" name="Picture 2" descr="http://www.primecargo.dk/Information/Shipping%20Tools/~/media/Incoterms/CIF.ashx"/>
          <p:cNvPicPr>
            <a:picLocks noChangeAspect="1" noChangeArrowheads="1"/>
          </p:cNvPicPr>
          <p:nvPr/>
        </p:nvPicPr>
        <p:blipFill>
          <a:blip r:embed="rId2"/>
          <a:srcRect/>
          <a:stretch>
            <a:fillRect/>
          </a:stretch>
        </p:blipFill>
        <p:spPr bwMode="auto">
          <a:xfrm>
            <a:off x="1000100" y="4572008"/>
            <a:ext cx="6983412" cy="1560512"/>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600" b="1" dirty="0"/>
              <a:t>CARRIAGE PAID TO (CPT)</a:t>
            </a:r>
            <a:endParaRPr lang="en-GB" sz="3600" b="1" dirty="0">
              <a:solidFill>
                <a:schemeClr val="bg1"/>
              </a:solidFill>
              <a:latin typeface="Times New Roman" pitchFamily="18" charset="0"/>
              <a:cs typeface="Times New Roman" pitchFamily="18" charset="0"/>
            </a:endParaRPr>
          </a:p>
        </p:txBody>
      </p:sp>
      <p:sp>
        <p:nvSpPr>
          <p:cNvPr id="6" name="Zástupný symbol pro obsah 1"/>
          <p:cNvSpPr txBox="1">
            <a:spLocks/>
          </p:cNvSpPr>
          <p:nvPr/>
        </p:nvSpPr>
        <p:spPr>
          <a:xfrm>
            <a:off x="714348" y="1071546"/>
            <a:ext cx="7747000" cy="38782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a:latin typeface="Times New Roman" pitchFamily="18" charset="0"/>
                <a:cs typeface="Times New Roman" pitchFamily="18" charset="0"/>
              </a:rPr>
              <a:t>Used for all modes of transportation.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Transfer of risks takes place when the seller delivers the goods to the first carrier.</a:t>
            </a:r>
            <a:endParaRPr lang="cs-CZ" sz="2800" dirty="0">
              <a:latin typeface="Times New Roman" pitchFamily="18" charset="0"/>
              <a:cs typeface="Times New Roman" pitchFamily="18" charset="0"/>
            </a:endParaRPr>
          </a:p>
        </p:txBody>
      </p:sp>
      <p:pic>
        <p:nvPicPr>
          <p:cNvPr id="7" name="Picture 2" descr="http://www.primecargo.dk/Information/Shipping%20Tools/~/media/Incoterms/CPT.ashx"/>
          <p:cNvPicPr>
            <a:picLocks noChangeAspect="1" noChangeArrowheads="1"/>
          </p:cNvPicPr>
          <p:nvPr/>
        </p:nvPicPr>
        <p:blipFill>
          <a:blip r:embed="rId2"/>
          <a:srcRect/>
          <a:stretch>
            <a:fillRect/>
          </a:stretch>
        </p:blipFill>
        <p:spPr bwMode="auto">
          <a:xfrm>
            <a:off x="928662" y="4000504"/>
            <a:ext cx="7088187" cy="1584325"/>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CARRIAGE AND INSURANCE PAID TO (CIP)</a:t>
            </a:r>
            <a:endParaRPr lang="en-GB" sz="3600" b="1" dirty="0">
              <a:solidFill>
                <a:schemeClr val="bg1"/>
              </a:solidFill>
              <a:latin typeface="Times New Roman" pitchFamily="18" charset="0"/>
              <a:cs typeface="Times New Roman" pitchFamily="18" charset="0"/>
            </a:endParaRPr>
          </a:p>
        </p:txBody>
      </p:sp>
      <p:sp>
        <p:nvSpPr>
          <p:cNvPr id="7" name="Zástupný symbol pro obsah 1"/>
          <p:cNvSpPr txBox="1">
            <a:spLocks/>
          </p:cNvSpPr>
          <p:nvPr/>
        </p:nvSpPr>
        <p:spPr>
          <a:xfrm>
            <a:off x="857224" y="928670"/>
            <a:ext cx="7747000" cy="38782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a:latin typeface="Times New Roman" pitchFamily="18" charset="0"/>
                <a:cs typeface="Times New Roman" pitchFamily="18" charset="0"/>
              </a:rPr>
              <a:t>Used for all modes of transportation.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Transfer of risks is similar to CPT, i.e. when the seller delivers the goods to the first carrier. Marine and transport insurance shall be taken out by the seller for coverage of the buyer’s risks from the place of transfer of risks to the point of destination on conditions that minimum match Institute Cargo Clauses C or similar.</a:t>
            </a:r>
            <a:endParaRPr lang="cs-CZ" sz="2800" dirty="0">
              <a:latin typeface="Times New Roman" pitchFamily="18" charset="0"/>
              <a:cs typeface="Times New Roman" pitchFamily="18" charset="0"/>
            </a:endParaRPr>
          </a:p>
        </p:txBody>
      </p:sp>
      <p:pic>
        <p:nvPicPr>
          <p:cNvPr id="8" name="Picture 2" descr="http://www.primecargo.dk/Information/Shipping%20Tools/~/media/Incoterms/CIP.ashx"/>
          <p:cNvPicPr>
            <a:picLocks noChangeAspect="1" noChangeArrowheads="1"/>
          </p:cNvPicPr>
          <p:nvPr/>
        </p:nvPicPr>
        <p:blipFill>
          <a:blip r:embed="rId2"/>
          <a:srcRect/>
          <a:stretch>
            <a:fillRect/>
          </a:stretch>
        </p:blipFill>
        <p:spPr bwMode="auto">
          <a:xfrm>
            <a:off x="785786" y="4786322"/>
            <a:ext cx="7567613" cy="1690687"/>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600" b="1" dirty="0"/>
              <a:t>DELIVERED AT TERMINAL (DAT)</a:t>
            </a:r>
            <a:endParaRPr lang="en-GB" sz="3600" b="1" dirty="0">
              <a:solidFill>
                <a:schemeClr val="bg1"/>
              </a:solidFill>
              <a:latin typeface="Times New Roman" pitchFamily="18" charset="0"/>
              <a:cs typeface="Times New Roman" pitchFamily="18" charset="0"/>
            </a:endParaRPr>
          </a:p>
        </p:txBody>
      </p:sp>
      <p:sp>
        <p:nvSpPr>
          <p:cNvPr id="6" name="Zástupný symbol pro obsah 1"/>
          <p:cNvSpPr txBox="1">
            <a:spLocks/>
          </p:cNvSpPr>
          <p:nvPr/>
        </p:nvSpPr>
        <p:spPr>
          <a:xfrm>
            <a:off x="785786" y="1000108"/>
            <a:ext cx="7747000" cy="38782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a:latin typeface="Times New Roman" pitchFamily="18" charset="0"/>
                <a:cs typeface="Times New Roman" pitchFamily="18" charset="0"/>
              </a:rPr>
              <a:t>Used for all modes of transportation.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Transfer of risks takes place when the goods have been unloaded from the arriving means of transport and placed at the disposal of the buyer at a named terminal at the named port of destination/point of destination, not cleared for import.</a:t>
            </a:r>
            <a:endParaRPr lang="cs-CZ" sz="2800" dirty="0">
              <a:latin typeface="Times New Roman" pitchFamily="18" charset="0"/>
              <a:cs typeface="Times New Roman" pitchFamily="18" charset="0"/>
            </a:endParaRPr>
          </a:p>
        </p:txBody>
      </p:sp>
      <p:pic>
        <p:nvPicPr>
          <p:cNvPr id="7" name="Picture 2" descr="http://www.primecargo.dk/Information/Shipping%20Tools/~/media/Incoterms/DAT.ashx"/>
          <p:cNvPicPr>
            <a:picLocks noChangeAspect="1" noChangeArrowheads="1"/>
          </p:cNvPicPr>
          <p:nvPr/>
        </p:nvPicPr>
        <p:blipFill>
          <a:blip r:embed="rId2"/>
          <a:srcRect/>
          <a:stretch>
            <a:fillRect/>
          </a:stretch>
        </p:blipFill>
        <p:spPr bwMode="auto">
          <a:xfrm>
            <a:off x="1000100" y="4357694"/>
            <a:ext cx="7410450" cy="1655762"/>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600" b="1" dirty="0"/>
              <a:t>DELIVERED AT PLACE (DAP)</a:t>
            </a:r>
            <a:endParaRPr lang="en-GB" sz="3600" b="1" dirty="0">
              <a:solidFill>
                <a:schemeClr val="bg1"/>
              </a:solidFill>
              <a:latin typeface="Times New Roman" pitchFamily="18" charset="0"/>
              <a:cs typeface="Times New Roman" pitchFamily="18" charset="0"/>
            </a:endParaRPr>
          </a:p>
        </p:txBody>
      </p:sp>
      <p:sp>
        <p:nvSpPr>
          <p:cNvPr id="6" name="Zástupný symbol pro obsah 1"/>
          <p:cNvSpPr txBox="1">
            <a:spLocks/>
          </p:cNvSpPr>
          <p:nvPr/>
        </p:nvSpPr>
        <p:spPr>
          <a:xfrm>
            <a:off x="714348" y="1142984"/>
            <a:ext cx="7747000" cy="38782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a:latin typeface="Times New Roman" pitchFamily="18" charset="0"/>
                <a:cs typeface="Times New Roman" pitchFamily="18" charset="0"/>
              </a:rPr>
              <a:t>Used for all modes of transportation.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Transfer of risks takes place when the goods have been placed at the disposal of the buyer at the named point of destination, cleared for import.</a:t>
            </a:r>
            <a:endParaRPr lang="cs-CZ" sz="2800" dirty="0">
              <a:latin typeface="Times New Roman" pitchFamily="18" charset="0"/>
              <a:cs typeface="Times New Roman" pitchFamily="18" charset="0"/>
            </a:endParaRPr>
          </a:p>
        </p:txBody>
      </p:sp>
      <p:pic>
        <p:nvPicPr>
          <p:cNvPr id="7" name="Picture 2" descr="http://www.primecargo.dk/Information/Shipping%20Tools/~/media/Incoterms/DDP.ashx"/>
          <p:cNvPicPr>
            <a:picLocks noChangeAspect="1" noChangeArrowheads="1"/>
          </p:cNvPicPr>
          <p:nvPr/>
        </p:nvPicPr>
        <p:blipFill>
          <a:blip r:embed="rId2"/>
          <a:srcRect/>
          <a:stretch>
            <a:fillRect/>
          </a:stretch>
        </p:blipFill>
        <p:spPr bwMode="auto">
          <a:xfrm>
            <a:off x="714348" y="4143380"/>
            <a:ext cx="7639050" cy="1708150"/>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600" b="1" dirty="0"/>
              <a:t>DELIVERED DUTY PAID (DDP)</a:t>
            </a:r>
            <a:endParaRPr lang="en-GB" sz="3600" b="1" dirty="0">
              <a:solidFill>
                <a:schemeClr val="bg1"/>
              </a:solidFill>
              <a:latin typeface="Times New Roman" pitchFamily="18" charset="0"/>
              <a:cs typeface="Times New Roman" pitchFamily="18" charset="0"/>
            </a:endParaRPr>
          </a:p>
        </p:txBody>
      </p:sp>
      <p:sp>
        <p:nvSpPr>
          <p:cNvPr id="6" name="Zástupný symbol pro obsah 1"/>
          <p:cNvSpPr txBox="1">
            <a:spLocks/>
          </p:cNvSpPr>
          <p:nvPr/>
        </p:nvSpPr>
        <p:spPr>
          <a:xfrm>
            <a:off x="785786" y="1142984"/>
            <a:ext cx="7747000" cy="38782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a:latin typeface="Times New Roman" pitchFamily="18" charset="0"/>
                <a:cs typeface="Times New Roman" pitchFamily="18" charset="0"/>
              </a:rPr>
              <a:t>Used for all modes of transportation.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Transfer of risks takes place when the goods have been placed at the disposal of the buyer at the named point of destination, cleared for import</a:t>
            </a:r>
            <a:endParaRPr lang="cs-CZ" sz="2800" dirty="0">
              <a:latin typeface="Times New Roman" pitchFamily="18" charset="0"/>
              <a:cs typeface="Times New Roman" pitchFamily="18" charset="0"/>
            </a:endParaRPr>
          </a:p>
        </p:txBody>
      </p:sp>
      <p:pic>
        <p:nvPicPr>
          <p:cNvPr id="7" name="Picture 2" descr="http://www.primecargo.dk/Information/Shipping%20Tools/~/media/Incoterms/DDP.ashx"/>
          <p:cNvPicPr>
            <a:picLocks noChangeAspect="1" noChangeArrowheads="1"/>
          </p:cNvPicPr>
          <p:nvPr/>
        </p:nvPicPr>
        <p:blipFill>
          <a:blip r:embed="rId2"/>
          <a:srcRect/>
          <a:stretch>
            <a:fillRect/>
          </a:stretch>
        </p:blipFill>
        <p:spPr bwMode="auto">
          <a:xfrm>
            <a:off x="1142976" y="4071942"/>
            <a:ext cx="7172325" cy="1601788"/>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trategy.consiliumglobalbusinessadvisors.com/Portals/165116/images/Incoterms-2010.jpg"/>
          <p:cNvPicPr>
            <a:picLocks noChangeAspect="1" noChangeArrowheads="1"/>
          </p:cNvPicPr>
          <p:nvPr/>
        </p:nvPicPr>
        <p:blipFill>
          <a:blip r:embed="rId2"/>
          <a:srcRect/>
          <a:stretch>
            <a:fillRect/>
          </a:stretch>
        </p:blipFill>
        <p:spPr bwMode="auto">
          <a:xfrm>
            <a:off x="1908175" y="0"/>
            <a:ext cx="4792663" cy="6858000"/>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3400" b="1" dirty="0">
              <a:solidFill>
                <a:schemeClr val="bg1"/>
              </a:solidFill>
              <a:latin typeface="Times New Roman" pitchFamily="18" charset="0"/>
              <a:cs typeface="Times New Roman" pitchFamily="18" charset="0"/>
            </a:endParaRPr>
          </a:p>
          <a:p>
            <a:pPr algn="ctr">
              <a:defRPr/>
            </a:pPr>
            <a:r>
              <a:rPr lang="en-US" sz="3400" b="1" dirty="0">
                <a:solidFill>
                  <a:schemeClr val="bg1"/>
                </a:solidFill>
                <a:latin typeface="Times New Roman" pitchFamily="18" charset="0"/>
                <a:cs typeface="Times New Roman" pitchFamily="18" charset="0"/>
              </a:rPr>
              <a:t>INCOTERMS</a:t>
            </a:r>
            <a:r>
              <a:rPr lang="cs-CZ" sz="3400" b="1" dirty="0">
                <a:solidFill>
                  <a:schemeClr val="bg1"/>
                </a:solidFill>
                <a:latin typeface="Times New Roman" pitchFamily="18" charset="0"/>
                <a:cs typeface="Times New Roman" pitchFamily="18" charset="0"/>
              </a:rPr>
              <a:t> </a:t>
            </a:r>
            <a:r>
              <a:rPr lang="en-US" sz="3400" dirty="0">
                <a:solidFill>
                  <a:schemeClr val="bg1"/>
                </a:solidFill>
                <a:latin typeface="Times New Roman" pitchFamily="18" charset="0"/>
                <a:cs typeface="Times New Roman" pitchFamily="18" charset="0"/>
              </a:rPr>
              <a:t>Origin :in </a:t>
            </a:r>
            <a:r>
              <a:rPr lang="en-US" sz="3400" u="sng" dirty="0">
                <a:solidFill>
                  <a:schemeClr val="bg1"/>
                </a:solidFill>
                <a:latin typeface="Times New Roman" pitchFamily="18" charset="0"/>
                <a:cs typeface="Times New Roman" pitchFamily="18" charset="0"/>
              </a:rPr>
              <a:t>practice of the trade</a:t>
            </a:r>
            <a:r>
              <a:rPr lang="en-US" sz="3400" dirty="0">
                <a:solidFill>
                  <a:schemeClr val="bg1"/>
                </a:solidFill>
                <a:latin typeface="Times New Roman" pitchFamily="18" charset="0"/>
                <a:cs typeface="Times New Roman" pitchFamily="18" charset="0"/>
              </a:rPr>
              <a:t> </a:t>
            </a:r>
            <a:endParaRPr lang="cs-CZ" sz="3400" dirty="0">
              <a:solidFill>
                <a:schemeClr val="bg1"/>
              </a:solidFill>
              <a:latin typeface="Times New Roman" pitchFamily="18" charset="0"/>
              <a:cs typeface="Times New Roman" pitchFamily="18" charset="0"/>
            </a:endParaRPr>
          </a:p>
          <a:p>
            <a:pPr algn="ctr">
              <a:defRPr/>
            </a:pPr>
            <a:r>
              <a:rPr lang="en-US" sz="3400" dirty="0">
                <a:solidFill>
                  <a:schemeClr val="bg1"/>
                </a:solidFill>
                <a:latin typeface="Times New Roman" pitchFamily="18" charset="0"/>
                <a:cs typeface="Times New Roman" pitchFamily="18" charset="0"/>
              </a:rPr>
              <a:t>(a part of </a:t>
            </a:r>
            <a:r>
              <a:rPr lang="en-US" sz="3400" dirty="0" err="1">
                <a:solidFill>
                  <a:schemeClr val="bg1"/>
                </a:solidFill>
                <a:latin typeface="Times New Roman" pitchFamily="18" charset="0"/>
                <a:cs typeface="Times New Roman" pitchFamily="18" charset="0"/>
              </a:rPr>
              <a:t>lex</a:t>
            </a:r>
            <a:r>
              <a:rPr lang="en-US" sz="3400" dirty="0">
                <a:solidFill>
                  <a:schemeClr val="bg1"/>
                </a:solidFill>
                <a:latin typeface="Times New Roman" pitchFamily="18" charset="0"/>
                <a:cs typeface="Times New Roman" pitchFamily="18" charset="0"/>
              </a:rPr>
              <a:t> </a:t>
            </a:r>
            <a:r>
              <a:rPr lang="en-US" sz="3400" dirty="0" err="1">
                <a:solidFill>
                  <a:schemeClr val="bg1"/>
                </a:solidFill>
                <a:latin typeface="Times New Roman" pitchFamily="18" charset="0"/>
                <a:cs typeface="Times New Roman" pitchFamily="18" charset="0"/>
              </a:rPr>
              <a:t>mercatoria</a:t>
            </a:r>
            <a:r>
              <a:rPr lang="en-US" sz="3400" dirty="0">
                <a:solidFill>
                  <a:schemeClr val="bg1"/>
                </a:solidFill>
                <a:latin typeface="Times New Roman" pitchFamily="18" charset="0"/>
                <a:cs typeface="Times New Roman" pitchFamily="18" charset="0"/>
              </a:rPr>
              <a:t>)</a:t>
            </a:r>
            <a:br>
              <a:rPr lang="en-US" sz="3400" dirty="0">
                <a:solidFill>
                  <a:schemeClr val="bg1"/>
                </a:solidFill>
                <a:latin typeface="Times New Roman" pitchFamily="18" charset="0"/>
                <a:cs typeface="Times New Roman" pitchFamily="18" charset="0"/>
              </a:rPr>
            </a:br>
            <a:endParaRPr lang="en-GB" sz="3400" b="1" dirty="0">
              <a:solidFill>
                <a:schemeClr val="bg1"/>
              </a:solidFill>
              <a:latin typeface="Times New Roman" pitchFamily="18" charset="0"/>
              <a:cs typeface="Times New Roman" pitchFamily="18" charset="0"/>
            </a:endParaRPr>
          </a:p>
        </p:txBody>
      </p:sp>
      <p:sp>
        <p:nvSpPr>
          <p:cNvPr id="6" name="Content Placeholder 1"/>
          <p:cNvSpPr txBox="1">
            <a:spLocks/>
          </p:cNvSpPr>
          <p:nvPr/>
        </p:nvSpPr>
        <p:spPr>
          <a:xfrm>
            <a:off x="0" y="1214422"/>
            <a:ext cx="8967817" cy="5126055"/>
          </a:xfrm>
          <a:prstGeom prst="rect">
            <a:avLst/>
          </a:prstGeom>
        </p:spPr>
        <p:txBody>
          <a:bodyPr vert="horz" lIns="91440" tIns="45720" rIns="91440" bIns="45720" rtlCol="0">
            <a:normAutofit lnSpcReduction="10000"/>
          </a:bodyPr>
          <a:lstStyle/>
          <a:p>
            <a:pPr marL="411163" marR="0" lvl="1" indent="0" algn="ctr" defTabSz="914400" rtl="0" eaLnBrk="1" fontAlgn="auto" latinLnBrk="0" hangingPunct="1">
              <a:lnSpc>
                <a:spcPct val="95000"/>
              </a:lnSpc>
              <a:spcBef>
                <a:spcPct val="20000"/>
              </a:spcBef>
              <a:spcAft>
                <a:spcPts val="0"/>
              </a:spcAft>
              <a:buClr>
                <a:srgbClr val="000000"/>
              </a:buClr>
              <a:buSzTx/>
              <a:buFont typeface="Wingdings" pitchFamily="2" charset="2"/>
              <a:buNone/>
              <a:tabLst/>
              <a:defRPr/>
            </a:pPr>
            <a:r>
              <a:rPr kumimoji="0" lang="en-US" sz="2800" b="1"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Application is possible only by using a reference in the contract!</a:t>
            </a:r>
          </a:p>
          <a:p>
            <a:pPr marL="0" marR="0" lvl="0" indent="0" algn="just" defTabSz="914400" rtl="0" eaLnBrk="1" fontAlgn="auto" latinLnBrk="0" hangingPunct="1">
              <a:lnSpc>
                <a:spcPct val="95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411163" marR="0" lvl="1" indent="0" algn="just" defTabSz="914400" rtl="0" eaLnBrk="1" fontAlgn="auto" latinLnBrk="0" hangingPunct="1">
              <a:lnSpc>
                <a:spcPct val="95000"/>
              </a:lnSpc>
              <a:spcBef>
                <a:spcPct val="20000"/>
              </a:spcBef>
              <a:spcAft>
                <a:spcPts val="0"/>
              </a:spcAft>
              <a:buClr>
                <a:srgbClr val="000000"/>
              </a:buClr>
              <a:buSzTx/>
              <a:buFont typeface="Wingdings" pitchFamily="2" charset="2"/>
              <a:buNone/>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Made by </a:t>
            </a:r>
            <a:r>
              <a:rPr kumimoji="0" lang="en-US" sz="2600" b="0"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International Chamber of Commerce in Paris (ICC)</a:t>
            </a:r>
            <a:endParaRPr kumimoji="0" lang="en-US" sz="26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a:p>
            <a:pPr marL="914400" marR="0" lvl="2" indent="0" algn="just" defTabSz="914400" rtl="0" eaLnBrk="1" fontAlgn="auto" latinLnBrk="0" hangingPunct="1">
              <a:lnSpc>
                <a:spcPct val="95000"/>
              </a:lnSpc>
              <a:spcBef>
                <a:spcPct val="2000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First version of INCOTERMS was published in 1936 (then in 1953, 1967, 1976, 1980, 1990</a:t>
            </a:r>
            <a:r>
              <a:rPr kumimoji="0" lang="cs-CZ"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2000, 2010</a:t>
            </a: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t>
            </a:r>
          </a:p>
          <a:p>
            <a:pPr marL="914400" marR="0" lvl="2" indent="0" algn="just" defTabSz="914400" rtl="0" eaLnBrk="1" fontAlgn="auto" latinLnBrk="0" hangingPunct="1">
              <a:lnSpc>
                <a:spcPct val="95000"/>
              </a:lnSpc>
              <a:spcBef>
                <a:spcPct val="2000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The newest: </a:t>
            </a:r>
            <a:r>
              <a:rPr kumimoji="0" lang="en-US" sz="2600" b="0" i="0" u="none" strike="noStrike" kern="1200" cap="none" spc="0" normalizeH="0" baseline="0" noProof="0" dirty="0">
                <a:ln>
                  <a:noFill/>
                </a:ln>
                <a:solidFill>
                  <a:srgbClr val="FF0000"/>
                </a:solidFill>
                <a:effectLst/>
                <a:uLnTx/>
                <a:uFillTx/>
                <a:latin typeface="Times New Roman" pitchFamily="18" charset="0"/>
                <a:ea typeface="ＭＳ Ｐゴシック" pitchFamily="34" charset="-128"/>
                <a:cs typeface="Times New Roman" pitchFamily="18" charset="0"/>
              </a:rPr>
              <a:t>INCOTERMS 20</a:t>
            </a:r>
            <a:r>
              <a:rPr kumimoji="0" lang="cs-CZ" sz="2600" b="0" i="0" u="none" strike="noStrike" kern="1200" cap="none" spc="0" normalizeH="0" baseline="0" noProof="0" dirty="0">
                <a:ln>
                  <a:noFill/>
                </a:ln>
                <a:solidFill>
                  <a:srgbClr val="FF0000"/>
                </a:solidFill>
                <a:effectLst/>
                <a:uLnTx/>
                <a:uFillTx/>
                <a:latin typeface="Times New Roman" pitchFamily="18" charset="0"/>
                <a:ea typeface="ＭＳ Ｐゴシック" pitchFamily="34" charset="-128"/>
                <a:cs typeface="Times New Roman" pitchFamily="18" charset="0"/>
              </a:rPr>
              <a:t>15</a:t>
            </a:r>
          </a:p>
          <a:p>
            <a:pPr marL="914400" marR="0" lvl="2" indent="0" algn="just" defTabSz="914400" rtl="0" eaLnBrk="1" fontAlgn="auto" latinLnBrk="0" hangingPunct="1">
              <a:lnSpc>
                <a:spcPct val="95000"/>
              </a:lnSpc>
              <a:spcBef>
                <a:spcPct val="20000"/>
              </a:spcBef>
              <a:spcAft>
                <a:spcPts val="0"/>
              </a:spcAft>
              <a:buClr>
                <a:srgbClr val="000000"/>
              </a:buClr>
              <a:buSzPct val="80000"/>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ＭＳ Ｐゴシック" pitchFamily="34" charset="-128"/>
              <a:cs typeface="Times New Roman" pitchFamily="18" charset="0"/>
            </a:endParaRPr>
          </a:p>
          <a:p>
            <a:pPr marL="411163" marR="0" lvl="1" indent="0" algn="just" defTabSz="914400" rtl="0" eaLnBrk="1" fontAlgn="auto" latinLnBrk="0" hangingPunct="1">
              <a:lnSpc>
                <a:spcPct val="95000"/>
              </a:lnSpc>
              <a:spcBef>
                <a:spcPct val="20000"/>
              </a:spcBef>
              <a:spcAft>
                <a:spcPts val="0"/>
              </a:spcAft>
              <a:buClr>
                <a:srgbClr val="000000"/>
              </a:buClr>
              <a:buSzTx/>
              <a:buFont typeface="Wingdings" pitchFamily="2" charset="2"/>
              <a:buNone/>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INCOTERMS connects a purchase contract with a transportation contract</a:t>
            </a:r>
          </a:p>
          <a:p>
            <a:pPr marL="914400" marR="0" lvl="2" indent="0" algn="just" defTabSz="914400" rtl="0" eaLnBrk="1" fontAlgn="auto" latinLnBrk="0" hangingPunct="1">
              <a:lnSpc>
                <a:spcPct val="95000"/>
              </a:lnSpc>
              <a:spcBef>
                <a:spcPct val="2000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it regulates obligations of the parties about </a:t>
            </a:r>
            <a:r>
              <a:rPr kumimoji="0" lang="en-US" sz="2600" b="0" i="0" u="none" strike="noStrike" kern="1200" cap="none" spc="0" normalizeH="0" baseline="0" noProof="0" dirty="0" err="1">
                <a:ln>
                  <a:noFill/>
                </a:ln>
                <a:solidFill>
                  <a:srgbClr val="000000"/>
                </a:solidFill>
                <a:effectLst/>
                <a:uLnTx/>
                <a:uFillTx/>
                <a:latin typeface="Times New Roman" pitchFamily="18" charset="0"/>
                <a:ea typeface="ＭＳ Ｐゴシック" pitchFamily="34" charset="-128"/>
                <a:cs typeface="Times New Roman" pitchFamily="18" charset="0"/>
              </a:rPr>
              <a:t>transporation</a:t>
            </a: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of goods or its insurance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504720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ea typeface="ＭＳ Ｐゴシック" pitchFamily="34" charset="-128"/>
                <a:cs typeface="Times New Roman" pitchFamily="18" charset="0"/>
              </a:rPr>
              <a:t>International Transport Contract</a:t>
            </a:r>
            <a:endParaRPr lang="en-GB" sz="3600" b="1" dirty="0">
              <a:solidFill>
                <a:schemeClr val="bg1"/>
              </a:solidFill>
              <a:latin typeface="Times New Roman" pitchFamily="18" charset="0"/>
              <a:cs typeface="Times New Roman" pitchFamily="18" charset="0"/>
            </a:endParaRPr>
          </a:p>
        </p:txBody>
      </p:sp>
      <p:sp>
        <p:nvSpPr>
          <p:cNvPr id="6" name="Obdélník 5"/>
          <p:cNvSpPr/>
          <p:nvPr/>
        </p:nvSpPr>
        <p:spPr>
          <a:xfrm>
            <a:off x="285720" y="1142984"/>
            <a:ext cx="8215370" cy="5530745"/>
          </a:xfrm>
          <a:prstGeom prst="rect">
            <a:avLst/>
          </a:prstGeom>
        </p:spPr>
        <p:txBody>
          <a:bodyPr wrap="square">
            <a:spAutoFit/>
          </a:bodyPr>
          <a:lstStyle/>
          <a:p>
            <a:pPr lvl="1" indent="-307975" algn="just">
              <a:lnSpc>
                <a:spcPct val="95000"/>
              </a:lnSpc>
              <a:spcBef>
                <a:spcPct val="0"/>
              </a:spcBef>
              <a:buClr>
                <a:srgbClr val="000000"/>
              </a:buClr>
              <a:buFontTx/>
              <a:buChar char="•"/>
            </a:pPr>
            <a:r>
              <a:rPr lang="en-US" sz="2800" b="1" dirty="0">
                <a:latin typeface="Times New Roman" pitchFamily="18" charset="0"/>
                <a:ea typeface="ＭＳ Ｐゴシック" pitchFamily="34" charset="-128"/>
                <a:cs typeface="Times New Roman" pitchFamily="18" charset="0"/>
              </a:rPr>
              <a:t>Importance for international business</a:t>
            </a:r>
            <a:endParaRPr lang="cs-CZ" sz="2800" b="1" dirty="0">
              <a:latin typeface="Times New Roman" pitchFamily="18" charset="0"/>
              <a:ea typeface="ＭＳ Ｐゴシック" pitchFamily="34" charset="-128"/>
              <a:cs typeface="Times New Roman" pitchFamily="18" charset="0"/>
            </a:endParaRPr>
          </a:p>
          <a:p>
            <a:pPr lvl="1" indent="-307975" algn="just">
              <a:lnSpc>
                <a:spcPct val="95000"/>
              </a:lnSpc>
              <a:spcBef>
                <a:spcPct val="0"/>
              </a:spcBef>
              <a:buClr>
                <a:srgbClr val="000000"/>
              </a:buClr>
            </a:pPr>
            <a:endParaRPr lang="en-US" sz="2800" dirty="0">
              <a:latin typeface="Times New Roman" pitchFamily="18" charset="0"/>
              <a:ea typeface="ＭＳ Ｐゴシック" pitchFamily="34" charset="-128"/>
              <a:cs typeface="Times New Roman" pitchFamily="18" charset="0"/>
            </a:endParaRPr>
          </a:p>
          <a:p>
            <a:pPr marL="771525" lvl="2" indent="-257175" algn="just">
              <a:lnSpc>
                <a:spcPct val="95000"/>
              </a:lnSpc>
              <a:spcBef>
                <a:spcPct val="0"/>
              </a:spcBef>
              <a:buClr>
                <a:srgbClr val="000000"/>
              </a:buClr>
              <a:buSzPct val="80000"/>
              <a:buFont typeface="Courier New" pitchFamily="49" charset="0"/>
              <a:buChar char="o"/>
            </a:pPr>
            <a:r>
              <a:rPr lang="en-US" sz="2600" dirty="0">
                <a:latin typeface="Times New Roman" pitchFamily="18" charset="0"/>
                <a:ea typeface="ＭＳ Ｐゴシック" pitchFamily="34" charset="-128"/>
                <a:cs typeface="Times New Roman" pitchFamily="18" charset="0"/>
              </a:rPr>
              <a:t>Transport of goods – seems as complementary service to the purchase contract</a:t>
            </a:r>
          </a:p>
          <a:p>
            <a:pPr marL="1182688" lvl="3" indent="-257175" algn="just">
              <a:lnSpc>
                <a:spcPct val="95000"/>
              </a:lnSpc>
              <a:spcBef>
                <a:spcPct val="0"/>
              </a:spcBef>
              <a:buClr>
                <a:srgbClr val="000000"/>
              </a:buClr>
              <a:buSzPct val="80000"/>
              <a:buFont typeface="Courier New" pitchFamily="49" charset="0"/>
              <a:buChar char="o"/>
            </a:pPr>
            <a:r>
              <a:rPr lang="en-US" sz="2600" dirty="0">
                <a:latin typeface="Times New Roman" pitchFamily="18" charset="0"/>
                <a:ea typeface="ＭＳ Ｐゴシック" pitchFamily="34" charset="-128"/>
                <a:cs typeface="Times New Roman" pitchFamily="18" charset="0"/>
              </a:rPr>
              <a:t>Covering the transport by contractual party is not very common</a:t>
            </a:r>
          </a:p>
          <a:p>
            <a:pPr marL="771525" lvl="2" indent="-257175" algn="just">
              <a:lnSpc>
                <a:spcPct val="95000"/>
              </a:lnSpc>
              <a:spcBef>
                <a:spcPct val="0"/>
              </a:spcBef>
              <a:buClr>
                <a:srgbClr val="000000"/>
              </a:buClr>
              <a:buFontTx/>
              <a:buChar char=" "/>
            </a:pPr>
            <a:endParaRPr lang="en-US" sz="2600" dirty="0">
              <a:latin typeface="Times New Roman" pitchFamily="18" charset="0"/>
              <a:ea typeface="ＭＳ Ｐゴシック" pitchFamily="34" charset="-128"/>
              <a:cs typeface="Times New Roman" pitchFamily="18" charset="0"/>
            </a:endParaRPr>
          </a:p>
          <a:p>
            <a:pPr lvl="1" indent="-307975" algn="just">
              <a:lnSpc>
                <a:spcPct val="95000"/>
              </a:lnSpc>
              <a:spcBef>
                <a:spcPct val="0"/>
              </a:spcBef>
              <a:buClr>
                <a:srgbClr val="000000"/>
              </a:buClr>
              <a:buFontTx/>
              <a:buChar char="•"/>
            </a:pPr>
            <a:r>
              <a:rPr lang="en-US" sz="2800" b="1" dirty="0">
                <a:latin typeface="Times New Roman" pitchFamily="18" charset="0"/>
                <a:ea typeface="ＭＳ Ｐゴシック" pitchFamily="34" charset="-128"/>
                <a:cs typeface="Times New Roman" pitchFamily="18" charset="0"/>
              </a:rPr>
              <a:t>Definition of international transport</a:t>
            </a:r>
            <a:endParaRPr lang="cs-CZ" sz="2800" b="1" dirty="0">
              <a:latin typeface="Times New Roman" pitchFamily="18" charset="0"/>
              <a:ea typeface="ＭＳ Ｐゴシック" pitchFamily="34" charset="-128"/>
              <a:cs typeface="Times New Roman" pitchFamily="18" charset="0"/>
            </a:endParaRPr>
          </a:p>
          <a:p>
            <a:pPr lvl="1" indent="-307975" algn="just">
              <a:lnSpc>
                <a:spcPct val="95000"/>
              </a:lnSpc>
              <a:spcBef>
                <a:spcPct val="0"/>
              </a:spcBef>
              <a:buClr>
                <a:srgbClr val="000000"/>
              </a:buClr>
            </a:pPr>
            <a:endParaRPr lang="en-US" sz="2800" dirty="0">
              <a:latin typeface="Times New Roman" pitchFamily="18" charset="0"/>
              <a:ea typeface="ＭＳ Ｐゴシック" pitchFamily="34" charset="-128"/>
              <a:cs typeface="Times New Roman" pitchFamily="18" charset="0"/>
            </a:endParaRPr>
          </a:p>
          <a:p>
            <a:pPr marL="771525" lvl="2" indent="-257175" algn="just">
              <a:lnSpc>
                <a:spcPct val="95000"/>
              </a:lnSpc>
              <a:spcBef>
                <a:spcPct val="0"/>
              </a:spcBef>
              <a:buClr>
                <a:srgbClr val="000000"/>
              </a:buClr>
              <a:buSzPct val="80000"/>
              <a:buFont typeface="Courier New" pitchFamily="49" charset="0"/>
              <a:buChar char="o"/>
            </a:pPr>
            <a:r>
              <a:rPr lang="en-US" sz="2600" dirty="0">
                <a:latin typeface="Times New Roman" pitchFamily="18" charset="0"/>
                <a:ea typeface="ＭＳ Ｐゴシック" pitchFamily="34" charset="-128"/>
                <a:cs typeface="Times New Roman" pitchFamily="18" charset="0"/>
              </a:rPr>
              <a:t>Transportation is international when the place of departure (sending) and the destination place are in different countries </a:t>
            </a:r>
          </a:p>
          <a:p>
            <a:pPr marL="1182688" lvl="3" indent="-257175" algn="just">
              <a:lnSpc>
                <a:spcPct val="95000"/>
              </a:lnSpc>
              <a:spcBef>
                <a:spcPct val="0"/>
              </a:spcBef>
              <a:buClr>
                <a:srgbClr val="000000"/>
              </a:buClr>
              <a:buFont typeface="Wingdings" pitchFamily="2" charset="2"/>
              <a:buChar char="§"/>
            </a:pPr>
            <a:r>
              <a:rPr lang="en-US" sz="2600" dirty="0">
                <a:latin typeface="Times New Roman" pitchFamily="18" charset="0"/>
                <a:ea typeface="ＭＳ Ｐゴシック" pitchFamily="34" charset="-128"/>
                <a:cs typeface="Times New Roman" pitchFamily="18" charset="0"/>
              </a:rPr>
              <a:t>Sometimes those places are in the same country but part of the transport is take place someplace else.</a:t>
            </a:r>
            <a:endParaRPr lang="en-US" sz="2600" u="sng" dirty="0">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504720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cs typeface="Times New Roman" pitchFamily="18" charset="0"/>
              </a:rPr>
              <a:t>Legislation</a:t>
            </a:r>
            <a:endParaRPr lang="en-GB" sz="3600" b="1" dirty="0">
              <a:solidFill>
                <a:schemeClr val="bg1"/>
              </a:solidFill>
              <a:latin typeface="Times New Roman" pitchFamily="18" charset="0"/>
              <a:cs typeface="Times New Roman" pitchFamily="18" charset="0"/>
            </a:endParaRPr>
          </a:p>
        </p:txBody>
      </p:sp>
      <p:sp>
        <p:nvSpPr>
          <p:cNvPr id="6" name="Rectangle 2"/>
          <p:cNvSpPr txBox="1">
            <a:spLocks noChangeArrowheads="1"/>
          </p:cNvSpPr>
          <p:nvPr/>
        </p:nvSpPr>
        <p:spPr>
          <a:xfrm>
            <a:off x="285720" y="1571612"/>
            <a:ext cx="8445500" cy="4352925"/>
          </a:xfrm>
          <a:prstGeom prst="rect">
            <a:avLst/>
          </a:prstGeom>
        </p:spPr>
        <p:txBody>
          <a:bodyPr vert="horz" lIns="0" tIns="0" rIns="0" bIns="0" rtlCol="0">
            <a:normAutofit fontScale="92500" lnSpcReduction="20000"/>
          </a:bodyPr>
          <a:lstStyle/>
          <a:p>
            <a:pPr marL="466725" marR="0" lvl="1" indent="0" defTabSz="914400" rtl="0" eaLnBrk="1" fontAlgn="auto" latinLnBrk="0" hangingPunct="1">
              <a:lnSpc>
                <a:spcPct val="95000"/>
              </a:lnSpc>
              <a:spcBef>
                <a:spcPct val="0"/>
              </a:spcBef>
              <a:spcAft>
                <a:spcPts val="0"/>
              </a:spcAft>
              <a:buClr>
                <a:srgbClr val="000000"/>
              </a:buClr>
              <a:buSzTx/>
              <a:buFont typeface="Wingdings" pitchFamily="2" charset="2"/>
              <a:buNone/>
              <a:tabLst/>
              <a:defRPr/>
            </a:pPr>
            <a:r>
              <a:rPr kumimoji="0" lang="en-US" sz="3000" b="1" i="0" u="sng"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Unified</a:t>
            </a:r>
            <a:endParaRPr kumimoji="0" lang="en-US" sz="30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771525" marR="0" lvl="2" indent="-257175"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Esp.. </a:t>
            </a:r>
            <a:r>
              <a:rPr kumimoji="0" lang="en-US" sz="2600" b="1" i="0" u="sng"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Transportation contracts</a:t>
            </a: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 (contained in international contracts)</a:t>
            </a:r>
          </a:p>
          <a:p>
            <a:pPr marL="1130300" marR="0" lvl="3" indent="-204788" defTabSz="914400" rtl="0" eaLnBrk="1" fontAlgn="auto" latinLnBrk="0" hangingPunct="1">
              <a:lnSpc>
                <a:spcPct val="95000"/>
              </a:lnSpc>
              <a:spcBef>
                <a:spcPct val="0"/>
              </a:spcBef>
              <a:spcAft>
                <a:spcPts val="0"/>
              </a:spcAft>
              <a:buClr>
                <a:srgbClr val="000000"/>
              </a:buClr>
              <a:buSzTx/>
              <a:buFont typeface="Wingdings" pitchFamily="2" charset="2"/>
              <a:buChar char="§"/>
              <a:tabLst/>
              <a:defRPr/>
            </a:pP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Key point: shipping document, liability of the carrier, dispute solving</a:t>
            </a:r>
          </a:p>
          <a:p>
            <a:pPr marL="1130300" marR="0" lvl="3" indent="-204788" defTabSz="914400" rtl="0" eaLnBrk="1" fontAlgn="auto" latinLnBrk="0" hangingPunct="1">
              <a:lnSpc>
                <a:spcPct val="95000"/>
              </a:lnSpc>
              <a:spcBef>
                <a:spcPct val="0"/>
              </a:spcBef>
              <a:spcAft>
                <a:spcPts val="0"/>
              </a:spcAft>
              <a:buClr>
                <a:srgbClr val="000000"/>
              </a:buClr>
              <a:buSzTx/>
              <a:buFontTx/>
              <a:buChar char=" "/>
              <a:tabLst/>
              <a:defRPr/>
            </a:pPr>
            <a:endParaRPr kumimoji="0" lang="en-US" sz="20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466725" marR="0" lvl="1" indent="0" defTabSz="914400" rtl="0" eaLnBrk="1" fontAlgn="auto" latinLnBrk="0" hangingPunct="1">
              <a:lnSpc>
                <a:spcPct val="95000"/>
              </a:lnSpc>
              <a:spcBef>
                <a:spcPct val="0"/>
              </a:spcBef>
              <a:spcAft>
                <a:spcPts val="0"/>
              </a:spcAft>
              <a:buClr>
                <a:srgbClr val="000000"/>
              </a:buClr>
              <a:buSzTx/>
              <a:buFont typeface="Wingdings" pitchFamily="2" charset="2"/>
              <a:buNone/>
              <a:tabLst/>
              <a:defRPr/>
            </a:pPr>
            <a:r>
              <a:rPr kumimoji="0" lang="en-US" sz="3000" b="1" i="0" u="sng"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Conflict</a:t>
            </a:r>
            <a:endParaRPr kumimoji="0" lang="en-US" sz="30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771525" marR="0" lvl="2" indent="-257175"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When unified type doesn</a:t>
            </a:r>
            <a:r>
              <a:rPr kumimoji="0" lang="en-US" altLang="en-GB"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a:t>
            </a: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t exist</a:t>
            </a:r>
          </a:p>
          <a:p>
            <a:pPr marL="771525" marR="0" lvl="2" indent="-257175"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E.g. </a:t>
            </a:r>
            <a:r>
              <a:rPr kumimoji="0" lang="en-US" sz="2600" b="1" i="0" u="sng"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forward contract</a:t>
            </a:r>
            <a:endPar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771525" marR="0" lvl="2" indent="-257175"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Applicable law: legislation of the place (country) where the carrier or shipper is established in</a:t>
            </a:r>
          </a:p>
          <a:p>
            <a:pPr marL="771525" marR="0" lvl="2" indent="-257175"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endParaRPr kumimoji="0" lang="en-US" sz="2400" b="0" i="0" u="sng"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466725" marR="0" lvl="1" indent="0" defTabSz="914400" rtl="0" eaLnBrk="1" fontAlgn="auto" latinLnBrk="0" hangingPunct="1">
              <a:lnSpc>
                <a:spcPct val="95000"/>
              </a:lnSpc>
              <a:spcBef>
                <a:spcPct val="0"/>
              </a:spcBef>
              <a:spcAft>
                <a:spcPts val="0"/>
              </a:spcAft>
              <a:buClr>
                <a:srgbClr val="000000"/>
              </a:buClr>
              <a:buSzTx/>
              <a:buFont typeface="Wingdings" pitchFamily="2" charset="2"/>
              <a:buNone/>
              <a:tabLst/>
              <a:defRPr/>
            </a:pPr>
            <a:r>
              <a:rPr kumimoji="0" lang="en-US" sz="3000" b="1" i="0" u="sng"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Form contracts</a:t>
            </a:r>
            <a:endParaRPr kumimoji="0" lang="en-US" sz="30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771525" marR="0" lvl="2" indent="-257175"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In </a:t>
            </a:r>
            <a:r>
              <a:rPr kumimoji="0" lang="en-US" sz="2600" b="0" i="0" u="none" strike="noStrike" kern="1200" cap="none" spc="0" normalizeH="0" baseline="0" noProof="0" dirty="0" err="1">
                <a:ln>
                  <a:noFill/>
                </a:ln>
                <a:effectLst/>
                <a:uLnTx/>
                <a:uFillTx/>
                <a:latin typeface="Times New Roman" pitchFamily="18" charset="0"/>
                <a:ea typeface="ＭＳ Ｐゴシック" pitchFamily="34" charset="-128"/>
                <a:cs typeface="Times New Roman" pitchFamily="18" charset="0"/>
              </a:rPr>
              <a:t>practise</a:t>
            </a: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 the carrier presents it to customer</a:t>
            </a:r>
          </a:p>
        </p:txBody>
      </p:sp>
      <p:pic>
        <p:nvPicPr>
          <p:cNvPr id="7" name="Picture 1"/>
          <p:cNvPicPr>
            <a:picLocks noChangeAspect="1"/>
          </p:cNvPicPr>
          <p:nvPr/>
        </p:nvPicPr>
        <p:blipFill>
          <a:blip r:embed="rId2"/>
          <a:srcRect/>
          <a:stretch>
            <a:fillRect/>
          </a:stretch>
        </p:blipFill>
        <p:spPr bwMode="auto">
          <a:xfrm>
            <a:off x="6227763" y="4691062"/>
            <a:ext cx="2916237" cy="2166938"/>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cs typeface="Times New Roman" pitchFamily="18" charset="0"/>
              </a:rPr>
              <a:t>International contracts in international transportation of goods</a:t>
            </a:r>
            <a:endParaRPr lang="en-GB" sz="3600" b="1" dirty="0">
              <a:solidFill>
                <a:schemeClr val="bg1"/>
              </a:solidFill>
              <a:latin typeface="Times New Roman" pitchFamily="18" charset="0"/>
              <a:cs typeface="Times New Roman" pitchFamily="18" charset="0"/>
            </a:endParaRPr>
          </a:p>
        </p:txBody>
      </p:sp>
      <p:sp>
        <p:nvSpPr>
          <p:cNvPr id="6" name="Rectangle 2"/>
          <p:cNvSpPr txBox="1">
            <a:spLocks noChangeArrowheads="1"/>
          </p:cNvSpPr>
          <p:nvPr/>
        </p:nvSpPr>
        <p:spPr>
          <a:xfrm>
            <a:off x="357158" y="1000108"/>
            <a:ext cx="8143900" cy="5643578"/>
          </a:xfrm>
          <a:prstGeom prst="rect">
            <a:avLst/>
          </a:prstGeom>
        </p:spPr>
        <p:txBody>
          <a:bodyPr vert="horz" lIns="0" tIns="0" rIns="0" bIns="0" rtlCol="0">
            <a:normAutofit fontScale="92500"/>
          </a:bodyPr>
          <a:lstStyle/>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CMR: </a:t>
            </a:r>
            <a:r>
              <a:rPr kumimoji="0" lang="en-US" sz="2800" b="1"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Convention on the Contractor the International Carriage of Goods by Road </a:t>
            </a: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 Reg. No. 11/1975 Coll. </a:t>
            </a:r>
            <a:endParaRPr kumimoji="0" lang="cs-CZ"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457200" marR="0" lvl="1" indent="-307975" algn="just" defTabSz="914400" rtl="0" eaLnBrk="1" fontAlgn="auto" latinLnBrk="0" hangingPunct="1">
              <a:lnSpc>
                <a:spcPct val="95000"/>
              </a:lnSpc>
              <a:spcBef>
                <a:spcPct val="0"/>
              </a:spcBef>
              <a:spcAft>
                <a:spcPts val="0"/>
              </a:spcAft>
              <a:buClr>
                <a:srgbClr val="000000"/>
              </a:buClr>
              <a:buSzTx/>
              <a:tabLst/>
              <a:defRPr/>
            </a:pPr>
            <a:endPar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COTIF: </a:t>
            </a:r>
            <a:r>
              <a:rPr kumimoji="0" lang="en-US" sz="2800" b="1"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Convention Concerning International Carriage by Rail </a:t>
            </a: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 Reg. No. 8/1985 Coll. as amended</a:t>
            </a:r>
            <a:endParaRPr kumimoji="0" lang="cs-CZ"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endParaRPr kumimoji="0" lang="en-US" sz="27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800" b="1"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United Nations Convention on the Carriage of Goods by Sea </a:t>
            </a: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(The Hamburg Rules) 1978, Ministry of Foreign Affairs No. 193/1996 Coll. </a:t>
            </a:r>
            <a:endParaRPr kumimoji="0" lang="cs-CZ"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endParaRPr kumimoji="0" lang="en-US" sz="27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800" b="1"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Convention for the Unification of Certain Rules for International Carriage by Air</a:t>
            </a: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 (The Montreal Convention) 1999 – Ministry of Foreign Affairs, No. 123/2003 Coll. </a:t>
            </a:r>
          </a:p>
        </p:txBody>
      </p:sp>
    </p:spTree>
    <p:extLst>
      <p:ext uri="{BB962C8B-B14F-4D97-AF65-F5344CB8AC3E}">
        <p14:creationId xmlns:p14="http://schemas.microsoft.com/office/powerpoint/2010/main" val="1504720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bg1"/>
                </a:solidFill>
                <a:latin typeface="Times New Roman" pitchFamily="18" charset="0"/>
                <a:ea typeface="ＭＳ Ｐゴシック" pitchFamily="34" charset="-128"/>
                <a:cs typeface="Times New Roman" pitchFamily="18" charset="0"/>
              </a:rPr>
              <a:t>International sources of technical issues</a:t>
            </a:r>
            <a:endParaRPr lang="en-GB" sz="3600" b="1" dirty="0">
              <a:solidFill>
                <a:schemeClr val="bg1"/>
              </a:solidFill>
              <a:latin typeface="Times New Roman" pitchFamily="18" charset="0"/>
              <a:cs typeface="Times New Roman" pitchFamily="18" charset="0"/>
            </a:endParaRPr>
          </a:p>
        </p:txBody>
      </p:sp>
      <p:sp>
        <p:nvSpPr>
          <p:cNvPr id="6" name="Rectangle 2"/>
          <p:cNvSpPr txBox="1">
            <a:spLocks noChangeArrowheads="1"/>
          </p:cNvSpPr>
          <p:nvPr/>
        </p:nvSpPr>
        <p:spPr>
          <a:xfrm>
            <a:off x="214282" y="1285860"/>
            <a:ext cx="8572560" cy="5072097"/>
          </a:xfrm>
          <a:prstGeom prst="rect">
            <a:avLst/>
          </a:prstGeom>
        </p:spPr>
        <p:txBody>
          <a:bodyPr vert="horz" lIns="0" tIns="0" rIns="0" bIns="0" rtlCol="0">
            <a:noAutofit/>
          </a:bodyPr>
          <a:lstStyle/>
          <a:p>
            <a:pPr marL="360000" marR="0" lvl="2" indent="-257175"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Convention on International Regime of Maritime Ports – Reg. No. 64/1932 Coll. </a:t>
            </a:r>
          </a:p>
          <a:p>
            <a:pPr marL="360000" marR="0" lvl="2" indent="-257175"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Convention on International Civil </a:t>
            </a:r>
            <a:r>
              <a:rPr kumimoji="0" lang="en-US" sz="2600" b="0" i="0" u="none" strike="noStrike" kern="1200" cap="none" spc="0" normalizeH="0" baseline="0" noProof="0" dirty="0" err="1">
                <a:ln>
                  <a:noFill/>
                </a:ln>
                <a:solidFill>
                  <a:srgbClr val="000000"/>
                </a:solidFill>
                <a:effectLst/>
                <a:uLnTx/>
                <a:uFillTx/>
                <a:latin typeface="Times New Roman" pitchFamily="18" charset="0"/>
                <a:ea typeface="ＭＳ Ｐゴシック" pitchFamily="34" charset="-128"/>
                <a:cs typeface="Times New Roman" pitchFamily="18" charset="0"/>
              </a:rPr>
              <a:t>Aviatory</a:t>
            </a: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 Reg. No. 147/1947 Coll. as amended of Reg. No. 29/1957 Coll. </a:t>
            </a:r>
          </a:p>
          <a:p>
            <a:pPr marL="360000" marR="0" lvl="2" indent="-257175"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endPar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360000" marR="0" lvl="2" indent="-257175"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European Convention on Road Signs – Reg. No. 175/1960 Coll. </a:t>
            </a:r>
          </a:p>
          <a:p>
            <a:pPr marL="360000" marR="0" lvl="2" indent="-257175"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Agreement on adopting particular homologation conditions (verification of conformity) and mutual recognition of equipment homologation and other parts of motor vehicles – Reg. No. 176/1960 Coll.</a:t>
            </a:r>
          </a:p>
          <a:p>
            <a:pPr marL="360000" marR="0" lvl="2" indent="-257175"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endPar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360000" marR="0" lvl="2" indent="-257175"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Custom Convention on International Agreement on Safe Containers – Reg. No. 62/1986 Coll.</a:t>
            </a:r>
          </a:p>
        </p:txBody>
      </p:sp>
    </p:spTree>
    <p:extLst>
      <p:ext uri="{BB962C8B-B14F-4D97-AF65-F5344CB8AC3E}">
        <p14:creationId xmlns:p14="http://schemas.microsoft.com/office/powerpoint/2010/main" val="1504720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cs typeface="Times New Roman" pitchFamily="18" charset="0"/>
              </a:rPr>
              <a:t>International railway transport</a:t>
            </a:r>
            <a:endParaRPr lang="en-GB" sz="3600" b="1" dirty="0">
              <a:solidFill>
                <a:schemeClr val="bg1"/>
              </a:solidFill>
              <a:latin typeface="Times New Roman" pitchFamily="18" charset="0"/>
              <a:cs typeface="Times New Roman" pitchFamily="18" charset="0"/>
            </a:endParaRPr>
          </a:p>
        </p:txBody>
      </p:sp>
      <p:sp>
        <p:nvSpPr>
          <p:cNvPr id="6" name="Rectangle 3"/>
          <p:cNvSpPr>
            <a:spLocks noChangeArrowheads="1"/>
          </p:cNvSpPr>
          <p:nvPr/>
        </p:nvSpPr>
        <p:spPr bwMode="auto">
          <a:xfrm>
            <a:off x="0" y="1214422"/>
            <a:ext cx="9144000" cy="1031875"/>
          </a:xfrm>
          <a:prstGeom prst="rect">
            <a:avLst/>
          </a:prstGeom>
          <a:noFill/>
          <a:ln w="9525">
            <a:noFill/>
            <a:miter lim="800000"/>
            <a:headEnd/>
            <a:tailEnd/>
          </a:ln>
        </p:spPr>
        <p:txBody>
          <a:bodyPr>
            <a:spAutoFit/>
          </a:bodyPr>
          <a:lstStyle/>
          <a:p>
            <a:pPr marL="466725" lvl="1" algn="ctr">
              <a:lnSpc>
                <a:spcPct val="95000"/>
              </a:lnSpc>
              <a:buClr>
                <a:srgbClr val="000000"/>
              </a:buClr>
            </a:pPr>
            <a:r>
              <a:rPr lang="en-US" sz="3200" dirty="0">
                <a:solidFill>
                  <a:srgbClr val="000000"/>
                </a:solidFill>
                <a:latin typeface="Times New Roman" pitchFamily="18" charset="0"/>
                <a:cs typeface="Times New Roman" pitchFamily="18" charset="0"/>
              </a:rPr>
              <a:t>9 May 1980 – Convention concerning International Carriage by Rail (COTIF)</a:t>
            </a:r>
            <a:endParaRPr lang="en-US" sz="2200" dirty="0">
              <a:solidFill>
                <a:srgbClr val="262626"/>
              </a:solidFill>
              <a:latin typeface="Times New Roman" pitchFamily="18" charset="0"/>
              <a:cs typeface="Times New Roman" pitchFamily="18" charset="0"/>
            </a:endParaRPr>
          </a:p>
        </p:txBody>
      </p:sp>
      <p:sp>
        <p:nvSpPr>
          <p:cNvPr id="7" name="Rectangle 2"/>
          <p:cNvSpPr txBox="1">
            <a:spLocks noChangeArrowheads="1"/>
          </p:cNvSpPr>
          <p:nvPr/>
        </p:nvSpPr>
        <p:spPr>
          <a:xfrm>
            <a:off x="-571536" y="3214686"/>
            <a:ext cx="5832476" cy="3362325"/>
          </a:xfrm>
          <a:prstGeom prst="rect">
            <a:avLst/>
          </a:prstGeom>
        </p:spPr>
        <p:txBody>
          <a:bodyPr vert="horz" lIns="0" tIns="0" rIns="0" bIns="0" rtlCol="0">
            <a:normAutofit/>
          </a:bodyPr>
          <a:lstStyle/>
          <a:p>
            <a:pPr marL="466725" marR="0" lvl="1" indent="0" algn="ctr" defTabSz="914400" rtl="0" eaLnBrk="1" fontAlgn="auto" latinLnBrk="0" hangingPunct="1">
              <a:lnSpc>
                <a:spcPct val="95000"/>
              </a:lnSpc>
              <a:spcBef>
                <a:spcPct val="0"/>
              </a:spcBef>
              <a:spcAft>
                <a:spcPts val="0"/>
              </a:spcAft>
              <a:buClr>
                <a:srgbClr val="000000"/>
              </a:buClr>
              <a:buSzTx/>
              <a:buFont typeface="Wingdings" pitchFamily="2" charset="2"/>
              <a:buNone/>
              <a:tabLst/>
              <a:defRPr/>
            </a:pPr>
            <a:r>
              <a:rPr kumimoji="0" lang="en-US" sz="3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3 parts</a:t>
            </a:r>
            <a:endParaRPr kumimoji="0" lang="en-US" sz="28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a:p>
            <a:pPr marL="771525" marR="0" lvl="2" indent="-257175" algn="ctr" defTabSz="914400" rtl="0" eaLnBrk="1" fontAlgn="auto" latinLnBrk="0" hangingPunct="1">
              <a:lnSpc>
                <a:spcPct val="95000"/>
              </a:lnSpc>
              <a:spcBef>
                <a:spcPct val="0"/>
              </a:spcBef>
              <a:spcAft>
                <a:spcPts val="0"/>
              </a:spcAft>
              <a:buClr>
                <a:srgbClr val="000000"/>
              </a:buClr>
              <a:buSzTx/>
              <a:buFontTx/>
              <a:buAutoNum type="arabicPeriod"/>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Text of Convention = statute </a:t>
            </a:r>
            <a:r>
              <a:rPr kumimoji="0" lang="en-US" sz="28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Intergovernmental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ＭＳ Ｐゴシック" pitchFamily="34" charset="-128"/>
                <a:cs typeface="Times New Roman" pitchFamily="18" charset="0"/>
              </a:rPr>
              <a:t>Organisation</a:t>
            </a:r>
            <a:r>
              <a:rPr kumimoji="0" lang="en-US" sz="28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for International Carriage by Rail </a:t>
            </a:r>
            <a:r>
              <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(OTIF)</a:t>
            </a:r>
            <a:endParaRPr kumimoji="0" lang="en-US" sz="24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a:p>
            <a:pPr marL="1130300" marR="0" lvl="3" indent="-204788" algn="ctr" defTabSz="914400" rtl="0" eaLnBrk="1" fontAlgn="auto" latinLnBrk="0" hangingPunct="1">
              <a:lnSpc>
                <a:spcPct val="95000"/>
              </a:lnSpc>
              <a:spcBef>
                <a:spcPct val="0"/>
              </a:spcBef>
              <a:spcAft>
                <a:spcPts val="0"/>
              </a:spcAft>
              <a:buClr>
                <a:srgbClr val="000000"/>
              </a:buClr>
              <a:buSzTx/>
              <a:buFont typeface="Wingdings" pitchFamily="2" charset="2"/>
              <a:buChar char="§"/>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Purpose: to create </a:t>
            </a:r>
            <a:r>
              <a:rPr kumimoji="0" lang="en-US" sz="2400" b="1"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uniform legal order </a:t>
            </a: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for international carriage of passengers, luggage and goods</a:t>
            </a:r>
            <a:endParaRPr kumimoji="0" lang="en-US" sz="2400" b="0"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1130300" marR="0" lvl="3" indent="-204788" algn="ctr" defTabSz="914400" rtl="0" eaLnBrk="1" fontAlgn="auto" latinLnBrk="0" hangingPunct="1">
              <a:lnSpc>
                <a:spcPct val="95000"/>
              </a:lnSpc>
              <a:spcBef>
                <a:spcPct val="0"/>
              </a:spcBef>
              <a:spcAft>
                <a:spcPts val="0"/>
              </a:spcAft>
              <a:buClr>
                <a:srgbClr val="000000"/>
              </a:buClr>
              <a:buSzTx/>
              <a:buFontTx/>
              <a:buChar char=" "/>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1130300" marR="0" lvl="3" indent="-204788" algn="ctr" defTabSz="914400" rtl="0" eaLnBrk="1" fontAlgn="auto" latinLnBrk="0" hangingPunct="1">
              <a:lnSpc>
                <a:spcPct val="95000"/>
              </a:lnSpc>
              <a:spcBef>
                <a:spcPct val="0"/>
              </a:spcBef>
              <a:spcAft>
                <a:spcPts val="0"/>
              </a:spcAft>
              <a:buClr>
                <a:srgbClr val="000000"/>
              </a:buClr>
              <a:buSzTx/>
              <a:buFontTx/>
              <a:buChar char=" "/>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p:txBody>
      </p:sp>
      <p:pic>
        <p:nvPicPr>
          <p:cNvPr id="8" name="Picture 2"/>
          <p:cNvPicPr>
            <a:picLocks noChangeAspect="1"/>
          </p:cNvPicPr>
          <p:nvPr/>
        </p:nvPicPr>
        <p:blipFill>
          <a:blip r:embed="rId2"/>
          <a:srcRect/>
          <a:stretch>
            <a:fillRect/>
          </a:stretch>
        </p:blipFill>
        <p:spPr bwMode="auto">
          <a:xfrm>
            <a:off x="5594350" y="4005263"/>
            <a:ext cx="3565525" cy="2852737"/>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14346" y="357166"/>
            <a:ext cx="9036050" cy="6143644"/>
          </a:xfrm>
          <a:prstGeom prst="rect">
            <a:avLst/>
          </a:prstGeom>
        </p:spPr>
        <p:txBody>
          <a:bodyPr vert="horz" lIns="0" tIns="0" rIns="0" bIns="0" rtlCol="0">
            <a:normAutofit/>
          </a:bodyPr>
          <a:lstStyle/>
          <a:p>
            <a:pPr marL="742950" marR="0" lvl="1" indent="-307975" algn="l" defTabSz="914400" rtl="0" eaLnBrk="1" fontAlgn="auto" latinLnBrk="0" hangingPunct="1">
              <a:lnSpc>
                <a:spcPct val="95000"/>
              </a:lnSpc>
              <a:spcBef>
                <a:spcPct val="0"/>
              </a:spcBef>
              <a:spcAft>
                <a:spcPts val="0"/>
              </a:spcAft>
              <a:buClr>
                <a:srgbClr val="000000"/>
              </a:buClr>
              <a:buSzTx/>
              <a:buFontTx/>
              <a:buAutoNum type="arabicPeriod"/>
              <a:tabLst/>
              <a:defRPr/>
            </a:pP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Appendix A – Uniform rules concerning the Contract for International Carriage of Passengers and Luggage by Rail (CIV)</a:t>
            </a:r>
          </a:p>
          <a:p>
            <a:pPr marL="742950" marR="0" lvl="1" indent="-307975" algn="l" defTabSz="914400" rtl="0" eaLnBrk="1" fontAlgn="auto" latinLnBrk="0" hangingPunct="1">
              <a:lnSpc>
                <a:spcPct val="95000"/>
              </a:lnSpc>
              <a:spcBef>
                <a:spcPct val="0"/>
              </a:spcBef>
              <a:spcAft>
                <a:spcPts val="0"/>
              </a:spcAft>
              <a:buClr>
                <a:srgbClr val="000000"/>
              </a:buClr>
              <a:buSzTx/>
              <a:buFontTx/>
              <a:buAutoNum type="arabicPeriod"/>
              <a:tabLst/>
              <a:defRPr/>
            </a:pPr>
            <a:endParaRPr kumimoji="0" lang="en-US" sz="32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771525" marR="0" lvl="2" indent="-257175" algn="l"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800" b="0" i="0" u="sng"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Transport document</a:t>
            </a: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 = </a:t>
            </a:r>
            <a:r>
              <a:rPr kumimoji="0" lang="en-US" sz="2800" b="1"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ticket </a:t>
            </a: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and </a:t>
            </a:r>
            <a:r>
              <a:rPr kumimoji="0" lang="en-US" sz="2800" b="1"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luggage ticket </a:t>
            </a: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(must contain the abbr. </a:t>
            </a:r>
            <a:r>
              <a:rPr kumimoji="0" lang="en-US" altLang="en-GB"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a:t>
            </a: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CIV</a:t>
            </a:r>
            <a:r>
              <a:rPr kumimoji="0" lang="ja-JP" alt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a:t>
            </a:r>
            <a:r>
              <a:rPr kumimoji="0" lang="en-US" altLang="ja-JP"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a:t>
            </a:r>
          </a:p>
          <a:p>
            <a:pPr marL="771525" marR="0" lvl="2" indent="-257175" algn="l"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endPar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771525" marR="0" lvl="2" indent="-257175" algn="l"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3600" b="1" i="0" u="sng"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Railroad liability</a:t>
            </a:r>
            <a:r>
              <a:rPr kumimoji="0" lang="en-US" sz="3600" b="1"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 </a:t>
            </a:r>
          </a:p>
          <a:p>
            <a:pPr marL="1130300" marR="0" lvl="3" indent="-204788" algn="just" defTabSz="914400" rtl="0" eaLnBrk="1" fontAlgn="auto" latinLnBrk="0" hangingPunct="1">
              <a:lnSpc>
                <a:spcPct val="95000"/>
              </a:lnSpc>
              <a:spcBef>
                <a:spcPct val="0"/>
              </a:spcBef>
              <a:spcAft>
                <a:spcPts val="0"/>
              </a:spcAft>
              <a:buClr>
                <a:srgbClr val="000000"/>
              </a:buClr>
              <a:buSzTx/>
              <a:buFont typeface="Wingdings" pitchFamily="2" charset="2"/>
              <a:buChar char="§"/>
              <a:tabLst/>
              <a:defRPr/>
            </a:pPr>
            <a:r>
              <a:rPr kumimoji="0" lang="en-US" sz="2600" b="0" i="0" u="sng"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For death, injury</a:t>
            </a: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 during operation or entering or exiting (statute of limitations: 3 years)</a:t>
            </a:r>
          </a:p>
          <a:p>
            <a:pPr marL="1130300" marR="0" lvl="3" indent="-204788" algn="just" defTabSz="914400" rtl="0" eaLnBrk="1" fontAlgn="auto" latinLnBrk="0" hangingPunct="1">
              <a:lnSpc>
                <a:spcPct val="95000"/>
              </a:lnSpc>
              <a:spcBef>
                <a:spcPct val="0"/>
              </a:spcBef>
              <a:spcAft>
                <a:spcPts val="0"/>
              </a:spcAft>
              <a:buClr>
                <a:srgbClr val="000000"/>
              </a:buClr>
              <a:buSzTx/>
              <a:buFont typeface="Wingdings" pitchFamily="2" charset="2"/>
              <a:buChar char="§"/>
              <a:tabLst/>
              <a:defRPr/>
            </a:pP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For damages caused by losing or damaging things that passengers having on themselves and for damage of hand luggage (statute of limitations: 1 year)</a:t>
            </a:r>
          </a:p>
          <a:p>
            <a:pPr marL="1130300" marR="0" lvl="3" indent="-204788" algn="just" defTabSz="914400" rtl="0" eaLnBrk="1" fontAlgn="auto" latinLnBrk="0" hangingPunct="1">
              <a:lnSpc>
                <a:spcPct val="95000"/>
              </a:lnSpc>
              <a:spcBef>
                <a:spcPct val="0"/>
              </a:spcBef>
              <a:spcAft>
                <a:spcPts val="0"/>
              </a:spcAft>
              <a:buClr>
                <a:srgbClr val="000000"/>
              </a:buClr>
              <a:buSzTx/>
              <a:buFont typeface="Wingdings" pitchFamily="2" charset="2"/>
              <a:buChar char="§"/>
              <a:tabLst/>
              <a:defRPr/>
            </a:pP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For damages on luggage which was transported (statute of limitations: 1 year)</a:t>
            </a:r>
          </a:p>
        </p:txBody>
      </p:sp>
    </p:spTree>
    <p:extLst>
      <p:ext uri="{BB962C8B-B14F-4D97-AF65-F5344CB8AC3E}">
        <p14:creationId xmlns:p14="http://schemas.microsoft.com/office/powerpoint/2010/main" val="1504720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785794"/>
            <a:ext cx="8858280" cy="5434013"/>
          </a:xfrm>
          <a:prstGeom prst="rect">
            <a:avLst/>
          </a:prstGeom>
        </p:spPr>
        <p:txBody>
          <a:bodyPr vert="horz" lIns="0" tIns="0" rIns="0" bIns="0" rtlCol="0">
            <a:normAutofit/>
          </a:bodyPr>
          <a:lstStyle/>
          <a:p>
            <a:pPr marL="742950" marR="0" lvl="1" indent="-307975" algn="just" defTabSz="914400" rtl="0" eaLnBrk="1" fontAlgn="auto" latinLnBrk="0" hangingPunct="1">
              <a:lnSpc>
                <a:spcPct val="95000"/>
              </a:lnSpc>
              <a:spcBef>
                <a:spcPct val="0"/>
              </a:spcBef>
              <a:spcAft>
                <a:spcPts val="0"/>
              </a:spcAft>
              <a:buClr>
                <a:srgbClr val="000000"/>
              </a:buClr>
              <a:buSzTx/>
              <a:buFontTx/>
              <a:buAutoNum type="arabicPeriod"/>
              <a:tabLst/>
              <a:defRPr/>
            </a:pP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Appendix B – Uniform Rules concerning the Contract for International Carriage of Goods  by Rail (CIM)</a:t>
            </a:r>
          </a:p>
          <a:p>
            <a:pPr marL="742950" marR="0" lvl="1" indent="-307975" algn="just" defTabSz="914400" rtl="0" eaLnBrk="1" fontAlgn="auto" latinLnBrk="0" hangingPunct="1">
              <a:lnSpc>
                <a:spcPct val="95000"/>
              </a:lnSpc>
              <a:spcBef>
                <a:spcPct val="0"/>
              </a:spcBef>
              <a:spcAft>
                <a:spcPts val="0"/>
              </a:spcAft>
              <a:buClr>
                <a:srgbClr val="000000"/>
              </a:buClr>
              <a:buSzTx/>
              <a:buFontTx/>
              <a:buAutoNum type="arabicPeriod"/>
              <a:tabLst/>
              <a:defRPr/>
            </a:pPr>
            <a:endParaRPr kumimoji="0" lang="en-US" sz="32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771525" marR="0" lvl="2" indent="-257175"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800" b="1"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Uniform legislation CIM</a:t>
            </a: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 is complemented by 4 Annexes which regulate more specific issues:</a:t>
            </a:r>
            <a:endParaRPr kumimoji="0" lang="cs-CZ"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771525" marR="0" lvl="2" indent="-257175" algn="just" defTabSz="914400" rtl="0" eaLnBrk="1" fontAlgn="auto" latinLnBrk="0" hangingPunct="1">
              <a:lnSpc>
                <a:spcPct val="95000"/>
              </a:lnSpc>
              <a:spcBef>
                <a:spcPct val="0"/>
              </a:spcBef>
              <a:spcAft>
                <a:spcPts val="0"/>
              </a:spcAft>
              <a:buClr>
                <a:srgbClr val="000000"/>
              </a:buClr>
              <a:buSzPct val="80000"/>
              <a:tabLst/>
              <a:defRPr/>
            </a:pPr>
            <a:endPar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1182688" marR="0" lvl="3" indent="-257175"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International Carriage of Dangerous Goods by Rail (RID)</a:t>
            </a:r>
          </a:p>
          <a:p>
            <a:pPr marL="1182688" marR="0" lvl="3" indent="-257175"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International Haulage of Private Owners</a:t>
            </a:r>
            <a:r>
              <a:rPr kumimoji="0" lang="en-US" altLang="en-GB"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a:t>
            </a: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 Wagons by Rail (RIP)</a:t>
            </a:r>
          </a:p>
          <a:p>
            <a:pPr marL="1182688" marR="0" lvl="3" indent="-257175"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International Carriage of Containers by Rail (</a:t>
            </a:r>
            <a:r>
              <a:rPr kumimoji="0" lang="en-US" sz="2600" b="0" i="0" u="none" strike="noStrike" kern="1200" cap="none" spc="0" normalizeH="0" baseline="0" noProof="0" dirty="0" err="1">
                <a:ln>
                  <a:noFill/>
                </a:ln>
                <a:effectLst/>
                <a:uLnTx/>
                <a:uFillTx/>
                <a:latin typeface="Times New Roman" pitchFamily="18" charset="0"/>
                <a:ea typeface="ＭＳ Ｐゴシック" pitchFamily="34" charset="-128"/>
                <a:cs typeface="Times New Roman" pitchFamily="18" charset="0"/>
              </a:rPr>
              <a:t>RiCo</a:t>
            </a: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a:t>
            </a:r>
          </a:p>
          <a:p>
            <a:pPr marL="1182688" marR="0" lvl="3" indent="-257175"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International Carriage of Express Parcels by Rail (</a:t>
            </a:r>
            <a:r>
              <a:rPr kumimoji="0" lang="en-US" sz="2600" b="0" i="0" u="none" strike="noStrike" kern="1200" cap="none" spc="0" normalizeH="0" baseline="0" noProof="0" dirty="0" err="1">
                <a:ln>
                  <a:noFill/>
                </a:ln>
                <a:effectLst/>
                <a:uLnTx/>
                <a:uFillTx/>
                <a:latin typeface="Times New Roman" pitchFamily="18" charset="0"/>
                <a:ea typeface="ＭＳ Ｐゴシック" pitchFamily="34" charset="-128"/>
                <a:cs typeface="Times New Roman" pitchFamily="18" charset="0"/>
              </a:rPr>
              <a:t>RIEx</a:t>
            </a: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a:t>
            </a:r>
          </a:p>
          <a:p>
            <a:pPr marL="342900" marR="0" lvl="0" indent="-342900" algn="just" defTabSz="914400" rtl="0" eaLnBrk="1" fontAlgn="auto" latinLnBrk="0" hangingPunct="1">
              <a:lnSpc>
                <a:spcPct val="95000"/>
              </a:lnSpc>
              <a:spcBef>
                <a:spcPct val="0"/>
              </a:spcBef>
              <a:spcAft>
                <a:spcPts val="0"/>
              </a:spcAft>
              <a:buClr>
                <a:srgbClr val="000000"/>
              </a:buClr>
              <a:buSzTx/>
              <a:buFont typeface="Arial" pitchFamily="34" charset="0"/>
              <a:buChar char="•"/>
              <a:tabLst/>
              <a:defRPr/>
            </a:pPr>
            <a:endParaRPr kumimoji="0" lang="en-US" sz="32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504720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ea typeface="ＭＳ Ｐゴシック" pitchFamily="34" charset="-128"/>
                <a:cs typeface="Times New Roman" pitchFamily="18" charset="0"/>
              </a:rPr>
              <a:t>CIM</a:t>
            </a:r>
            <a:endParaRPr lang="en-GB" sz="3600" b="1" dirty="0">
              <a:solidFill>
                <a:schemeClr val="bg1"/>
              </a:solidFill>
              <a:latin typeface="Times New Roman" pitchFamily="18" charset="0"/>
              <a:cs typeface="Times New Roman" pitchFamily="18" charset="0"/>
            </a:endParaRPr>
          </a:p>
        </p:txBody>
      </p:sp>
      <p:sp>
        <p:nvSpPr>
          <p:cNvPr id="6" name="Rectangle 2"/>
          <p:cNvSpPr txBox="1">
            <a:spLocks noChangeArrowheads="1"/>
          </p:cNvSpPr>
          <p:nvPr/>
        </p:nvSpPr>
        <p:spPr>
          <a:xfrm>
            <a:off x="285720" y="1142984"/>
            <a:ext cx="8358246" cy="5429288"/>
          </a:xfrm>
          <a:prstGeom prst="rect">
            <a:avLst/>
          </a:prstGeom>
        </p:spPr>
        <p:txBody>
          <a:bodyPr vert="horz" lIns="0" tIns="0" rIns="0" bIns="0" rtlCol="0">
            <a:normAutofit/>
          </a:bodyPr>
          <a:lstStyle/>
          <a:p>
            <a:pPr marL="457200" marR="0" lvl="1" indent="-307975" algn="just" defTabSz="914400" rtl="0" eaLnBrk="1" fontAlgn="auto" latinLnBrk="0" hangingPunct="1">
              <a:lnSpc>
                <a:spcPct val="95000"/>
              </a:lnSpc>
              <a:spcBef>
                <a:spcPct val="0"/>
              </a:spcBef>
              <a:spcAft>
                <a:spcPts val="0"/>
              </a:spcAft>
              <a:buClr>
                <a:srgbClr val="000000"/>
              </a:buClr>
              <a:buSzTx/>
              <a:tabLst/>
              <a:defRPr/>
            </a:pPr>
            <a:r>
              <a:rPr kumimoji="0" lang="en-US" sz="2800" b="1"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CIM applies to</a:t>
            </a:r>
            <a:r>
              <a:rPr kumimoji="0" lang="en-US" sz="2400" b="1" i="0"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t>
            </a:r>
            <a:r>
              <a:rPr kumimoji="0" lang="cs-CZ" sz="2400" b="1" i="0"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a:t>
            </a:r>
            <a:r>
              <a:rPr kumimoji="0" lang="en-US" sz="2400" b="0" i="0"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all</a:t>
            </a: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shipments of goods transported with consignment note issued for the route:</a:t>
            </a:r>
          </a:p>
          <a:p>
            <a:pPr marL="457200" marR="0" lvl="1" indent="-307975" algn="just" defTabSz="914400" rtl="0" eaLnBrk="1" fontAlgn="auto" latinLnBrk="0" hangingPunct="1">
              <a:lnSpc>
                <a:spcPct val="95000"/>
              </a:lnSpc>
              <a:spcBef>
                <a:spcPct val="0"/>
              </a:spcBef>
              <a:spcAft>
                <a:spcPts val="0"/>
              </a:spcAft>
              <a:buClr>
                <a:srgbClr val="000000"/>
              </a:buClr>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On territory of at least two countries </a:t>
            </a:r>
          </a:p>
          <a:p>
            <a:pPr marL="457200" marR="0" lvl="1" indent="-307975" algn="just" defTabSz="914400" rtl="0" eaLnBrk="1" fontAlgn="auto" latinLnBrk="0" hangingPunct="1">
              <a:lnSpc>
                <a:spcPct val="95000"/>
              </a:lnSpc>
              <a:spcBef>
                <a:spcPct val="0"/>
              </a:spcBef>
              <a:spcAft>
                <a:spcPts val="0"/>
              </a:spcAft>
              <a:buClr>
                <a:srgbClr val="000000"/>
              </a:buClr>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On railway lines registered in the list administered by Central office for international carriage by rail.</a:t>
            </a:r>
          </a:p>
          <a:p>
            <a:pPr marL="457200" marR="0" lvl="1" indent="-307975" algn="just" defTabSz="914400" rtl="0" eaLnBrk="1" fontAlgn="auto" latinLnBrk="0" hangingPunct="1">
              <a:lnSpc>
                <a:spcPct val="95000"/>
              </a:lnSpc>
              <a:spcBef>
                <a:spcPct val="0"/>
              </a:spcBef>
              <a:spcAft>
                <a:spcPts val="0"/>
              </a:spcAft>
              <a:buClr>
                <a:srgbClr val="000000"/>
              </a:buClr>
              <a:buSzTx/>
              <a:buFontTx/>
              <a:buAutoNum type="arabicPeriod"/>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CIM regulations are binding for countries which agreed with COTIF Convention as well as for transportation contract countries</a:t>
            </a:r>
          </a:p>
          <a:p>
            <a:pPr marL="771525" marR="0" lvl="2" indent="-257175"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It is possible to deviate but only if CIM regulations itself allow it! </a:t>
            </a:r>
            <a:endParaRPr kumimoji="0" lang="en-US" sz="24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a:p>
            <a:pPr marL="0" marR="0" lvl="0" indent="0" algn="just" defTabSz="914400" rtl="0" eaLnBrk="1" fontAlgn="auto" latinLnBrk="0" hangingPunct="1">
              <a:lnSpc>
                <a:spcPct val="95000"/>
              </a:lnSpc>
              <a:spcBef>
                <a:spcPct val="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If CIM regulations or international tariffs don</a:t>
            </a:r>
            <a:r>
              <a:rPr kumimoji="0" lang="en-US" altLang="en-GB"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t>
            </a: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t regulate some issues then the applicable law shall be the national law of the country in which the party make a claim</a:t>
            </a:r>
          </a:p>
        </p:txBody>
      </p:sp>
    </p:spTree>
    <p:extLst>
      <p:ext uri="{BB962C8B-B14F-4D97-AF65-F5344CB8AC3E}">
        <p14:creationId xmlns:p14="http://schemas.microsoft.com/office/powerpoint/2010/main" val="1504720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3600" b="1" dirty="0">
              <a:solidFill>
                <a:schemeClr val="bg1"/>
              </a:solidFill>
              <a:latin typeface="Times New Roman" pitchFamily="18" charset="0"/>
              <a:ea typeface="ＭＳ Ｐゴシック" pitchFamily="34" charset="-128"/>
              <a:cs typeface="Times New Roman" pitchFamily="18" charset="0"/>
            </a:endParaRPr>
          </a:p>
        </p:txBody>
      </p:sp>
      <p:sp>
        <p:nvSpPr>
          <p:cNvPr id="6" name="Rectangle 2"/>
          <p:cNvSpPr txBox="1">
            <a:spLocks noChangeArrowheads="1"/>
          </p:cNvSpPr>
          <p:nvPr/>
        </p:nvSpPr>
        <p:spPr>
          <a:xfrm>
            <a:off x="-214346" y="992187"/>
            <a:ext cx="9144000" cy="5865813"/>
          </a:xfrm>
          <a:prstGeom prst="rect">
            <a:avLst/>
          </a:prstGeom>
        </p:spPr>
        <p:txBody>
          <a:bodyPr vert="horz" lIns="0" tIns="0" rIns="0" bIns="0" rtlCol="0">
            <a:normAutofit/>
          </a:bodyPr>
          <a:lstStyle/>
          <a:p>
            <a:pPr marL="74295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Transport document = </a:t>
            </a:r>
            <a:r>
              <a:rPr kumimoji="0" lang="en-US" sz="2800" b="1" i="0" u="sng"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consignment note</a:t>
            </a:r>
            <a:endPar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514350" marR="0" lvl="2" indent="0" algn="just" defTabSz="914400" rtl="0" eaLnBrk="1" fontAlgn="auto" latinLnBrk="0" hangingPunct="1">
              <a:lnSpc>
                <a:spcPct val="95000"/>
              </a:lnSpc>
              <a:spcBef>
                <a:spcPct val="0"/>
              </a:spcBef>
              <a:spcAft>
                <a:spcPts val="0"/>
              </a:spcAft>
              <a:buClr>
                <a:srgbClr val="000000"/>
              </a:buClr>
              <a:buSzPct val="80000"/>
              <a:buFont typeface="Wingdings" pitchFamily="2" charset="2"/>
              <a:buNone/>
              <a:tabLst/>
              <a:defRPr/>
            </a:pP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Transportation contract shall be enter into consignment note</a:t>
            </a:r>
          </a:p>
          <a:p>
            <a:pPr marL="514350" marR="0" lvl="2" indent="0" algn="just" defTabSz="914400" rtl="0" eaLnBrk="1" fontAlgn="auto" latinLnBrk="0" hangingPunct="1">
              <a:lnSpc>
                <a:spcPct val="95000"/>
              </a:lnSpc>
              <a:spcBef>
                <a:spcPct val="0"/>
              </a:spcBef>
              <a:spcAft>
                <a:spcPts val="0"/>
              </a:spcAft>
              <a:buClr>
                <a:srgbClr val="000000"/>
              </a:buClr>
              <a:buSzPct val="80000"/>
              <a:buFont typeface="Arial" pitchFamily="34" charset="0"/>
              <a:buChar char="•"/>
              <a:tabLst/>
              <a:defRPr/>
            </a:pPr>
            <a:endParaRPr kumimoji="0" lang="en-US" sz="2400" b="1" i="0" u="sng"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514350" marR="0" lvl="2" indent="0" algn="just" defTabSz="914400" rtl="0" eaLnBrk="1" fontAlgn="auto" latinLnBrk="0" hangingPunct="1">
              <a:lnSpc>
                <a:spcPct val="95000"/>
              </a:lnSpc>
              <a:spcBef>
                <a:spcPct val="0"/>
              </a:spcBef>
              <a:spcAft>
                <a:spcPts val="0"/>
              </a:spcAft>
              <a:buClr>
                <a:srgbClr val="000000"/>
              </a:buClr>
              <a:buSzPct val="80000"/>
              <a:buFont typeface="Arial" pitchFamily="34" charset="0"/>
              <a:buChar char="•"/>
              <a:tabLst/>
              <a:defRPr/>
            </a:pPr>
            <a:r>
              <a:rPr kumimoji="0" lang="en-US" sz="2400" b="1" i="0" u="sng"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Carrier is responsible for:</a:t>
            </a:r>
            <a:endParaRPr kumimoji="0" lang="en-US" sz="24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514350" marR="0" lvl="2" indent="0"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400" b="1"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Total or partial loss of goods</a:t>
            </a:r>
            <a:endParaRPr kumimoji="0" lang="en-US" sz="24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514350" marR="0" lvl="2" indent="0"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400" b="1"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Damage of goods to the moment of delivery</a:t>
            </a:r>
          </a:p>
          <a:p>
            <a:pPr marL="514350" marR="0" lvl="2" indent="0"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400" b="1"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Damage caused by delay </a:t>
            </a:r>
          </a:p>
          <a:p>
            <a:pPr marL="514350" marR="0" lvl="2" indent="0"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endParaRPr kumimoji="0" lang="en-US" sz="24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74295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400" b="0" i="1"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Carrier is </a:t>
            </a:r>
            <a:r>
              <a:rPr kumimoji="0" lang="en-US" sz="2400" b="1" i="1"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relieved</a:t>
            </a:r>
            <a:r>
              <a:rPr kumimoji="0" lang="en-US" sz="2400" b="0" i="1"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 of this liability:</a:t>
            </a:r>
            <a:endPar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514350" marR="0" lvl="2" indent="0"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400" b="0" i="1"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If the loss, damage or delay was </a:t>
            </a:r>
            <a:r>
              <a:rPr kumimoji="0" lang="en-US" sz="2400" b="0" i="1" u="none" strike="noStrike" kern="1200" cap="none" spc="0" normalizeH="0" baseline="0" noProof="0" dirty="0" err="1">
                <a:ln>
                  <a:noFill/>
                </a:ln>
                <a:effectLst/>
                <a:uLnTx/>
                <a:uFillTx/>
                <a:latin typeface="Times New Roman" pitchFamily="18" charset="0"/>
                <a:ea typeface="ＭＳ Ｐゴシック" pitchFamily="34" charset="-128"/>
                <a:cs typeface="Times New Roman" pitchFamily="18" charset="0"/>
              </a:rPr>
              <a:t>authorised</a:t>
            </a:r>
            <a:endParaRPr kumimoji="0" lang="en-US" sz="2400" b="0" i="1"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514350" marR="0" lvl="2" indent="0" algn="just" defTabSz="914400" rtl="0" eaLnBrk="1" fontAlgn="auto" latinLnBrk="0" hangingPunct="1">
              <a:lnSpc>
                <a:spcPct val="95000"/>
              </a:lnSpc>
              <a:spcBef>
                <a:spcPct val="0"/>
              </a:spcBef>
              <a:spcAft>
                <a:spcPts val="0"/>
              </a:spcAft>
              <a:buClr>
                <a:srgbClr val="000000"/>
              </a:buClr>
              <a:buSzPct val="80000"/>
              <a:buFont typeface="Wingdings" pitchFamily="2" charset="2"/>
              <a:buNone/>
              <a:tabLst/>
              <a:defRPr/>
            </a:pPr>
            <a:r>
              <a:rPr kumimoji="0" lang="en-US" sz="2400" b="0" i="1"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person</a:t>
            </a:r>
            <a:r>
              <a:rPr kumimoji="0" lang="en-US" altLang="en-GB" sz="2400" b="0" i="1"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a:t>
            </a:r>
            <a:r>
              <a:rPr kumimoji="0" lang="en-US" sz="2400" b="0" i="1"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s fault or an order by </a:t>
            </a:r>
            <a:r>
              <a:rPr kumimoji="0" lang="en-US" sz="2400" b="0" i="1" u="none" strike="noStrike" kern="1200" cap="none" spc="0" normalizeH="0" baseline="0" noProof="0" dirty="0" err="1">
                <a:ln>
                  <a:noFill/>
                </a:ln>
                <a:effectLst/>
                <a:uLnTx/>
                <a:uFillTx/>
                <a:latin typeface="Times New Roman" pitchFamily="18" charset="0"/>
                <a:ea typeface="ＭＳ Ｐゴシック" pitchFamily="34" charset="-128"/>
                <a:cs typeface="Times New Roman" pitchFamily="18" charset="0"/>
              </a:rPr>
              <a:t>authorised</a:t>
            </a:r>
            <a:endParaRPr kumimoji="0" lang="en-US" sz="2400" b="0" i="1"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514350" marR="0" lvl="2" indent="0" algn="just" defTabSz="914400" rtl="0" eaLnBrk="1" fontAlgn="auto" latinLnBrk="0" hangingPunct="1">
              <a:lnSpc>
                <a:spcPct val="95000"/>
              </a:lnSpc>
              <a:spcBef>
                <a:spcPct val="0"/>
              </a:spcBef>
              <a:spcAft>
                <a:spcPts val="0"/>
              </a:spcAft>
              <a:buClr>
                <a:srgbClr val="000000"/>
              </a:buClr>
              <a:buSzPct val="80000"/>
              <a:buFont typeface="Wingdings" pitchFamily="2" charset="2"/>
              <a:buNone/>
              <a:tabLst/>
              <a:defRPr/>
            </a:pPr>
            <a:r>
              <a:rPr kumimoji="0" lang="en-US" sz="2400" b="0" i="1"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person which was not caused by the carrier,</a:t>
            </a:r>
          </a:p>
          <a:p>
            <a:pPr marL="514350" marR="0" lvl="2" indent="0" algn="just" defTabSz="914400" rtl="0" eaLnBrk="1" fontAlgn="auto" latinLnBrk="0" hangingPunct="1">
              <a:lnSpc>
                <a:spcPct val="95000"/>
              </a:lnSpc>
              <a:spcBef>
                <a:spcPct val="0"/>
              </a:spcBef>
              <a:spcAft>
                <a:spcPts val="0"/>
              </a:spcAft>
              <a:buClr>
                <a:srgbClr val="000000"/>
              </a:buClr>
              <a:buSzPct val="80000"/>
              <a:buFont typeface="Wingdings" pitchFamily="2" charset="2"/>
              <a:buNone/>
              <a:tabLst/>
              <a:defRPr/>
            </a:pPr>
            <a:r>
              <a:rPr kumimoji="0" lang="en-US" sz="2400" b="0" i="1"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specific defects (such as inherent one,</a:t>
            </a:r>
          </a:p>
          <a:p>
            <a:pPr marL="514350" marR="0" lvl="2" indent="0" algn="just" defTabSz="914400" rtl="0" eaLnBrk="1" fontAlgn="auto" latinLnBrk="0" hangingPunct="1">
              <a:lnSpc>
                <a:spcPct val="95000"/>
              </a:lnSpc>
              <a:spcBef>
                <a:spcPct val="0"/>
              </a:spcBef>
              <a:spcAft>
                <a:spcPts val="0"/>
              </a:spcAft>
              <a:buClr>
                <a:srgbClr val="000000"/>
              </a:buClr>
              <a:buSzPct val="80000"/>
              <a:buFont typeface="Wingdings" pitchFamily="2" charset="2"/>
              <a:buNone/>
              <a:tabLst/>
              <a:defRPr/>
            </a:pPr>
            <a:r>
              <a:rPr kumimoji="0" lang="en-US" sz="2400" b="0" i="1"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draining away, etc) or</a:t>
            </a:r>
          </a:p>
          <a:p>
            <a:pPr marL="514350" marR="0" lvl="2" indent="0"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400" b="0" i="1"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Circumstances which the carrier couldn</a:t>
            </a:r>
            <a:r>
              <a:rPr kumimoji="0" lang="en-US" altLang="en-GB" sz="2400" b="0" i="1"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a:t>
            </a:r>
            <a:r>
              <a:rPr kumimoji="0" lang="en-US" sz="2400" b="0" i="1"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t </a:t>
            </a:r>
          </a:p>
          <a:p>
            <a:pPr marL="514350" marR="0" lvl="2" indent="0" algn="just" defTabSz="914400" rtl="0" eaLnBrk="1" fontAlgn="auto" latinLnBrk="0" hangingPunct="1">
              <a:lnSpc>
                <a:spcPct val="95000"/>
              </a:lnSpc>
              <a:spcBef>
                <a:spcPct val="0"/>
              </a:spcBef>
              <a:spcAft>
                <a:spcPts val="0"/>
              </a:spcAft>
              <a:buClr>
                <a:srgbClr val="000000"/>
              </a:buClr>
              <a:buSzPct val="80000"/>
              <a:buFont typeface="Wingdings" pitchFamily="2" charset="2"/>
              <a:buNone/>
              <a:tabLst/>
              <a:defRPr/>
            </a:pPr>
            <a:r>
              <a:rPr kumimoji="0" lang="en-US" sz="2400" b="0" i="1"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stop and its consequences couldn't avoid. </a:t>
            </a:r>
          </a:p>
          <a:p>
            <a:pPr marL="342900" marR="0" lvl="0" indent="-342900" algn="just" defTabSz="914400" rtl="0" eaLnBrk="1" fontAlgn="auto" latinLnBrk="0" hangingPunct="1">
              <a:lnSpc>
                <a:spcPct val="95000"/>
              </a:lnSpc>
              <a:spcBef>
                <a:spcPct val="0"/>
              </a:spcBef>
              <a:spcAft>
                <a:spcPts val="0"/>
              </a:spcAft>
              <a:buClr>
                <a:srgbClr val="000000"/>
              </a:buClr>
              <a:buSzPct val="80000"/>
              <a:buFont typeface="Courier New" pitchFamily="49" charset="0"/>
              <a:buNone/>
              <a:tabLst/>
              <a:defRPr/>
            </a:pPr>
            <a:endParaRPr kumimoji="0" lang="en-US" sz="32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p:txBody>
      </p:sp>
      <p:pic>
        <p:nvPicPr>
          <p:cNvPr id="7" name="Picture 3"/>
          <p:cNvPicPr>
            <a:picLocks noChangeAspect="1"/>
          </p:cNvPicPr>
          <p:nvPr/>
        </p:nvPicPr>
        <p:blipFill>
          <a:blip r:embed="rId2"/>
          <a:srcRect/>
          <a:stretch>
            <a:fillRect/>
          </a:stretch>
        </p:blipFill>
        <p:spPr bwMode="auto">
          <a:xfrm>
            <a:off x="6011863" y="1862138"/>
            <a:ext cx="3317875" cy="4995862"/>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ea typeface="ＭＳ Ｐゴシック" pitchFamily="34" charset="-128"/>
                <a:cs typeface="Times New Roman" pitchFamily="18" charset="0"/>
              </a:rPr>
              <a:t>International Road Freight Transport </a:t>
            </a:r>
            <a:endParaRPr lang="en-GB" sz="3600" b="1" dirty="0">
              <a:solidFill>
                <a:schemeClr val="bg1"/>
              </a:solidFill>
              <a:latin typeface="Times New Roman" pitchFamily="18" charset="0"/>
              <a:cs typeface="Times New Roman" pitchFamily="18" charset="0"/>
            </a:endParaRPr>
          </a:p>
        </p:txBody>
      </p:sp>
      <p:sp>
        <p:nvSpPr>
          <p:cNvPr id="6" name="Rectangle 2"/>
          <p:cNvSpPr txBox="1">
            <a:spLocks noChangeArrowheads="1"/>
          </p:cNvSpPr>
          <p:nvPr/>
        </p:nvSpPr>
        <p:spPr>
          <a:xfrm>
            <a:off x="214282" y="1142984"/>
            <a:ext cx="8358214" cy="5143536"/>
          </a:xfrm>
          <a:prstGeom prst="rect">
            <a:avLst/>
          </a:prstGeom>
        </p:spPr>
        <p:txBody>
          <a:bodyPr vert="horz" lIns="0" tIns="0" rIns="0" bIns="0" rtlCol="0">
            <a:normAutofit lnSpcReduction="10000"/>
          </a:bodyPr>
          <a:lstStyle/>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19 May 1956 – Convention on the Contract for the International Carriage of Goods by Road (</a:t>
            </a:r>
            <a:r>
              <a:rPr kumimoji="0" lang="en-US" sz="2800" b="1"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CMR</a:t>
            </a:r>
            <a:r>
              <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t>
            </a:r>
            <a:endParaRPr kumimoji="0" lang="cs-CZ"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457200" marR="0" lvl="1" indent="-307975" algn="just" defTabSz="914400" rtl="0" eaLnBrk="1" fontAlgn="auto" latinLnBrk="0" hangingPunct="1">
              <a:lnSpc>
                <a:spcPct val="95000"/>
              </a:lnSpc>
              <a:spcBef>
                <a:spcPct val="0"/>
              </a:spcBef>
              <a:spcAft>
                <a:spcPts val="0"/>
              </a:spcAft>
              <a:buClr>
                <a:srgbClr val="000000"/>
              </a:buClr>
              <a:buSzTx/>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a:t>
            </a:r>
            <a:endParaRPr kumimoji="0" lang="en-US" sz="28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800" b="0"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Conditions of application</a:t>
            </a:r>
            <a:endParaRPr kumimoji="0" lang="en-US" sz="28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a:p>
            <a:pPr marL="771525" marR="0" lvl="2" indent="-257175" algn="just" defTabSz="914400" rtl="0" eaLnBrk="1" fontAlgn="auto" latinLnBrk="0" hangingPunct="1">
              <a:lnSpc>
                <a:spcPct val="95000"/>
              </a:lnSpc>
              <a:spcBef>
                <a:spcPct val="0"/>
              </a:spcBef>
              <a:spcAft>
                <a:spcPts val="0"/>
              </a:spcAft>
              <a:buClr>
                <a:srgbClr val="000000"/>
              </a:buClr>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Applies to every contract for the carriage of goods by road in vehicles (motor vehicles, trailers, semi-trailers)</a:t>
            </a:r>
          </a:p>
          <a:p>
            <a:pPr marL="771525" marR="0" lvl="2" indent="-257175" algn="just" defTabSz="914400" rtl="0" eaLnBrk="1" fontAlgn="auto" latinLnBrk="0" hangingPunct="1">
              <a:lnSpc>
                <a:spcPct val="95000"/>
              </a:lnSpc>
              <a:spcBef>
                <a:spcPct val="0"/>
              </a:spcBef>
              <a:spcAft>
                <a:spcPts val="0"/>
              </a:spcAft>
              <a:buClr>
                <a:srgbClr val="000000"/>
              </a:buClr>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When the place of taking over of the goods and the place designated for delivery, as specified in the contract, are situated in two different countries, of which at least one is a contracting country</a:t>
            </a:r>
            <a:endParaRPr kumimoji="0" lang="en-US" sz="24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a:p>
            <a:pPr marL="771525" marR="0" lvl="2" indent="-257175" algn="just" defTabSz="914400" rtl="0" eaLnBrk="1" fontAlgn="auto" latinLnBrk="0" hangingPunct="1">
              <a:lnSpc>
                <a:spcPct val="95000"/>
              </a:lnSpc>
              <a:spcBef>
                <a:spcPct val="0"/>
              </a:spcBef>
              <a:spcAft>
                <a:spcPts val="0"/>
              </a:spcAft>
              <a:buClr>
                <a:srgbClr val="000000"/>
              </a:buClr>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It is done for reward</a:t>
            </a:r>
          </a:p>
          <a:p>
            <a:pPr marL="457200" marR="0" lvl="1" indent="-307975" algn="just" defTabSz="914400" rtl="0" eaLnBrk="1" fontAlgn="auto" latinLnBrk="0" hangingPunct="1">
              <a:lnSpc>
                <a:spcPct val="95000"/>
              </a:lnSpc>
              <a:spcBef>
                <a:spcPct val="0"/>
              </a:spcBef>
              <a:spcAft>
                <a:spcPts val="0"/>
              </a:spcAft>
              <a:buClr>
                <a:srgbClr val="000000"/>
              </a:buClr>
              <a:buSzTx/>
              <a:buFont typeface="Wingdings" pitchFamily="2" charset="2"/>
              <a:buNone/>
              <a:tabLst/>
              <a:defRPr/>
            </a:pPr>
            <a:endParaRPr kumimoji="0" lang="en-US" sz="28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457200" marR="0" lvl="1" indent="-307975" algn="just" defTabSz="914400" rtl="0" eaLnBrk="1" fontAlgn="auto" latinLnBrk="0" hangingPunct="1">
              <a:lnSpc>
                <a:spcPct val="95000"/>
              </a:lnSpc>
              <a:spcBef>
                <a:spcPct val="0"/>
              </a:spcBef>
              <a:spcAft>
                <a:spcPts val="0"/>
              </a:spcAft>
              <a:buClr>
                <a:srgbClr val="000000"/>
              </a:buClr>
              <a:buSzTx/>
              <a:buFont typeface="Wingdings" pitchFamily="2" charset="2"/>
              <a:buNone/>
              <a:tabLst/>
              <a:defRPr/>
            </a:pPr>
            <a:r>
              <a:rPr kumimoji="0" lang="en-US" sz="28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Mandatory nature of the Convention</a:t>
            </a:r>
            <a:endParaRPr kumimoji="0" lang="en-US" sz="28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a:p>
            <a:pPr marL="771525" marR="0" lvl="2" indent="-257175"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Variance can be done but only if the contract allows it. </a:t>
            </a:r>
            <a:endParaRPr kumimoji="0" lang="en-US" sz="24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a:p>
            <a:pPr marL="0" marR="0" lvl="0" indent="0" algn="just" defTabSz="914400" rtl="0" eaLnBrk="1" fontAlgn="auto" latinLnBrk="0" hangingPunct="1">
              <a:lnSpc>
                <a:spcPct val="95000"/>
              </a:lnSpc>
              <a:spcBef>
                <a:spcPct val="0"/>
              </a:spcBef>
              <a:spcAft>
                <a:spcPts val="0"/>
              </a:spcAft>
              <a:buClrTx/>
              <a:buSzTx/>
              <a:buFont typeface="Arial" pitchFamily="34" charset="0"/>
              <a:buNone/>
              <a:tabLst/>
              <a:defRPr/>
            </a:pPr>
            <a:r>
              <a:rPr kumimoji="0" lang="en-US" sz="2400" b="0" i="1"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Other (consignment note, liability,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ＭＳ Ｐゴシック" pitchFamily="34" charset="-128"/>
                <a:cs typeface="Times New Roman" pitchFamily="18" charset="0"/>
              </a:rPr>
              <a:t>atd</a:t>
            </a:r>
            <a:r>
              <a:rPr kumimoji="0" lang="en-US" sz="2400" b="0" i="1"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see COTIF</a:t>
            </a:r>
          </a:p>
        </p:txBody>
      </p:sp>
    </p:spTree>
    <p:extLst>
      <p:ext uri="{BB962C8B-B14F-4D97-AF65-F5344CB8AC3E}">
        <p14:creationId xmlns:p14="http://schemas.microsoft.com/office/powerpoint/2010/main" val="150472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ea typeface="ＭＳ Ｐゴシック" pitchFamily="34" charset="-128"/>
                <a:cs typeface="Times New Roman" pitchFamily="18" charset="0"/>
              </a:rPr>
              <a:t>Content of INCOTERMS</a:t>
            </a:r>
            <a:endParaRPr lang="en-GB" sz="3600" b="1" dirty="0">
              <a:solidFill>
                <a:schemeClr val="bg1"/>
              </a:solidFill>
              <a:latin typeface="Times New Roman" pitchFamily="18" charset="0"/>
              <a:cs typeface="Times New Roman" pitchFamily="18" charset="0"/>
            </a:endParaRPr>
          </a:p>
        </p:txBody>
      </p:sp>
      <p:sp>
        <p:nvSpPr>
          <p:cNvPr id="6" name="Content Placeholder 1"/>
          <p:cNvSpPr txBox="1">
            <a:spLocks/>
          </p:cNvSpPr>
          <p:nvPr/>
        </p:nvSpPr>
        <p:spPr>
          <a:xfrm>
            <a:off x="285720" y="1071546"/>
            <a:ext cx="8143932" cy="5572164"/>
          </a:xfrm>
          <a:prstGeom prst="rect">
            <a:avLst/>
          </a:prstGeom>
        </p:spPr>
        <p:txBody>
          <a:bodyPr vert="horz" lIns="91440" tIns="45720" rIns="91440" bIns="45720" rtlCol="0">
            <a:normAutofit fontScale="92500" lnSpcReduction="20000"/>
          </a:bodyPr>
          <a:lstStyle/>
          <a:p>
            <a:pPr marL="360000" marR="0" lvl="1" indent="0" algn="ctr" defTabSz="914400" rtl="0" eaLnBrk="1" fontAlgn="auto" latinLnBrk="0" hangingPunct="1">
              <a:lnSpc>
                <a:spcPct val="95000"/>
              </a:lnSpc>
              <a:spcBef>
                <a:spcPct val="20000"/>
              </a:spcBef>
              <a:spcAft>
                <a:spcPts val="0"/>
              </a:spcAft>
              <a:buClr>
                <a:srgbClr val="000000"/>
              </a:buClr>
              <a:buSzTx/>
              <a:tabLst/>
              <a:defRPr/>
            </a:pPr>
            <a:r>
              <a:rPr kumimoji="0" lang="en-US" sz="3000" b="1"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Rights and obligations </a:t>
            </a:r>
            <a:r>
              <a:rPr kumimoji="0" lang="en-US" sz="30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of parties in relation to </a:t>
            </a:r>
            <a:r>
              <a:rPr kumimoji="0" lang="en-US" sz="30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supply of goods</a:t>
            </a:r>
            <a:endParaRPr kumimoji="0" lang="cs-CZ" sz="30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360000" marR="0" lvl="1" indent="0" algn="ctr" defTabSz="914400" rtl="0" eaLnBrk="1" fontAlgn="auto" latinLnBrk="0" hangingPunct="1">
              <a:lnSpc>
                <a:spcPct val="95000"/>
              </a:lnSpc>
              <a:spcBef>
                <a:spcPct val="20000"/>
              </a:spcBef>
              <a:spcAft>
                <a:spcPts val="0"/>
              </a:spcAft>
              <a:buClr>
                <a:srgbClr val="000000"/>
              </a:buClr>
              <a:buSzTx/>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360000" marR="0" lvl="1" indent="0" algn="just" defTabSz="914400" rtl="0" eaLnBrk="1" fontAlgn="auto" latinLnBrk="0" hangingPunct="1">
              <a:lnSpc>
                <a:spcPct val="95000"/>
              </a:lnSpc>
              <a:spcBef>
                <a:spcPct val="20000"/>
              </a:spcBef>
              <a:spcAft>
                <a:spcPts val="0"/>
              </a:spcAft>
              <a:buClr>
                <a:srgbClr val="000000"/>
              </a:buClr>
              <a:buSzTx/>
              <a:buFontTx/>
              <a:buChar char="•"/>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If it</a:t>
            </a:r>
            <a:r>
              <a:rPr kumimoji="0" lang="en-US" altLang="en-GB"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t>
            </a: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s used then it </a:t>
            </a:r>
            <a:r>
              <a:rPr kumimoji="0" lang="en-US" sz="26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replaced Vienna convention</a:t>
            </a: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a:t>
            </a:r>
            <a:endParaRPr kumimoji="0" lang="cs-CZ"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360000" marR="0" lvl="1" indent="0" algn="just" defTabSz="914400" rtl="0" eaLnBrk="1" fontAlgn="auto" latinLnBrk="0" hangingPunct="1">
              <a:lnSpc>
                <a:spcPct val="95000"/>
              </a:lnSpc>
              <a:spcBef>
                <a:spcPct val="20000"/>
              </a:spcBef>
              <a:spcAft>
                <a:spcPts val="0"/>
              </a:spcAft>
              <a:buClr>
                <a:srgbClr val="000000"/>
              </a:buClr>
              <a:buSzTx/>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(and sometimes even goes beyond it) in the following issues: </a:t>
            </a:r>
            <a:endParaRPr kumimoji="0" lang="cs-CZ"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360000" marR="0" lvl="1" indent="0" algn="just" defTabSz="914400" rtl="0" eaLnBrk="1" fontAlgn="auto" latinLnBrk="0" hangingPunct="1">
              <a:lnSpc>
                <a:spcPct val="95000"/>
              </a:lnSpc>
              <a:spcBef>
                <a:spcPct val="20000"/>
              </a:spcBef>
              <a:spcAft>
                <a:spcPts val="0"/>
              </a:spcAft>
              <a:buClr>
                <a:srgbClr val="000000"/>
              </a:buClr>
              <a:buSzTx/>
              <a:tabLst/>
              <a:defRPr/>
            </a:pPr>
            <a:endPar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360000" marR="0" lvl="2" indent="0" algn="just" defTabSz="914400" rtl="0" eaLnBrk="1" fontAlgn="auto" latinLnBrk="0" hangingPunct="1">
              <a:lnSpc>
                <a:spcPct val="95000"/>
              </a:lnSpc>
              <a:spcBef>
                <a:spcPct val="2000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Place of delivery</a:t>
            </a:r>
          </a:p>
          <a:p>
            <a:pPr marL="360000" marR="0" lvl="2" indent="0" algn="just" defTabSz="914400" rtl="0" eaLnBrk="1" fontAlgn="auto" latinLnBrk="0" hangingPunct="1">
              <a:lnSpc>
                <a:spcPct val="95000"/>
              </a:lnSpc>
              <a:spcBef>
                <a:spcPct val="2000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Packaging</a:t>
            </a:r>
          </a:p>
          <a:p>
            <a:pPr marL="360000" marR="0" lvl="2" indent="0" algn="just" defTabSz="914400" rtl="0" eaLnBrk="1" fontAlgn="auto" latinLnBrk="0" hangingPunct="1">
              <a:lnSpc>
                <a:spcPct val="95000"/>
              </a:lnSpc>
              <a:spcBef>
                <a:spcPct val="2000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Goods checking</a:t>
            </a:r>
          </a:p>
          <a:p>
            <a:pPr marL="360000" marR="0" lvl="2" indent="0" algn="just" defTabSz="914400" rtl="0" eaLnBrk="1" fontAlgn="auto" latinLnBrk="0" hangingPunct="1">
              <a:lnSpc>
                <a:spcPct val="95000"/>
              </a:lnSpc>
              <a:spcBef>
                <a:spcPct val="2000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Obligations related to import and export</a:t>
            </a:r>
          </a:p>
          <a:p>
            <a:pPr marL="360000" marR="0" lvl="2" indent="0" algn="just" defTabSz="914400" rtl="0" eaLnBrk="1" fontAlgn="auto" latinLnBrk="0" hangingPunct="1">
              <a:lnSpc>
                <a:spcPct val="95000"/>
              </a:lnSpc>
              <a:spcBef>
                <a:spcPct val="2000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Moment of transition of danger</a:t>
            </a:r>
          </a:p>
          <a:p>
            <a:pPr marL="360000" marR="0" lvl="2" indent="0" algn="just" defTabSz="914400" rtl="0" eaLnBrk="1" fontAlgn="auto" latinLnBrk="0" hangingPunct="1">
              <a:lnSpc>
                <a:spcPct val="95000"/>
              </a:lnSpc>
              <a:spcBef>
                <a:spcPct val="2000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Moment of transition of costs</a:t>
            </a:r>
          </a:p>
          <a:p>
            <a:pPr marL="360000" marR="0" lvl="2" indent="0" algn="just" defTabSz="914400" rtl="0" eaLnBrk="1" fontAlgn="auto" latinLnBrk="0" hangingPunct="1">
              <a:lnSpc>
                <a:spcPct val="95000"/>
              </a:lnSpc>
              <a:spcBef>
                <a:spcPct val="2000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Insurance (only CIF and CIP clauses)</a:t>
            </a:r>
          </a:p>
          <a:p>
            <a:pPr marL="360000" marR="0" lvl="0" indent="0" algn="just" defTabSz="914400" rtl="0" eaLnBrk="1" fontAlgn="auto" latinLnBrk="0" hangingPunct="1">
              <a:lnSpc>
                <a:spcPct val="95000"/>
              </a:lnSpc>
              <a:spcBef>
                <a:spcPct val="20000"/>
              </a:spcBef>
              <a:spcAft>
                <a:spcPts val="0"/>
              </a:spcAft>
              <a:buClr>
                <a:srgbClr val="000000"/>
              </a:buClr>
              <a:buSzPct val="80000"/>
              <a:buFont typeface="Courier New" pitchFamily="49" charset="0"/>
              <a:buNone/>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a:t>
            </a:r>
            <a:r>
              <a:rPr kumimoji="0" lang="en-US" sz="2600" b="0" i="1"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CIF: Cost, Insurance and Freight; CIP: Carriage and Insurance Paid</a:t>
            </a:r>
          </a:p>
          <a:p>
            <a:pPr marL="3600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504720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cs typeface="Times New Roman" pitchFamily="18" charset="0"/>
              </a:rPr>
              <a:t>International Air Transport</a:t>
            </a:r>
            <a:endParaRPr lang="en-GB" sz="3600" b="1" dirty="0">
              <a:solidFill>
                <a:schemeClr val="bg1"/>
              </a:solidFill>
              <a:latin typeface="Times New Roman" pitchFamily="18" charset="0"/>
              <a:cs typeface="Times New Roman" pitchFamily="18" charset="0"/>
            </a:endParaRPr>
          </a:p>
        </p:txBody>
      </p:sp>
      <p:sp>
        <p:nvSpPr>
          <p:cNvPr id="6" name="Rectangle 2"/>
          <p:cNvSpPr txBox="1">
            <a:spLocks noChangeArrowheads="1"/>
          </p:cNvSpPr>
          <p:nvPr/>
        </p:nvSpPr>
        <p:spPr>
          <a:xfrm>
            <a:off x="250825" y="1071546"/>
            <a:ext cx="8536017" cy="5286412"/>
          </a:xfrm>
          <a:prstGeom prst="rect">
            <a:avLst/>
          </a:prstGeom>
        </p:spPr>
        <p:txBody>
          <a:bodyPr vert="horz" lIns="0" tIns="0" rIns="0" bIns="0" rtlCol="0">
            <a:normAutofit/>
          </a:bodyPr>
          <a:lstStyle/>
          <a:p>
            <a:pPr marL="457200" marR="0" lvl="1" indent="-307975" defTabSz="914400" rtl="0" eaLnBrk="1" fontAlgn="auto" latinLnBrk="0" hangingPunct="1">
              <a:lnSpc>
                <a:spcPct val="95000"/>
              </a:lnSpc>
              <a:spcBef>
                <a:spcPct val="0"/>
              </a:spcBef>
              <a:spcAft>
                <a:spcPts val="0"/>
              </a:spcAft>
              <a:buClr>
                <a:srgbClr val="000000"/>
              </a:buClr>
              <a:buSzTx/>
              <a:buFontTx/>
              <a:buChar char="•"/>
              <a:tabLst/>
              <a:defRPr/>
            </a:pP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28</a:t>
            </a:r>
            <a:r>
              <a:rPr kumimoji="0" lang="cs-CZ" sz="2800" b="0" i="0" u="none" strike="noStrike" kern="1200" cap="none" spc="0" normalizeH="0" baseline="0" noProof="0" dirty="0" err="1">
                <a:ln>
                  <a:noFill/>
                </a:ln>
                <a:effectLst/>
                <a:uLnTx/>
                <a:uFillTx/>
                <a:latin typeface="Times New Roman" pitchFamily="18" charset="0"/>
                <a:ea typeface="ＭＳ Ｐゴシック" pitchFamily="34" charset="-128"/>
                <a:cs typeface="Times New Roman" pitchFamily="18" charset="0"/>
              </a:rPr>
              <a:t>th</a:t>
            </a: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 May 1999 – Convention for the Unification of Certain Rules for International Carriage by Air (</a:t>
            </a:r>
            <a:r>
              <a:rPr kumimoji="0" lang="en-US" sz="2800" b="1" i="0" u="sng"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Montreal Convention</a:t>
            </a: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a:t>
            </a:r>
          </a:p>
          <a:p>
            <a:pPr marL="1130300" marR="0" lvl="3" indent="-204788" defTabSz="914400" rtl="0" eaLnBrk="1" fontAlgn="auto" latinLnBrk="0" hangingPunct="1">
              <a:lnSpc>
                <a:spcPct val="95000"/>
              </a:lnSpc>
              <a:spcBef>
                <a:spcPct val="0"/>
              </a:spcBef>
              <a:spcAft>
                <a:spcPts val="0"/>
              </a:spcAft>
              <a:buClr>
                <a:srgbClr val="000000"/>
              </a:buClr>
              <a:buSzTx/>
              <a:buFont typeface="Wingdings" pitchFamily="2" charset="2"/>
              <a:buChar char="§"/>
              <a:tabLst/>
              <a:defRPr/>
            </a:pPr>
            <a:r>
              <a:rPr kumimoji="0" lang="en-US"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Replaces so-called Vienna Convention (1929)</a:t>
            </a:r>
            <a:endParaRPr kumimoji="0" lang="cs-CZ" sz="26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1130300" marR="0" lvl="3" indent="-204788" defTabSz="914400" rtl="0" eaLnBrk="1" fontAlgn="auto" latinLnBrk="0" hangingPunct="1">
              <a:lnSpc>
                <a:spcPct val="95000"/>
              </a:lnSpc>
              <a:spcBef>
                <a:spcPct val="0"/>
              </a:spcBef>
              <a:spcAft>
                <a:spcPts val="0"/>
              </a:spcAft>
              <a:buClr>
                <a:srgbClr val="000000"/>
              </a:buClr>
              <a:buSzTx/>
              <a:tabLst/>
              <a:defRPr/>
            </a:pPr>
            <a:endParaRPr kumimoji="0" lang="en-US" sz="1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457200" marR="0" lvl="1" indent="-307975" defTabSz="914400" rtl="0" eaLnBrk="1" fontAlgn="auto" latinLnBrk="0" hangingPunct="1">
              <a:lnSpc>
                <a:spcPct val="95000"/>
              </a:lnSpc>
              <a:spcBef>
                <a:spcPct val="0"/>
              </a:spcBef>
              <a:spcAft>
                <a:spcPts val="0"/>
              </a:spcAft>
              <a:buClr>
                <a:srgbClr val="000000"/>
              </a:buClr>
              <a:buSzTx/>
              <a:buFontTx/>
              <a:buChar char="•"/>
              <a:tabLst/>
              <a:defRPr/>
            </a:pP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Application</a:t>
            </a:r>
          </a:p>
          <a:p>
            <a:pPr marL="771525" marR="0" lvl="2" indent="-257175"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4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Applies to international carriage of passengers, baggage and cargo performed by aircraft for reward</a:t>
            </a:r>
          </a:p>
          <a:p>
            <a:pPr marL="771525" marR="0" lvl="2" indent="-257175"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4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The place of departure and the place</a:t>
            </a:r>
            <a:br>
              <a:rPr kumimoji="0" lang="en-US" sz="24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br>
            <a:r>
              <a:rPr kumimoji="0" lang="en-US" sz="24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 of destination are situated within</a:t>
            </a:r>
            <a:br>
              <a:rPr kumimoji="0" lang="en-US" sz="24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br>
            <a:r>
              <a:rPr kumimoji="0" lang="en-US" sz="24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 the territories of two State Parties</a:t>
            </a:r>
          </a:p>
          <a:p>
            <a:pPr marL="771525" marR="0" lvl="2" indent="-257175" defTabSz="914400" rtl="0" eaLnBrk="1" fontAlgn="auto" latinLnBrk="0" hangingPunct="1">
              <a:lnSpc>
                <a:spcPct val="95000"/>
              </a:lnSpc>
              <a:spcBef>
                <a:spcPct val="0"/>
              </a:spcBef>
              <a:spcAft>
                <a:spcPts val="0"/>
              </a:spcAft>
              <a:buClr>
                <a:srgbClr val="000000"/>
              </a:buClr>
              <a:buSzPct val="80000"/>
              <a:buFont typeface="Arial" pitchFamily="34" charset="0"/>
              <a:buNone/>
              <a:tabLst/>
              <a:defRPr/>
            </a:pPr>
            <a:endParaRPr kumimoji="0" lang="en-US" sz="24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endParaRPr>
          </a:p>
          <a:p>
            <a:pPr marL="771525" marR="0" lvl="2" indent="-257175" defTabSz="914400" rtl="0" eaLnBrk="1" fontAlgn="auto" latinLnBrk="0" hangingPunct="1">
              <a:lnSpc>
                <a:spcPct val="95000"/>
              </a:lnSpc>
              <a:spcBef>
                <a:spcPct val="0"/>
              </a:spcBef>
              <a:spcAft>
                <a:spcPts val="0"/>
              </a:spcAft>
              <a:buClr>
                <a:srgbClr val="000000"/>
              </a:buClr>
              <a:buSzPct val="80000"/>
              <a:buFont typeface="Arial" pitchFamily="34" charset="0"/>
              <a:buNone/>
              <a:tabLst/>
              <a:defRPr/>
            </a:pPr>
            <a:r>
              <a:rPr kumimoji="0" lang="en-US" sz="2800" b="0" i="0" u="none" strike="noStrike" kern="1200" cap="none" spc="0" normalizeH="0" baseline="0" noProof="0" dirty="0">
                <a:ln>
                  <a:noFill/>
                </a:ln>
                <a:effectLst/>
                <a:uLnTx/>
                <a:uFillTx/>
                <a:latin typeface="Times New Roman" pitchFamily="18" charset="0"/>
                <a:ea typeface="ＭＳ Ｐゴシック" pitchFamily="34" charset="-128"/>
                <a:cs typeface="Times New Roman" pitchFamily="18" charset="0"/>
              </a:rPr>
              <a:t>It has a mandatory nature.</a:t>
            </a:r>
          </a:p>
        </p:txBody>
      </p:sp>
      <p:pic>
        <p:nvPicPr>
          <p:cNvPr id="7" name="Picture 1"/>
          <p:cNvPicPr>
            <a:picLocks noChangeAspect="1"/>
          </p:cNvPicPr>
          <p:nvPr/>
        </p:nvPicPr>
        <p:blipFill>
          <a:blip r:embed="rId2"/>
          <a:srcRect/>
          <a:stretch>
            <a:fillRect/>
          </a:stretch>
        </p:blipFill>
        <p:spPr bwMode="auto">
          <a:xfrm>
            <a:off x="6142038" y="4857750"/>
            <a:ext cx="3001962" cy="2000250"/>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600" b="1" dirty="0">
              <a:solidFill>
                <a:schemeClr val="bg1"/>
              </a:solidFill>
              <a:latin typeface="Times New Roman" pitchFamily="18" charset="0"/>
              <a:cs typeface="Times New Roman" pitchFamily="18" charset="0"/>
            </a:endParaRPr>
          </a:p>
        </p:txBody>
      </p:sp>
      <p:sp>
        <p:nvSpPr>
          <p:cNvPr id="6" name="Obdélník 5"/>
          <p:cNvSpPr/>
          <p:nvPr/>
        </p:nvSpPr>
        <p:spPr>
          <a:xfrm>
            <a:off x="214282" y="1000108"/>
            <a:ext cx="8715436" cy="5823133"/>
          </a:xfrm>
          <a:prstGeom prst="rect">
            <a:avLst/>
          </a:prstGeom>
        </p:spPr>
        <p:txBody>
          <a:bodyPr wrap="square">
            <a:spAutoFit/>
          </a:bodyPr>
          <a:lstStyle/>
          <a:p>
            <a:pPr lvl="1" indent="-307975">
              <a:lnSpc>
                <a:spcPct val="95000"/>
              </a:lnSpc>
              <a:spcBef>
                <a:spcPct val="0"/>
              </a:spcBef>
              <a:buClr>
                <a:srgbClr val="000000"/>
              </a:buClr>
              <a:buFontTx/>
              <a:buChar char="•"/>
            </a:pPr>
            <a:r>
              <a:rPr lang="en-US" sz="2800" dirty="0">
                <a:latin typeface="Times New Roman" pitchFamily="18" charset="0"/>
                <a:ea typeface="ＭＳ Ｐゴシック" pitchFamily="34" charset="-128"/>
                <a:cs typeface="Times New Roman" pitchFamily="18" charset="0"/>
              </a:rPr>
              <a:t>Transport of goods– </a:t>
            </a:r>
            <a:r>
              <a:rPr lang="en-US" sz="2800" b="1" dirty="0">
                <a:latin typeface="Times New Roman" pitchFamily="18" charset="0"/>
                <a:ea typeface="ＭＳ Ｐゴシック" pitchFamily="34" charset="-128"/>
                <a:cs typeface="Times New Roman" pitchFamily="18" charset="0"/>
              </a:rPr>
              <a:t>air waybill</a:t>
            </a:r>
            <a:endParaRPr lang="en-US" sz="2800" dirty="0">
              <a:latin typeface="Times New Roman" pitchFamily="18" charset="0"/>
              <a:ea typeface="ＭＳ Ｐゴシック" pitchFamily="34" charset="-128"/>
              <a:cs typeface="Times New Roman" pitchFamily="18" charset="0"/>
            </a:endParaRPr>
          </a:p>
          <a:p>
            <a:pPr lvl="1" indent="-307975">
              <a:lnSpc>
                <a:spcPct val="95000"/>
              </a:lnSpc>
              <a:spcBef>
                <a:spcPct val="0"/>
              </a:spcBef>
              <a:buClr>
                <a:srgbClr val="000000"/>
              </a:buClr>
              <a:buFontTx/>
              <a:buChar char="•"/>
            </a:pPr>
            <a:r>
              <a:rPr lang="en-US" sz="2800" dirty="0">
                <a:latin typeface="Times New Roman" pitchFamily="18" charset="0"/>
                <a:ea typeface="ＭＳ Ｐゴシック" pitchFamily="34" charset="-128"/>
                <a:cs typeface="Times New Roman" pitchFamily="18" charset="0"/>
              </a:rPr>
              <a:t>Liability of Carrier</a:t>
            </a:r>
          </a:p>
          <a:p>
            <a:pPr marL="771525" lvl="2" indent="-257175">
              <a:lnSpc>
                <a:spcPct val="95000"/>
              </a:lnSpc>
              <a:spcBef>
                <a:spcPct val="0"/>
              </a:spcBef>
              <a:buClr>
                <a:srgbClr val="000000"/>
              </a:buClr>
              <a:buSzPct val="80000"/>
              <a:buFont typeface="Courier New" pitchFamily="49" charset="0"/>
              <a:buChar char="o"/>
            </a:pPr>
            <a:r>
              <a:rPr lang="en-US" sz="2400" dirty="0">
                <a:latin typeface="Times New Roman" pitchFamily="18" charset="0"/>
                <a:ea typeface="ＭＳ Ｐゴシック" pitchFamily="34" charset="-128"/>
                <a:cs typeface="Times New Roman" pitchFamily="18" charset="0"/>
              </a:rPr>
              <a:t>Exceptions: inherent defect, quality or vice of that cargo; defective packing; an act of war; an act of public authority</a:t>
            </a:r>
          </a:p>
          <a:p>
            <a:pPr marL="771525" lvl="2" indent="-257175">
              <a:lnSpc>
                <a:spcPct val="95000"/>
              </a:lnSpc>
              <a:spcBef>
                <a:spcPct val="0"/>
              </a:spcBef>
              <a:buClr>
                <a:srgbClr val="000000"/>
              </a:buClr>
              <a:buSzPct val="80000"/>
            </a:pPr>
            <a:endParaRPr lang="en-US" sz="2400" dirty="0">
              <a:latin typeface="Times New Roman" pitchFamily="18" charset="0"/>
              <a:ea typeface="ＭＳ Ｐゴシック" pitchFamily="34" charset="-128"/>
              <a:cs typeface="Times New Roman" pitchFamily="18" charset="0"/>
            </a:endParaRPr>
          </a:p>
          <a:p>
            <a:pPr marL="771525" lvl="2" indent="-257175">
              <a:lnSpc>
                <a:spcPct val="95000"/>
              </a:lnSpc>
              <a:spcBef>
                <a:spcPct val="0"/>
              </a:spcBef>
              <a:buClr>
                <a:srgbClr val="000000"/>
              </a:buClr>
              <a:buSzPct val="80000"/>
            </a:pPr>
            <a:r>
              <a:rPr lang="en-US" sz="2400" dirty="0">
                <a:latin typeface="Times New Roman" pitchFamily="18" charset="0"/>
                <a:ea typeface="ＭＳ Ｐゴシック" pitchFamily="34" charset="-128"/>
                <a:cs typeface="Times New Roman" pitchFamily="18" charset="0"/>
              </a:rPr>
              <a:t>In practice: Airlines provide higher compensations than is required by the Convention</a:t>
            </a:r>
          </a:p>
          <a:p>
            <a:pPr marL="771525" lvl="2" indent="-257175">
              <a:lnSpc>
                <a:spcPct val="95000"/>
              </a:lnSpc>
              <a:spcBef>
                <a:spcPct val="0"/>
              </a:spcBef>
              <a:buClr>
                <a:srgbClr val="000000"/>
              </a:buClr>
              <a:buSzPct val="80000"/>
            </a:pPr>
            <a:r>
              <a:rPr lang="en-US" sz="2800" b="1" dirty="0">
                <a:latin typeface="Times New Roman" pitchFamily="18" charset="0"/>
                <a:ea typeface="ＭＳ Ｐゴシック" pitchFamily="34" charset="-128"/>
                <a:cs typeface="Times New Roman" pitchFamily="18" charset="0"/>
              </a:rPr>
              <a:t>Complaints:</a:t>
            </a:r>
            <a:endParaRPr lang="en-US" sz="2800" dirty="0">
              <a:latin typeface="Times New Roman" pitchFamily="18" charset="0"/>
              <a:ea typeface="ＭＳ Ｐゴシック" pitchFamily="34" charset="-128"/>
              <a:cs typeface="Times New Roman" pitchFamily="18" charset="0"/>
            </a:endParaRPr>
          </a:p>
          <a:p>
            <a:pPr marL="1130300" lvl="3" indent="-204788" algn="just">
              <a:lnSpc>
                <a:spcPct val="95000"/>
              </a:lnSpc>
              <a:spcBef>
                <a:spcPct val="0"/>
              </a:spcBef>
              <a:buClr>
                <a:srgbClr val="000000"/>
              </a:buClr>
              <a:buFont typeface="Wingdings" pitchFamily="2" charset="2"/>
              <a:buChar char="§"/>
            </a:pPr>
            <a:r>
              <a:rPr lang="en-US" sz="2400" dirty="0">
                <a:latin typeface="Times New Roman" pitchFamily="18" charset="0"/>
                <a:ea typeface="ＭＳ Ｐゴシック" pitchFamily="34" charset="-128"/>
                <a:cs typeface="Times New Roman" pitchFamily="18" charset="0"/>
              </a:rPr>
              <a:t>Damaged cargo: within 14 days, baggage: 7 days from the date of receipt </a:t>
            </a:r>
          </a:p>
          <a:p>
            <a:pPr marL="1130300" lvl="3" indent="-204788" algn="just">
              <a:lnSpc>
                <a:spcPct val="95000"/>
              </a:lnSpc>
              <a:spcBef>
                <a:spcPct val="0"/>
              </a:spcBef>
              <a:buClr>
                <a:srgbClr val="000000"/>
              </a:buClr>
              <a:buFont typeface="Wingdings" pitchFamily="2" charset="2"/>
              <a:buChar char="§"/>
            </a:pPr>
            <a:r>
              <a:rPr lang="en-US" sz="2400" dirty="0">
                <a:latin typeface="Times New Roman" pitchFamily="18" charset="0"/>
                <a:ea typeface="ＭＳ Ｐゴシック" pitchFamily="34" charset="-128"/>
                <a:cs typeface="Times New Roman" pitchFamily="18" charset="0"/>
              </a:rPr>
              <a:t>Delay: within 21 days from the date on which the baggage or cargo have been placed at disposal</a:t>
            </a:r>
          </a:p>
          <a:p>
            <a:pPr marL="1130300" lvl="3" indent="-204788" algn="just">
              <a:lnSpc>
                <a:spcPct val="95000"/>
              </a:lnSpc>
              <a:spcBef>
                <a:spcPct val="0"/>
              </a:spcBef>
              <a:buClr>
                <a:srgbClr val="000000"/>
              </a:buClr>
              <a:buFont typeface="Wingdings" pitchFamily="2" charset="2"/>
              <a:buChar char="§"/>
            </a:pPr>
            <a:r>
              <a:rPr lang="en-US" sz="2400" b="1" dirty="0">
                <a:latin typeface="Times New Roman" pitchFamily="18" charset="0"/>
                <a:ea typeface="ＭＳ Ｐゴシック" pitchFamily="34" charset="-128"/>
                <a:cs typeface="Times New Roman" pitchFamily="18" charset="0"/>
              </a:rPr>
              <a:t>If no complaint is made within the times aforesaid, no action shall lie against the carrier, save in the case of fraud on its part.</a:t>
            </a:r>
            <a:endParaRPr lang="en-US" sz="2400" dirty="0">
              <a:latin typeface="Times New Roman" pitchFamily="18" charset="0"/>
              <a:ea typeface="ＭＳ Ｐゴシック" pitchFamily="34" charset="-128"/>
              <a:cs typeface="Times New Roman" pitchFamily="18" charset="0"/>
            </a:endParaRPr>
          </a:p>
          <a:p>
            <a:pPr marL="1130300" lvl="3" indent="-204788">
              <a:lnSpc>
                <a:spcPct val="95000"/>
              </a:lnSpc>
              <a:spcBef>
                <a:spcPct val="0"/>
              </a:spcBef>
              <a:buClr>
                <a:srgbClr val="000000"/>
              </a:buClr>
              <a:buFont typeface="Wingdings" pitchFamily="2" charset="2"/>
              <a:buChar char=" "/>
            </a:pPr>
            <a:endParaRPr lang="en-US" sz="2000" dirty="0">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504720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ea typeface="ＭＳ Ｐゴシック" pitchFamily="34" charset="-128"/>
                <a:cs typeface="Times New Roman" pitchFamily="18" charset="0"/>
              </a:rPr>
              <a:t>Maritime transport</a:t>
            </a:r>
            <a:endParaRPr lang="en-GB" sz="3600" b="1" dirty="0">
              <a:solidFill>
                <a:schemeClr val="bg1"/>
              </a:solidFill>
              <a:latin typeface="Times New Roman" pitchFamily="18" charset="0"/>
              <a:cs typeface="Times New Roman" pitchFamily="18" charset="0"/>
            </a:endParaRPr>
          </a:p>
        </p:txBody>
      </p:sp>
      <p:sp>
        <p:nvSpPr>
          <p:cNvPr id="6" name="Rectangle 2"/>
          <p:cNvSpPr txBox="1">
            <a:spLocks noChangeArrowheads="1"/>
          </p:cNvSpPr>
          <p:nvPr/>
        </p:nvSpPr>
        <p:spPr>
          <a:xfrm>
            <a:off x="103159" y="1500174"/>
            <a:ext cx="9040841" cy="5000660"/>
          </a:xfrm>
          <a:prstGeom prst="rect">
            <a:avLst/>
          </a:prstGeom>
        </p:spPr>
        <p:txBody>
          <a:bodyPr vert="horz" lIns="0" tIns="0" rIns="0" bIns="0" rtlCol="0">
            <a:normAutofit/>
          </a:bodyPr>
          <a:lstStyle/>
          <a:p>
            <a:pPr marL="457200" marR="0" lvl="1" indent="-307975" defTabSz="914400" rtl="0" eaLnBrk="1" fontAlgn="auto" latinLnBrk="0" hangingPunct="1">
              <a:lnSpc>
                <a:spcPct val="95000"/>
              </a:lnSpc>
              <a:spcBef>
                <a:spcPct val="0"/>
              </a:spcBef>
              <a:spcAft>
                <a:spcPts val="0"/>
              </a:spcAft>
              <a:buClr>
                <a:srgbClr val="000000"/>
              </a:buClr>
              <a:buSzTx/>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30</a:t>
            </a:r>
            <a:r>
              <a:rPr kumimoji="0" lang="cs-CZ" sz="2800" b="0" i="0" u="none" strike="noStrike" kern="1200" cap="none" spc="0" normalizeH="0" baseline="0" noProof="0" dirty="0" err="1">
                <a:ln>
                  <a:noFill/>
                </a:ln>
                <a:solidFill>
                  <a:srgbClr val="000000"/>
                </a:solidFill>
                <a:effectLst/>
                <a:uLnTx/>
                <a:uFillTx/>
                <a:latin typeface="Times New Roman" pitchFamily="18" charset="0"/>
                <a:ea typeface="ＭＳ Ｐゴシック" pitchFamily="34" charset="-128"/>
                <a:cs typeface="Times New Roman" pitchFamily="18" charset="0"/>
              </a:rPr>
              <a:t>th</a:t>
            </a:r>
            <a:r>
              <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March 1978 United Nations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ＭＳ Ｐゴシック" pitchFamily="34" charset="-128"/>
                <a:cs typeface="Times New Roman" pitchFamily="18" charset="0"/>
              </a:rPr>
              <a:t>Conventio</a:t>
            </a:r>
            <a:r>
              <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on the Carriage of Goods by Sea (</a:t>
            </a:r>
            <a:r>
              <a:rPr kumimoji="0" lang="en-US" sz="2800" b="1"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The Hamburg Rules</a:t>
            </a:r>
            <a:r>
              <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t>
            </a:r>
            <a:endParaRPr kumimoji="0" lang="en-US" sz="28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a:p>
            <a:pPr marL="457200" marR="0" lvl="1" indent="-307975" defTabSz="914400" rtl="0" eaLnBrk="1" fontAlgn="auto" latinLnBrk="0" hangingPunct="1">
              <a:lnSpc>
                <a:spcPct val="95000"/>
              </a:lnSpc>
              <a:spcBef>
                <a:spcPct val="0"/>
              </a:spcBef>
              <a:spcAft>
                <a:spcPts val="0"/>
              </a:spcAft>
              <a:buClr>
                <a:srgbClr val="000000"/>
              </a:buClr>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457200" marR="0" lvl="1" indent="-307975" defTabSz="914400" rtl="0" eaLnBrk="1" fontAlgn="auto" latinLnBrk="0" hangingPunct="1">
              <a:lnSpc>
                <a:spcPct val="95000"/>
              </a:lnSpc>
              <a:spcBef>
                <a:spcPct val="0"/>
              </a:spcBef>
              <a:spcAft>
                <a:spcPts val="0"/>
              </a:spcAft>
              <a:buClr>
                <a:srgbClr val="000000"/>
              </a:buClr>
              <a:buSzTx/>
              <a:buFontTx/>
              <a:buChar char="•"/>
              <a:tabLst/>
              <a:defRPr/>
            </a:pPr>
            <a:r>
              <a:rPr kumimoji="0" lang="en-US" sz="26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Convention is applicable to all contracts of carriage by sea between two different Countries if:</a:t>
            </a:r>
          </a:p>
          <a:p>
            <a:pPr marL="914400" marR="0" lvl="2" indent="-307975" defTabSz="914400" rtl="0" eaLnBrk="1" fontAlgn="auto" latinLnBrk="0" hangingPunct="1">
              <a:lnSpc>
                <a:spcPct val="95000"/>
              </a:lnSpc>
              <a:spcBef>
                <a:spcPct val="0"/>
              </a:spcBef>
              <a:spcAft>
                <a:spcPts val="0"/>
              </a:spcAft>
              <a:buClr>
                <a:srgbClr val="000000"/>
              </a:buClr>
              <a:buSzTx/>
              <a:buFontTx/>
              <a:buChar char="•"/>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The port of loading as provided for in the contract of carriage by sea is located in a Contracting Country or</a:t>
            </a:r>
          </a:p>
          <a:p>
            <a:pPr marL="914400" marR="0" lvl="2" indent="-307975" defTabSz="914400" rtl="0" eaLnBrk="1" fontAlgn="auto" latinLnBrk="0" hangingPunct="1">
              <a:lnSpc>
                <a:spcPct val="95000"/>
              </a:lnSpc>
              <a:spcBef>
                <a:spcPct val="0"/>
              </a:spcBef>
              <a:spcAft>
                <a:spcPts val="0"/>
              </a:spcAft>
              <a:buClr>
                <a:srgbClr val="000000"/>
              </a:buClr>
              <a:buSzTx/>
              <a:buFontTx/>
              <a:buChar char="•"/>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The bill of lading or other document</a:t>
            </a:r>
            <a:b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b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evidencing the contract of carriage by</a:t>
            </a:r>
            <a:b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b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sea is issued in a Contracting Country</a:t>
            </a:r>
            <a:endParaRPr kumimoji="0" lang="en-US" sz="26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457200" marR="0" lvl="1" indent="-307975" defTabSz="914400" rtl="0" eaLnBrk="1" fontAlgn="auto" latinLnBrk="0" hangingPunct="1">
              <a:lnSpc>
                <a:spcPct val="95000"/>
              </a:lnSpc>
              <a:spcBef>
                <a:spcPct val="0"/>
              </a:spcBef>
              <a:spcAft>
                <a:spcPts val="0"/>
              </a:spcAft>
              <a:buClr>
                <a:srgbClr val="000000"/>
              </a:buClr>
              <a:buSzTx/>
              <a:buFontTx/>
              <a:buChar char="•"/>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457200" marR="0" lvl="1" indent="-307975" defTabSz="914400" rtl="0" eaLnBrk="1" fontAlgn="auto" latinLnBrk="0" hangingPunct="1">
              <a:lnSpc>
                <a:spcPct val="95000"/>
              </a:lnSpc>
              <a:spcBef>
                <a:spcPct val="0"/>
              </a:spcBef>
              <a:spcAft>
                <a:spcPts val="0"/>
              </a:spcAft>
              <a:buClr>
                <a:srgbClr val="000000"/>
              </a:buClr>
              <a:buSzTx/>
              <a:buFontTx/>
              <a:buChar char="•"/>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It has a mandatory nature.  </a:t>
            </a:r>
          </a:p>
        </p:txBody>
      </p:sp>
      <p:pic>
        <p:nvPicPr>
          <p:cNvPr id="7" name="Picture 1"/>
          <p:cNvPicPr>
            <a:picLocks noChangeAspect="1"/>
          </p:cNvPicPr>
          <p:nvPr/>
        </p:nvPicPr>
        <p:blipFill>
          <a:blip r:embed="rId2"/>
          <a:srcRect t="12640"/>
          <a:stretch>
            <a:fillRect/>
          </a:stretch>
        </p:blipFill>
        <p:spPr bwMode="auto">
          <a:xfrm>
            <a:off x="6372225" y="4883150"/>
            <a:ext cx="2771775" cy="1957388"/>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cs typeface="Times New Roman" pitchFamily="18" charset="0"/>
              </a:rPr>
              <a:t>Joint contractual type : </a:t>
            </a:r>
            <a:br>
              <a:rPr lang="en-US" sz="3600" b="1" dirty="0">
                <a:solidFill>
                  <a:schemeClr val="bg1"/>
                </a:solidFill>
                <a:latin typeface="Times New Roman" pitchFamily="18" charset="0"/>
                <a:cs typeface="Times New Roman" pitchFamily="18" charset="0"/>
              </a:rPr>
            </a:br>
            <a:r>
              <a:rPr lang="en-US" sz="3600" b="1" u="sng" dirty="0">
                <a:solidFill>
                  <a:schemeClr val="bg1"/>
                </a:solidFill>
                <a:latin typeface="Times New Roman" pitchFamily="18" charset="0"/>
                <a:cs typeface="Times New Roman" pitchFamily="18" charset="0"/>
              </a:rPr>
              <a:t>Carriage of goods contract</a:t>
            </a:r>
            <a:endParaRPr lang="en-GB" sz="3600" b="1" dirty="0">
              <a:solidFill>
                <a:schemeClr val="bg1"/>
              </a:solidFill>
              <a:latin typeface="Times New Roman" pitchFamily="18" charset="0"/>
              <a:cs typeface="Times New Roman" pitchFamily="18" charset="0"/>
            </a:endParaRPr>
          </a:p>
        </p:txBody>
      </p:sp>
      <p:sp>
        <p:nvSpPr>
          <p:cNvPr id="6" name="Obdélník 5"/>
          <p:cNvSpPr/>
          <p:nvPr/>
        </p:nvSpPr>
        <p:spPr>
          <a:xfrm>
            <a:off x="357158" y="1500174"/>
            <a:ext cx="8358246" cy="4185761"/>
          </a:xfrm>
          <a:prstGeom prst="rect">
            <a:avLst/>
          </a:prstGeom>
        </p:spPr>
        <p:txBody>
          <a:bodyPr wrap="square">
            <a:spAutoFit/>
          </a:bodyPr>
          <a:lstStyle/>
          <a:p>
            <a:pPr lvl="1" indent="-307975" algn="just">
              <a:lnSpc>
                <a:spcPct val="95000"/>
              </a:lnSpc>
              <a:spcBef>
                <a:spcPct val="0"/>
              </a:spcBef>
              <a:buClr>
                <a:srgbClr val="000000"/>
              </a:buClr>
              <a:buFontTx/>
              <a:buChar char="•"/>
            </a:pPr>
            <a:r>
              <a:rPr lang="en-US" sz="2800" dirty="0">
                <a:solidFill>
                  <a:srgbClr val="000000"/>
                </a:solidFill>
                <a:latin typeface="Times New Roman" pitchFamily="18" charset="0"/>
                <a:ea typeface="ＭＳ Ｐゴシック" pitchFamily="34" charset="-128"/>
                <a:cs typeface="Times New Roman" pitchFamily="18" charset="0"/>
              </a:rPr>
              <a:t>Despite minor differences in the contracts of good carriage there are common rules in contracts.</a:t>
            </a:r>
            <a:endParaRPr lang="cs-CZ" sz="2800" dirty="0">
              <a:solidFill>
                <a:srgbClr val="000000"/>
              </a:solidFill>
              <a:latin typeface="Times New Roman" pitchFamily="18" charset="0"/>
              <a:ea typeface="ＭＳ Ｐゴシック" pitchFamily="34" charset="-128"/>
              <a:cs typeface="Times New Roman" pitchFamily="18" charset="0"/>
            </a:endParaRPr>
          </a:p>
          <a:p>
            <a:pPr lvl="1" indent="-307975" algn="just">
              <a:lnSpc>
                <a:spcPct val="95000"/>
              </a:lnSpc>
              <a:spcBef>
                <a:spcPct val="0"/>
              </a:spcBef>
              <a:buClr>
                <a:srgbClr val="000000"/>
              </a:buClr>
            </a:pPr>
            <a:endParaRPr lang="en-US" sz="2800" dirty="0">
              <a:solidFill>
                <a:srgbClr val="000000"/>
              </a:solidFill>
              <a:latin typeface="Times New Roman" pitchFamily="18" charset="0"/>
              <a:ea typeface="ＭＳ Ｐゴシック" pitchFamily="34" charset="-128"/>
              <a:cs typeface="Times New Roman" pitchFamily="18" charset="0"/>
            </a:endParaRPr>
          </a:p>
          <a:p>
            <a:pPr lvl="1" indent="-307975" algn="just">
              <a:lnSpc>
                <a:spcPct val="95000"/>
              </a:lnSpc>
              <a:spcBef>
                <a:spcPct val="0"/>
              </a:spcBef>
              <a:buClr>
                <a:srgbClr val="000000"/>
              </a:buClr>
              <a:buFontTx/>
              <a:buChar char="•"/>
            </a:pPr>
            <a:r>
              <a:rPr lang="en-US" sz="2800" b="1" dirty="0">
                <a:solidFill>
                  <a:srgbClr val="000000"/>
                </a:solidFill>
                <a:latin typeface="Times New Roman" pitchFamily="18" charset="0"/>
                <a:ea typeface="ＭＳ Ｐゴシック" pitchFamily="34" charset="-128"/>
                <a:cs typeface="Times New Roman" pitchFamily="18" charset="0"/>
              </a:rPr>
              <a:t>International nature of </a:t>
            </a:r>
            <a:r>
              <a:rPr lang="en-US" sz="2800" dirty="0">
                <a:solidFill>
                  <a:srgbClr val="000000"/>
                </a:solidFill>
                <a:latin typeface="Times New Roman" pitchFamily="18" charset="0"/>
                <a:ea typeface="ＭＳ Ｐゴシック" pitchFamily="34" charset="-128"/>
                <a:cs typeface="Times New Roman" pitchFamily="18" charset="0"/>
              </a:rPr>
              <a:t>transport</a:t>
            </a:r>
            <a:endParaRPr lang="en-US" dirty="0">
              <a:latin typeface="Times New Roman" pitchFamily="18" charset="0"/>
              <a:ea typeface="ＭＳ Ｐゴシック" pitchFamily="34" charset="-128"/>
              <a:cs typeface="Times New Roman" pitchFamily="18" charset="0"/>
            </a:endParaRPr>
          </a:p>
          <a:p>
            <a:pPr marL="771525" lvl="2" indent="-257175" algn="just">
              <a:lnSpc>
                <a:spcPct val="95000"/>
              </a:lnSpc>
              <a:spcBef>
                <a:spcPct val="0"/>
              </a:spcBef>
              <a:buClr>
                <a:srgbClr val="000000"/>
              </a:buClr>
              <a:buSzPct val="80000"/>
              <a:buFont typeface="Courier New" pitchFamily="49" charset="0"/>
              <a:buChar char="o"/>
            </a:pPr>
            <a:r>
              <a:rPr lang="en-US" sz="2400" dirty="0">
                <a:solidFill>
                  <a:srgbClr val="000000"/>
                </a:solidFill>
                <a:latin typeface="Times New Roman" pitchFamily="18" charset="0"/>
                <a:ea typeface="ＭＳ Ｐゴシック" pitchFamily="34" charset="-128"/>
                <a:cs typeface="Times New Roman" pitchFamily="18" charset="0"/>
              </a:rPr>
              <a:t>Is not given by the place of business or seat of contractual parties but by the fact that the transport path goes across a border as least one country.</a:t>
            </a:r>
          </a:p>
          <a:p>
            <a:pPr marL="1182688" lvl="3" indent="-257175" algn="just">
              <a:lnSpc>
                <a:spcPct val="95000"/>
              </a:lnSpc>
              <a:spcBef>
                <a:spcPct val="0"/>
              </a:spcBef>
              <a:buClr>
                <a:srgbClr val="000000"/>
              </a:buClr>
              <a:buSzPct val="80000"/>
              <a:buFont typeface="Courier New" pitchFamily="49" charset="0"/>
              <a:buChar char="o"/>
            </a:pPr>
            <a:r>
              <a:rPr lang="en-US" sz="2400" dirty="0">
                <a:solidFill>
                  <a:srgbClr val="000000"/>
                </a:solidFill>
                <a:latin typeface="Times New Roman" pitchFamily="18" charset="0"/>
                <a:ea typeface="ＭＳ Ｐゴシック" pitchFamily="34" charset="-128"/>
                <a:cs typeface="Times New Roman" pitchFamily="18" charset="0"/>
              </a:rPr>
              <a:t>Due to that the carriage of goods agreed between two domestic entrepreneurs shall follow the international convention if the goods is transported to another country or from abroad. </a:t>
            </a:r>
            <a:endParaRPr lang="en-US" sz="2400" i="1" dirty="0">
              <a:solidFill>
                <a:srgbClr val="000000"/>
              </a:solidFill>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504720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cs typeface="Times New Roman" pitchFamily="18" charset="0"/>
              </a:rPr>
              <a:t>Transport document</a:t>
            </a:r>
            <a:endParaRPr lang="en-GB" sz="3600" b="1" dirty="0">
              <a:solidFill>
                <a:schemeClr val="bg1"/>
              </a:solidFill>
              <a:latin typeface="Times New Roman" pitchFamily="18" charset="0"/>
              <a:cs typeface="Times New Roman" pitchFamily="18" charset="0"/>
            </a:endParaRPr>
          </a:p>
        </p:txBody>
      </p:sp>
      <p:sp>
        <p:nvSpPr>
          <p:cNvPr id="6" name="Rectangle 2"/>
          <p:cNvSpPr txBox="1">
            <a:spLocks noChangeArrowheads="1"/>
          </p:cNvSpPr>
          <p:nvPr/>
        </p:nvSpPr>
        <p:spPr>
          <a:xfrm>
            <a:off x="357158" y="1643050"/>
            <a:ext cx="8088342" cy="5000660"/>
          </a:xfrm>
          <a:prstGeom prst="rect">
            <a:avLst/>
          </a:prstGeom>
        </p:spPr>
        <p:txBody>
          <a:bodyPr vert="horz" lIns="0" tIns="0" rIns="0" bIns="0" rtlCol="0">
            <a:normAutofit/>
          </a:bodyPr>
          <a:lstStyle/>
          <a:p>
            <a:pPr marL="457200" marR="0" lvl="1" indent="-307975" algn="ctr" defTabSz="914400" rtl="0" eaLnBrk="1" fontAlgn="auto" latinLnBrk="0" hangingPunct="1">
              <a:lnSpc>
                <a:spcPct val="95000"/>
              </a:lnSpc>
              <a:spcBef>
                <a:spcPct val="0"/>
              </a:spcBef>
              <a:spcAft>
                <a:spcPts val="0"/>
              </a:spcAft>
              <a:buClr>
                <a:srgbClr val="000000"/>
              </a:buClr>
              <a:buSzTx/>
              <a:buFontTx/>
              <a:buChar char="•"/>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Transportation contract is created by an agreement between the consignor and the carrier.  </a:t>
            </a:r>
            <a:endParaRPr kumimoji="0" lang="cs-CZ"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457200" marR="0" lvl="1" indent="-307975" algn="ctr" defTabSz="914400" rtl="0" eaLnBrk="1" fontAlgn="auto" latinLnBrk="0" hangingPunct="1">
              <a:lnSpc>
                <a:spcPct val="95000"/>
              </a:lnSpc>
              <a:spcBef>
                <a:spcPct val="0"/>
              </a:spcBef>
              <a:spcAft>
                <a:spcPts val="0"/>
              </a:spcAft>
              <a:buClr>
                <a:srgbClr val="000000"/>
              </a:buClr>
              <a:buSzTx/>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457200" marR="0" lvl="1" indent="-307975" algn="ctr" defTabSz="914400" rtl="0" eaLnBrk="1" fontAlgn="auto" latinLnBrk="0" hangingPunct="1">
              <a:lnSpc>
                <a:spcPct val="95000"/>
              </a:lnSpc>
              <a:spcBef>
                <a:spcPct val="0"/>
              </a:spcBef>
              <a:spcAft>
                <a:spcPts val="0"/>
              </a:spcAft>
              <a:buClr>
                <a:srgbClr val="000000"/>
              </a:buClr>
              <a:buSzTx/>
              <a:buFontTx/>
              <a:buChar char="•"/>
              <a:tabLst/>
              <a:defRPr/>
            </a:pPr>
            <a:r>
              <a:rPr kumimoji="0" lang="en-US" sz="2800" b="1"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Along with handing over the goods</a:t>
            </a:r>
            <a:r>
              <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there have to be also transport documents  - bill of lading, consignment note, air waybill</a:t>
            </a:r>
            <a:endParaRPr kumimoji="0" lang="en-US" sz="28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a:p>
            <a:pPr marL="771525" marR="0" lvl="2" indent="-257175" algn="ctr"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It</a:t>
            </a:r>
            <a:r>
              <a:rPr kumimoji="0" lang="en-US" altLang="en-GB"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t>
            </a: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s a proof of existence of contract and</a:t>
            </a:r>
          </a:p>
          <a:p>
            <a:pPr marL="771525" marR="0" lvl="2" indent="-257175" algn="ctr"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Security that gives the right to dispose with the consignment </a:t>
            </a:r>
          </a:p>
          <a:p>
            <a:pPr marL="771525" marR="0" lvl="2" indent="-257175" algn="ctr"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771525" marR="0" lvl="2" indent="-257175" algn="ctr" defTabSz="914400" rtl="0" eaLnBrk="1" fontAlgn="auto" latinLnBrk="0" hangingPunct="1">
              <a:lnSpc>
                <a:spcPct val="95000"/>
              </a:lnSpc>
              <a:spcBef>
                <a:spcPct val="0"/>
              </a:spcBef>
              <a:spcAft>
                <a:spcPts val="0"/>
              </a:spcAft>
              <a:buClr>
                <a:srgbClr val="000000"/>
              </a:buClr>
              <a:buSzPct val="80000"/>
              <a:buFont typeface="Arial"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Requirements are specified in certain conventions</a:t>
            </a:r>
            <a:endPar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504720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cs typeface="Times New Roman" pitchFamily="18" charset="0"/>
              </a:rPr>
              <a:t>The essential elements of a transportation contract</a:t>
            </a:r>
            <a:endParaRPr lang="en-GB" sz="3600" b="1" dirty="0">
              <a:solidFill>
                <a:schemeClr val="bg1"/>
              </a:solidFill>
              <a:latin typeface="Times New Roman" pitchFamily="18" charset="0"/>
              <a:cs typeface="Times New Roman" pitchFamily="18" charset="0"/>
            </a:endParaRPr>
          </a:p>
        </p:txBody>
      </p:sp>
      <p:sp>
        <p:nvSpPr>
          <p:cNvPr id="6" name="Rectangle 2"/>
          <p:cNvSpPr txBox="1">
            <a:spLocks noChangeArrowheads="1"/>
          </p:cNvSpPr>
          <p:nvPr/>
        </p:nvSpPr>
        <p:spPr>
          <a:xfrm>
            <a:off x="285720" y="1142960"/>
            <a:ext cx="8072494" cy="5715040"/>
          </a:xfrm>
          <a:prstGeom prst="rect">
            <a:avLst/>
          </a:prstGeom>
        </p:spPr>
        <p:txBody>
          <a:bodyPr vert="horz" lIns="0" tIns="0" rIns="0" bIns="0" rtlCol="0">
            <a:normAutofit/>
          </a:bodyPr>
          <a:lstStyle/>
          <a:p>
            <a:pPr marL="0" marR="0" lvl="0" indent="0" algn="just" defTabSz="914400" rtl="0" eaLnBrk="1" fontAlgn="auto" latinLnBrk="0" hangingPunct="1">
              <a:lnSpc>
                <a:spcPct val="95000"/>
              </a:lnSpc>
              <a:spcBef>
                <a:spcPct val="0"/>
              </a:spcBef>
              <a:spcAft>
                <a:spcPts val="0"/>
              </a:spcAft>
              <a:buClrTx/>
              <a:buSzTx/>
              <a:buFont typeface="Arial" pitchFamily="34" charset="0"/>
              <a:buNone/>
              <a:tabLst/>
              <a:defRPr/>
            </a:pPr>
            <a:r>
              <a:rPr kumimoji="0" lang="en-US" sz="3200" b="1"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The essential elements:</a:t>
            </a:r>
            <a:endParaRPr kumimoji="0" lang="en-US" sz="32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Contractual parties </a:t>
            </a: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(carrier, consignor)</a:t>
            </a: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Recipient</a:t>
            </a: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Type of goods (items)</a:t>
            </a: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including data on weight, number of pieces, etc.</a:t>
            </a: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Destination of goods</a:t>
            </a: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0" marR="0" lvl="0" indent="0" algn="just" defTabSz="914400" rtl="0" eaLnBrk="1" fontAlgn="auto" latinLnBrk="0" hangingPunct="1">
              <a:lnSpc>
                <a:spcPct val="95000"/>
              </a:lnSpc>
              <a:spcBef>
                <a:spcPct val="0"/>
              </a:spcBef>
              <a:spcAft>
                <a:spcPts val="0"/>
              </a:spcAft>
              <a:buClrTx/>
              <a:buSzTx/>
              <a:buFont typeface="Arial" pitchFamily="34" charset="0"/>
              <a:buNone/>
              <a:tabLst/>
              <a:defRPr/>
            </a:pPr>
            <a:r>
              <a:rPr kumimoji="0" lang="en-US" sz="3200" b="1"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Other:</a:t>
            </a:r>
            <a:endParaRPr kumimoji="0" lang="en-US" sz="32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Reward (e.g. setting fares)</a:t>
            </a: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Value of the goods</a:t>
            </a: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List of documents necessary for performing the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ＭＳ Ｐゴシック" pitchFamily="34" charset="-128"/>
                <a:cs typeface="Times New Roman" pitchFamily="18" charset="0"/>
              </a:rPr>
              <a:t>tranport</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914400" marR="0" lvl="2"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e.g. required by customs or other public authorities and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ＭＳ Ｐゴシック" pitchFamily="34" charset="-128"/>
                <a:cs typeface="Times New Roman" pitchFamily="18" charset="0"/>
              </a:rPr>
              <a:t>danded</a:t>
            </a:r>
            <a:r>
              <a:rPr kumimoji="0" 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to the carrier</a:t>
            </a:r>
          </a:p>
        </p:txBody>
      </p:sp>
    </p:spTree>
    <p:extLst>
      <p:ext uri="{BB962C8B-B14F-4D97-AF65-F5344CB8AC3E}">
        <p14:creationId xmlns:p14="http://schemas.microsoft.com/office/powerpoint/2010/main" val="1504720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cs typeface="Times New Roman" pitchFamily="18" charset="0"/>
              </a:rPr>
              <a:t>Rights and Responsibilities</a:t>
            </a:r>
            <a:endParaRPr lang="en-GB" sz="3600" b="1" dirty="0">
              <a:solidFill>
                <a:schemeClr val="bg1"/>
              </a:solidFill>
              <a:latin typeface="Times New Roman" pitchFamily="18" charset="0"/>
              <a:cs typeface="Times New Roman" pitchFamily="18" charset="0"/>
            </a:endParaRPr>
          </a:p>
        </p:txBody>
      </p:sp>
      <p:sp>
        <p:nvSpPr>
          <p:cNvPr id="6" name="Rectangle 2"/>
          <p:cNvSpPr txBox="1">
            <a:spLocks noChangeArrowheads="1"/>
          </p:cNvSpPr>
          <p:nvPr/>
        </p:nvSpPr>
        <p:spPr>
          <a:xfrm>
            <a:off x="0" y="1214422"/>
            <a:ext cx="7747000" cy="3878262"/>
          </a:xfrm>
          <a:prstGeom prst="rect">
            <a:avLst/>
          </a:prstGeom>
        </p:spPr>
        <p:txBody>
          <a:bodyPr vert="horz" lIns="0" tIns="0" rIns="0" bIns="0" rtlCol="0">
            <a:normAutofit/>
          </a:bodyPr>
          <a:lstStyle/>
          <a:p>
            <a:pPr marL="101600" marR="0" lvl="1" indent="0" defTabSz="914400" rtl="0" eaLnBrk="1" fontAlgn="auto" latinLnBrk="0" hangingPunct="1">
              <a:lnSpc>
                <a:spcPct val="95000"/>
              </a:lnSpc>
              <a:spcBef>
                <a:spcPct val="0"/>
              </a:spcBef>
              <a:spcAft>
                <a:spcPts val="0"/>
              </a:spcAft>
              <a:buClr>
                <a:srgbClr val="000000"/>
              </a:buClr>
              <a:buSzTx/>
              <a:buFont typeface="Arial" pitchFamily="34" charset="0"/>
              <a:buNone/>
              <a:tabLst/>
              <a:defRPr/>
            </a:pPr>
            <a:r>
              <a:rPr kumimoji="0" lang="en-US" sz="2600" b="1"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Consignor</a:t>
            </a:r>
            <a:r>
              <a:rPr kumimoji="0" lang="en-US" altLang="en-GB" sz="2600" b="1"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t>
            </a:r>
            <a:r>
              <a:rPr kumimoji="0" lang="en-US" sz="2600" b="1"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s responsibilities </a:t>
            </a:r>
          </a:p>
          <a:p>
            <a:pPr marL="771525" marR="0" lvl="2" indent="-257175"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Hand over the shipment</a:t>
            </a:r>
          </a:p>
          <a:p>
            <a:pPr marL="771525" marR="0" lvl="2" indent="-257175"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Inform about its character</a:t>
            </a:r>
          </a:p>
          <a:p>
            <a:pPr marL="771525" marR="0" lvl="2" indent="-257175"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Hand over all documents</a:t>
            </a:r>
          </a:p>
          <a:p>
            <a:pPr marL="771525" marR="0" lvl="2" indent="-257175"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Pay a fee (freight)</a:t>
            </a:r>
          </a:p>
        </p:txBody>
      </p:sp>
      <p:sp>
        <p:nvSpPr>
          <p:cNvPr id="7" name="Text Box 5"/>
          <p:cNvSpPr txBox="1">
            <a:spLocks noChangeArrowheads="1"/>
          </p:cNvSpPr>
          <p:nvPr/>
        </p:nvSpPr>
        <p:spPr bwMode="auto">
          <a:xfrm>
            <a:off x="214282" y="3929066"/>
            <a:ext cx="4926013" cy="2660728"/>
          </a:xfrm>
          <a:prstGeom prst="rect">
            <a:avLst/>
          </a:prstGeom>
          <a:noFill/>
          <a:ln w="9525">
            <a:noFill/>
            <a:miter lim="800000"/>
            <a:headEnd/>
            <a:tailEnd/>
          </a:ln>
        </p:spPr>
        <p:txBody>
          <a:bodyPr lIns="0" tIns="0" rIns="0" bIns="0">
            <a:spAutoFit/>
          </a:bodyPr>
          <a:lstStyle/>
          <a:p>
            <a:pPr>
              <a:lnSpc>
                <a:spcPct val="95000"/>
              </a:lnSpc>
            </a:pPr>
            <a:r>
              <a:rPr lang="en-US" sz="2600" b="1" u="sng" dirty="0">
                <a:solidFill>
                  <a:srgbClr val="000000"/>
                </a:solidFill>
                <a:latin typeface="Times New Roman" pitchFamily="18" charset="0"/>
                <a:cs typeface="Times New Roman" pitchFamily="18" charset="0"/>
              </a:rPr>
              <a:t>Consignor</a:t>
            </a:r>
            <a:r>
              <a:rPr lang="en-US" altLang="en-GB" sz="2600" b="1" u="sng" dirty="0">
                <a:solidFill>
                  <a:srgbClr val="000000"/>
                </a:solidFill>
                <a:latin typeface="Times New Roman" pitchFamily="18" charset="0"/>
                <a:cs typeface="Times New Roman" pitchFamily="18" charset="0"/>
              </a:rPr>
              <a:t>’</a:t>
            </a:r>
            <a:r>
              <a:rPr lang="en-US" sz="2600" b="1" u="sng" dirty="0">
                <a:solidFill>
                  <a:srgbClr val="000000"/>
                </a:solidFill>
                <a:latin typeface="Times New Roman" pitchFamily="18" charset="0"/>
                <a:cs typeface="Times New Roman" pitchFamily="18" charset="0"/>
              </a:rPr>
              <a:t>s R&amp;R</a:t>
            </a:r>
            <a:endParaRPr lang="en-US" sz="2600" dirty="0">
              <a:latin typeface="Times New Roman" pitchFamily="18" charset="0"/>
              <a:cs typeface="Times New Roman" pitchFamily="18" charset="0"/>
            </a:endParaRPr>
          </a:p>
          <a:p>
            <a:pPr lvl="1" indent="-342900">
              <a:lnSpc>
                <a:spcPct val="95000"/>
              </a:lnSpc>
              <a:buClr>
                <a:srgbClr val="000000"/>
              </a:buClr>
              <a:buSzPct val="100000"/>
              <a:buFontTx/>
              <a:buChar char="•"/>
            </a:pPr>
            <a:r>
              <a:rPr lang="en-US" sz="2600" u="sng" dirty="0">
                <a:solidFill>
                  <a:srgbClr val="000000"/>
                </a:solidFill>
                <a:latin typeface="Times New Roman" pitchFamily="18" charset="0"/>
                <a:cs typeface="Times New Roman" pitchFamily="18" charset="0"/>
              </a:rPr>
              <a:t>Consignor</a:t>
            </a:r>
            <a:r>
              <a:rPr lang="en-US" altLang="en-GB" sz="2600" u="sng" dirty="0">
                <a:solidFill>
                  <a:srgbClr val="000000"/>
                </a:solidFill>
                <a:latin typeface="Times New Roman" pitchFamily="18" charset="0"/>
                <a:cs typeface="Times New Roman" pitchFamily="18" charset="0"/>
              </a:rPr>
              <a:t>’</a:t>
            </a:r>
            <a:r>
              <a:rPr lang="en-US" sz="2600" u="sng" dirty="0">
                <a:solidFill>
                  <a:srgbClr val="000000"/>
                </a:solidFill>
                <a:latin typeface="Times New Roman" pitchFamily="18" charset="0"/>
                <a:cs typeface="Times New Roman" pitchFamily="18" charset="0"/>
              </a:rPr>
              <a:t>s rights</a:t>
            </a:r>
            <a:endParaRPr lang="en-US" sz="2600" dirty="0">
              <a:latin typeface="Times New Roman" pitchFamily="18" charset="0"/>
              <a:cs typeface="Times New Roman" pitchFamily="18" charset="0"/>
            </a:endParaRPr>
          </a:p>
          <a:p>
            <a:pPr marL="857250" lvl="2" indent="-285750">
              <a:lnSpc>
                <a:spcPct val="95000"/>
              </a:lnSpc>
              <a:buClr>
                <a:srgbClr val="000000"/>
              </a:buClr>
              <a:buSzPct val="80000"/>
              <a:buFont typeface="Courier New" pitchFamily="49" charset="0"/>
              <a:buChar char="o"/>
            </a:pPr>
            <a:r>
              <a:rPr lang="en-US" sz="2600" dirty="0">
                <a:solidFill>
                  <a:srgbClr val="000000"/>
                </a:solidFill>
                <a:latin typeface="Times New Roman" pitchFamily="18" charset="0"/>
                <a:cs typeface="Times New Roman" pitchFamily="18" charset="0"/>
              </a:rPr>
              <a:t>To get the goods for submitted transport documents</a:t>
            </a:r>
            <a:endParaRPr lang="en-US" sz="2600" dirty="0">
              <a:latin typeface="Times New Roman" pitchFamily="18" charset="0"/>
              <a:cs typeface="Times New Roman" pitchFamily="18" charset="0"/>
            </a:endParaRPr>
          </a:p>
          <a:p>
            <a:pPr lvl="1" indent="-342900">
              <a:lnSpc>
                <a:spcPct val="95000"/>
              </a:lnSpc>
              <a:buClr>
                <a:srgbClr val="000000"/>
              </a:buClr>
              <a:buSzPct val="100000"/>
              <a:buFontTx/>
              <a:buChar char="•"/>
            </a:pPr>
            <a:r>
              <a:rPr lang="en-US" sz="2600" u="sng" dirty="0">
                <a:solidFill>
                  <a:srgbClr val="000000"/>
                </a:solidFill>
                <a:latin typeface="Times New Roman" pitchFamily="18" charset="0"/>
                <a:cs typeface="Times New Roman" pitchFamily="18" charset="0"/>
              </a:rPr>
              <a:t>Consignor</a:t>
            </a:r>
            <a:r>
              <a:rPr lang="en-US" altLang="en-GB" sz="2600" u="sng" dirty="0">
                <a:solidFill>
                  <a:srgbClr val="000000"/>
                </a:solidFill>
                <a:latin typeface="Times New Roman" pitchFamily="18" charset="0"/>
                <a:cs typeface="Times New Roman" pitchFamily="18" charset="0"/>
              </a:rPr>
              <a:t>’</a:t>
            </a:r>
            <a:r>
              <a:rPr lang="en-US" sz="2600" u="sng" dirty="0">
                <a:solidFill>
                  <a:srgbClr val="000000"/>
                </a:solidFill>
                <a:latin typeface="Times New Roman" pitchFamily="18" charset="0"/>
                <a:cs typeface="Times New Roman" pitchFamily="18" charset="0"/>
              </a:rPr>
              <a:t>s responsibilities</a:t>
            </a:r>
            <a:endParaRPr lang="en-US" sz="2600" dirty="0">
              <a:latin typeface="Times New Roman" pitchFamily="18" charset="0"/>
              <a:cs typeface="Times New Roman" pitchFamily="18" charset="0"/>
            </a:endParaRPr>
          </a:p>
          <a:p>
            <a:pPr marL="857250" lvl="2" indent="-285750">
              <a:lnSpc>
                <a:spcPct val="95000"/>
              </a:lnSpc>
              <a:buClr>
                <a:srgbClr val="000000"/>
              </a:buClr>
              <a:buSzPct val="80000"/>
              <a:buFont typeface="Courier New" pitchFamily="49" charset="0"/>
              <a:buChar char="o"/>
            </a:pPr>
            <a:r>
              <a:rPr lang="en-US" sz="2600" dirty="0">
                <a:solidFill>
                  <a:srgbClr val="000000"/>
                </a:solidFill>
                <a:latin typeface="Times New Roman" pitchFamily="18" charset="0"/>
                <a:cs typeface="Times New Roman" pitchFamily="18" charset="0"/>
              </a:rPr>
              <a:t>Cover those costs which weren</a:t>
            </a:r>
            <a:r>
              <a:rPr lang="en-US" altLang="en-GB" sz="2600" dirty="0">
                <a:solidFill>
                  <a:srgbClr val="000000"/>
                </a:solidFill>
                <a:latin typeface="Times New Roman" pitchFamily="18" charset="0"/>
                <a:cs typeface="Times New Roman" pitchFamily="18" charset="0"/>
              </a:rPr>
              <a:t>’</a:t>
            </a:r>
            <a:r>
              <a:rPr lang="en-US" sz="2600" dirty="0">
                <a:solidFill>
                  <a:srgbClr val="000000"/>
                </a:solidFill>
                <a:latin typeface="Times New Roman" pitchFamily="18" charset="0"/>
                <a:cs typeface="Times New Roman" pitchFamily="18" charset="0"/>
              </a:rPr>
              <a:t>t pay by the carrier</a:t>
            </a:r>
          </a:p>
        </p:txBody>
      </p:sp>
      <p:sp>
        <p:nvSpPr>
          <p:cNvPr id="8" name="Text Box 4"/>
          <p:cNvSpPr txBox="1">
            <a:spLocks noChangeArrowheads="1"/>
          </p:cNvSpPr>
          <p:nvPr/>
        </p:nvSpPr>
        <p:spPr bwMode="auto">
          <a:xfrm>
            <a:off x="5364163" y="3429000"/>
            <a:ext cx="3768725" cy="1140312"/>
          </a:xfrm>
          <a:prstGeom prst="rect">
            <a:avLst/>
          </a:prstGeom>
          <a:noFill/>
          <a:ln w="9525">
            <a:noFill/>
            <a:miter lim="800000"/>
            <a:headEnd/>
            <a:tailEnd/>
          </a:ln>
        </p:spPr>
        <p:txBody>
          <a:bodyPr lIns="0" tIns="0" rIns="0" bIns="0">
            <a:spAutoFit/>
          </a:bodyPr>
          <a:lstStyle/>
          <a:p>
            <a:pPr marL="101600" lvl="1">
              <a:lnSpc>
                <a:spcPct val="95000"/>
              </a:lnSpc>
              <a:buClr>
                <a:srgbClr val="000000"/>
              </a:buClr>
              <a:buSzPct val="100000"/>
            </a:pPr>
            <a:r>
              <a:rPr lang="en-US" sz="2600" b="1" u="sng" dirty="0">
                <a:solidFill>
                  <a:srgbClr val="000000"/>
                </a:solidFill>
                <a:latin typeface="Times New Roman" pitchFamily="18" charset="0"/>
                <a:cs typeface="Times New Roman" pitchFamily="18" charset="0"/>
              </a:rPr>
              <a:t>Carrier</a:t>
            </a:r>
            <a:r>
              <a:rPr lang="en-US" altLang="en-GB" sz="2600" b="1" u="sng" dirty="0">
                <a:solidFill>
                  <a:srgbClr val="000000"/>
                </a:solidFill>
                <a:latin typeface="Times New Roman" pitchFamily="18" charset="0"/>
                <a:cs typeface="Times New Roman" pitchFamily="18" charset="0"/>
              </a:rPr>
              <a:t>’</a:t>
            </a:r>
            <a:r>
              <a:rPr lang="en-US" sz="2600" b="1" u="sng" dirty="0">
                <a:solidFill>
                  <a:srgbClr val="000000"/>
                </a:solidFill>
                <a:latin typeface="Times New Roman" pitchFamily="18" charset="0"/>
                <a:cs typeface="Times New Roman" pitchFamily="18" charset="0"/>
              </a:rPr>
              <a:t>s Responsibilities</a:t>
            </a:r>
            <a:endParaRPr lang="en-US" sz="2600" dirty="0">
              <a:latin typeface="Times New Roman" pitchFamily="18" charset="0"/>
              <a:cs typeface="Times New Roman" pitchFamily="18" charset="0"/>
            </a:endParaRPr>
          </a:p>
          <a:p>
            <a:pPr marL="857250" lvl="2" indent="-285750">
              <a:lnSpc>
                <a:spcPct val="95000"/>
              </a:lnSpc>
              <a:buClr>
                <a:srgbClr val="000000"/>
              </a:buClr>
              <a:buSzPct val="80000"/>
              <a:buFont typeface="Courier New" pitchFamily="49" charset="0"/>
              <a:buChar char="o"/>
            </a:pPr>
            <a:r>
              <a:rPr lang="en-US" sz="2600" dirty="0">
                <a:solidFill>
                  <a:srgbClr val="000000"/>
                </a:solidFill>
                <a:latin typeface="Times New Roman" pitchFamily="18" charset="0"/>
                <a:cs typeface="Times New Roman" pitchFamily="18" charset="0"/>
              </a:rPr>
              <a:t>Transport the goods on time and properly</a:t>
            </a:r>
          </a:p>
        </p:txBody>
      </p:sp>
    </p:spTree>
    <p:extLst>
      <p:ext uri="{BB962C8B-B14F-4D97-AF65-F5344CB8AC3E}">
        <p14:creationId xmlns:p14="http://schemas.microsoft.com/office/powerpoint/2010/main" val="1504720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ea typeface="ＭＳ Ｐゴシック" pitchFamily="34" charset="-128"/>
                <a:cs typeface="Times New Roman" pitchFamily="18" charset="0"/>
              </a:rPr>
              <a:t>Carrier</a:t>
            </a:r>
            <a:r>
              <a:rPr lang="en-US" altLang="en-GB" sz="3600" b="1" dirty="0">
                <a:solidFill>
                  <a:schemeClr val="bg1"/>
                </a:solidFill>
                <a:latin typeface="Times New Roman" pitchFamily="18" charset="0"/>
                <a:ea typeface="ＭＳ Ｐゴシック" pitchFamily="34" charset="-128"/>
                <a:cs typeface="Times New Roman" pitchFamily="18" charset="0"/>
              </a:rPr>
              <a:t>’</a:t>
            </a:r>
            <a:r>
              <a:rPr lang="en-US" sz="3600" b="1" dirty="0">
                <a:solidFill>
                  <a:schemeClr val="bg1"/>
                </a:solidFill>
                <a:latin typeface="Times New Roman" pitchFamily="18" charset="0"/>
                <a:ea typeface="ＭＳ Ｐゴシック" pitchFamily="34" charset="-128"/>
                <a:cs typeface="Times New Roman" pitchFamily="18" charset="0"/>
              </a:rPr>
              <a:t>s responsibilities</a:t>
            </a:r>
            <a:endParaRPr lang="en-GB" sz="3600" b="1" dirty="0">
              <a:solidFill>
                <a:schemeClr val="bg1"/>
              </a:solidFill>
              <a:latin typeface="Times New Roman" pitchFamily="18" charset="0"/>
              <a:cs typeface="Times New Roman" pitchFamily="18" charset="0"/>
            </a:endParaRPr>
          </a:p>
        </p:txBody>
      </p:sp>
      <p:sp>
        <p:nvSpPr>
          <p:cNvPr id="6" name="Rectangle 2"/>
          <p:cNvSpPr txBox="1">
            <a:spLocks noChangeArrowheads="1"/>
          </p:cNvSpPr>
          <p:nvPr/>
        </p:nvSpPr>
        <p:spPr>
          <a:xfrm>
            <a:off x="285720" y="1857364"/>
            <a:ext cx="8266112" cy="3878263"/>
          </a:xfrm>
          <a:prstGeom prst="rect">
            <a:avLst/>
          </a:prstGeom>
        </p:spPr>
        <p:txBody>
          <a:bodyPr vert="horz" lIns="0" tIns="0" rIns="0" bIns="0" rtlCol="0">
            <a:normAutofit/>
          </a:bodyPr>
          <a:lstStyle/>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Responsibility for delay and damages</a:t>
            </a: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It</a:t>
            </a:r>
            <a:r>
              <a:rPr kumimoji="0" lang="en-US" altLang="en-GB"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t>
            </a:r>
            <a:r>
              <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s limited kind of responsibility</a:t>
            </a:r>
            <a:endParaRPr kumimoji="0" lang="cs-CZ"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457200" marR="0" lvl="1" indent="-307975" algn="just" defTabSz="914400" rtl="0" eaLnBrk="1" fontAlgn="auto" latinLnBrk="0" hangingPunct="1">
              <a:lnSpc>
                <a:spcPct val="95000"/>
              </a:lnSpc>
              <a:spcBef>
                <a:spcPct val="0"/>
              </a:spcBef>
              <a:spcAft>
                <a:spcPts val="0"/>
              </a:spcAft>
              <a:buClr>
                <a:srgbClr val="000000"/>
              </a:buClr>
              <a:buSzTx/>
              <a:buFontTx/>
              <a:buChar char="•"/>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a:p>
            <a:pPr marL="771525" marR="0" lvl="2" indent="-257175"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sng" strike="noStrike" kern="1200" cap="none" spc="0" normalizeH="0" baseline="0" noProof="0" dirty="0" err="1">
                <a:ln>
                  <a:noFill/>
                </a:ln>
                <a:solidFill>
                  <a:srgbClr val="000000"/>
                </a:solidFill>
                <a:effectLst/>
                <a:uLnTx/>
                <a:uFillTx/>
                <a:latin typeface="Times New Roman" pitchFamily="18" charset="0"/>
                <a:ea typeface="ＭＳ Ｐゴシック" pitchFamily="34" charset="-128"/>
                <a:cs typeface="Times New Roman" pitchFamily="18" charset="0"/>
              </a:rPr>
              <a:t>Liberisation</a:t>
            </a:r>
            <a:r>
              <a:rPr kumimoji="0" lang="en-US" sz="2600" b="0"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reasons</a:t>
            </a: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(e.g. defective goods, defected packing, etc.) </a:t>
            </a:r>
            <a:endParaRPr kumimoji="0" lang="en-US" sz="26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a:p>
            <a:pPr marL="771525" marR="0" lvl="2" indent="-257175" algn="just" defTabSz="914400" rtl="0" eaLnBrk="1" fontAlgn="auto" latinLnBrk="0" hangingPunct="1">
              <a:lnSpc>
                <a:spcPct val="95000"/>
              </a:lnSpc>
              <a:spcBef>
                <a:spcPct val="0"/>
              </a:spcBef>
              <a:spcAft>
                <a:spcPts val="0"/>
              </a:spcAft>
              <a:buClr>
                <a:srgbClr val="000000"/>
              </a:buClr>
              <a:buSzPct val="80000"/>
              <a:buFont typeface="Courier New" pitchFamily="49" charset="0"/>
              <a:buChar char="o"/>
              <a:tabLst/>
              <a:defRPr/>
            </a:pPr>
            <a:r>
              <a:rPr kumimoji="0" lang="en-US" sz="2600" b="0" i="0" u="sng"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Limits the compensation for actual damages</a:t>
            </a: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(e.g. price of the package) and don</a:t>
            </a:r>
            <a:r>
              <a:rPr kumimoji="0" lang="en-US" altLang="en-GB"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t>
            </a:r>
            <a:r>
              <a:rPr kumimoji="0" lang="en-US" sz="2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t acknowledge the right for compensation for loss profit</a:t>
            </a:r>
          </a:p>
        </p:txBody>
      </p:sp>
    </p:spTree>
    <p:extLst>
      <p:ext uri="{BB962C8B-B14F-4D97-AF65-F5344CB8AC3E}">
        <p14:creationId xmlns:p14="http://schemas.microsoft.com/office/powerpoint/2010/main" val="1504720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cs typeface="Times New Roman" pitchFamily="18" charset="0"/>
              </a:rPr>
              <a:t>Freight Forwarding contract in international business</a:t>
            </a:r>
            <a:endParaRPr lang="en-GB" sz="3600" b="1" dirty="0">
              <a:solidFill>
                <a:schemeClr val="bg1"/>
              </a:solidFill>
              <a:latin typeface="Times New Roman" pitchFamily="18" charset="0"/>
              <a:cs typeface="Times New Roman" pitchFamily="18" charset="0"/>
            </a:endParaRPr>
          </a:p>
        </p:txBody>
      </p:sp>
      <p:sp>
        <p:nvSpPr>
          <p:cNvPr id="6" name="Obdélník 5"/>
          <p:cNvSpPr/>
          <p:nvPr/>
        </p:nvSpPr>
        <p:spPr>
          <a:xfrm>
            <a:off x="285720" y="928670"/>
            <a:ext cx="8286808" cy="5925468"/>
          </a:xfrm>
          <a:prstGeom prst="rect">
            <a:avLst/>
          </a:prstGeom>
        </p:spPr>
        <p:txBody>
          <a:bodyPr wrap="square">
            <a:spAutoFit/>
          </a:bodyPr>
          <a:lstStyle/>
          <a:p>
            <a:pPr marL="114300" lvl="1" algn="just">
              <a:lnSpc>
                <a:spcPct val="95000"/>
              </a:lnSpc>
              <a:buClr>
                <a:srgbClr val="000000"/>
              </a:buClr>
              <a:buSzPct val="100000"/>
            </a:pPr>
            <a:r>
              <a:rPr lang="en-US" sz="2100" b="1" dirty="0">
                <a:solidFill>
                  <a:srgbClr val="000000"/>
                </a:solidFill>
                <a:latin typeface="Times New Roman" pitchFamily="18" charset="0"/>
                <a:cs typeface="Times New Roman" pitchFamily="18" charset="0"/>
              </a:rPr>
              <a:t>Definition</a:t>
            </a:r>
            <a:r>
              <a:rPr lang="en-US" sz="2100" dirty="0">
                <a:solidFill>
                  <a:srgbClr val="000000"/>
                </a:solidFill>
                <a:latin typeface="Times New Roman" pitchFamily="18" charset="0"/>
                <a:cs typeface="Times New Roman" pitchFamily="18" charset="0"/>
              </a:rPr>
              <a:t>: </a:t>
            </a:r>
          </a:p>
          <a:p>
            <a:pPr marL="114300" lvl="1" algn="just">
              <a:lnSpc>
                <a:spcPct val="95000"/>
              </a:lnSpc>
              <a:buClr>
                <a:srgbClr val="000000"/>
              </a:buClr>
              <a:buSzPct val="100000"/>
              <a:buFontTx/>
              <a:buChar char="•"/>
            </a:pPr>
            <a:r>
              <a:rPr lang="en-US" sz="2100" dirty="0">
                <a:solidFill>
                  <a:srgbClr val="000000"/>
                </a:solidFill>
                <a:latin typeface="Times New Roman" pitchFamily="18" charset="0"/>
                <a:cs typeface="Times New Roman" pitchFamily="18" charset="0"/>
              </a:rPr>
              <a:t>The seller (=forwarder) agrees to arrange storage and shipping from one place to another of merchandise on behalf of its shippers. It usually provides a full range of services including: tracking inland transportation, preparation of documents, warehousing, booking cargo spaces, negotiation, etc. The buyer agrees to pay a reward to a seller. </a:t>
            </a:r>
          </a:p>
          <a:p>
            <a:pPr marL="114300" lvl="1" algn="just">
              <a:lnSpc>
                <a:spcPct val="95000"/>
              </a:lnSpc>
              <a:buClr>
                <a:srgbClr val="000000"/>
              </a:buClr>
              <a:buSzPct val="100000"/>
              <a:buFontTx/>
              <a:buChar char="•"/>
            </a:pPr>
            <a:r>
              <a:rPr lang="en-US" sz="2100" u="sng" dirty="0" err="1">
                <a:solidFill>
                  <a:srgbClr val="000000"/>
                </a:solidFill>
                <a:latin typeface="Times New Roman" pitchFamily="18" charset="0"/>
                <a:cs typeface="Times New Roman" pitchFamily="18" charset="0"/>
              </a:rPr>
              <a:t>Specialised</a:t>
            </a:r>
            <a:r>
              <a:rPr lang="en-US" sz="2100" u="sng" dirty="0">
                <a:solidFill>
                  <a:srgbClr val="000000"/>
                </a:solidFill>
                <a:latin typeface="Times New Roman" pitchFamily="18" charset="0"/>
                <a:cs typeface="Times New Roman" pitchFamily="18" charset="0"/>
              </a:rPr>
              <a:t> type brokerage contract</a:t>
            </a:r>
            <a:endParaRPr lang="en-US" sz="2100" dirty="0">
              <a:latin typeface="Times New Roman" pitchFamily="18" charset="0"/>
              <a:cs typeface="Times New Roman" pitchFamily="18" charset="0"/>
            </a:endParaRPr>
          </a:p>
          <a:p>
            <a:pPr marL="857250" lvl="2" indent="-285750" algn="just">
              <a:lnSpc>
                <a:spcPct val="95000"/>
              </a:lnSpc>
              <a:buClr>
                <a:srgbClr val="000000"/>
              </a:buClr>
              <a:buSzPct val="80000"/>
              <a:buFont typeface="Courier New" pitchFamily="49" charset="0"/>
              <a:buChar char="o"/>
            </a:pPr>
            <a:r>
              <a:rPr lang="en-US" sz="2100" dirty="0">
                <a:solidFill>
                  <a:srgbClr val="000000"/>
                </a:solidFill>
                <a:latin typeface="Times New Roman" pitchFamily="18" charset="0"/>
                <a:cs typeface="Times New Roman" pitchFamily="18" charset="0"/>
              </a:rPr>
              <a:t>The seller covers also so-called </a:t>
            </a:r>
            <a:r>
              <a:rPr lang="en-US" sz="2100" b="1" dirty="0">
                <a:solidFill>
                  <a:srgbClr val="000000"/>
                </a:solidFill>
                <a:latin typeface="Times New Roman" pitchFamily="18" charset="0"/>
                <a:cs typeface="Times New Roman" pitchFamily="18" charset="0"/>
              </a:rPr>
              <a:t>forwarding activities</a:t>
            </a:r>
            <a:endParaRPr lang="en-US" sz="2100" dirty="0">
              <a:latin typeface="Times New Roman" pitchFamily="18" charset="0"/>
              <a:cs typeface="Times New Roman" pitchFamily="18" charset="0"/>
            </a:endParaRPr>
          </a:p>
          <a:p>
            <a:pPr algn="just">
              <a:lnSpc>
                <a:spcPct val="95000"/>
              </a:lnSpc>
            </a:pPr>
            <a:endParaRPr lang="en-US" sz="2100" b="1" dirty="0">
              <a:solidFill>
                <a:srgbClr val="000000"/>
              </a:solidFill>
              <a:latin typeface="Times New Roman" pitchFamily="18" charset="0"/>
              <a:cs typeface="Times New Roman" pitchFamily="18" charset="0"/>
            </a:endParaRPr>
          </a:p>
          <a:p>
            <a:pPr marL="114300" lvl="1" algn="just">
              <a:lnSpc>
                <a:spcPct val="95000"/>
              </a:lnSpc>
              <a:buClr>
                <a:srgbClr val="000000"/>
              </a:buClr>
              <a:buSzPct val="100000"/>
              <a:buFontTx/>
              <a:buChar char="•"/>
            </a:pPr>
            <a:r>
              <a:rPr lang="en-US" sz="2100" b="1" dirty="0">
                <a:solidFill>
                  <a:srgbClr val="000000"/>
                </a:solidFill>
                <a:latin typeface="Times New Roman" pitchFamily="18" charset="0"/>
                <a:cs typeface="Times New Roman" pitchFamily="18" charset="0"/>
              </a:rPr>
              <a:t>Forwarder</a:t>
            </a:r>
            <a:r>
              <a:rPr lang="en-US" sz="2100" dirty="0">
                <a:solidFill>
                  <a:srgbClr val="000000"/>
                </a:solidFill>
                <a:latin typeface="Times New Roman" pitchFamily="18" charset="0"/>
                <a:cs typeface="Times New Roman" pitchFamily="18" charset="0"/>
              </a:rPr>
              <a:t> is liable for damages caused during transport unless he couldn</a:t>
            </a:r>
            <a:r>
              <a:rPr lang="en-US" altLang="en-GB" sz="2100" dirty="0">
                <a:solidFill>
                  <a:srgbClr val="000000"/>
                </a:solidFill>
                <a:latin typeface="Times New Roman" pitchFamily="18" charset="0"/>
                <a:cs typeface="Times New Roman" pitchFamily="18" charset="0"/>
              </a:rPr>
              <a:t>’</a:t>
            </a:r>
            <a:r>
              <a:rPr lang="en-US" sz="2100" dirty="0">
                <a:solidFill>
                  <a:srgbClr val="000000"/>
                </a:solidFill>
                <a:latin typeface="Times New Roman" pitchFamily="18" charset="0"/>
                <a:cs typeface="Times New Roman" pitchFamily="18" charset="0"/>
              </a:rPr>
              <a:t>t avoid damaging it by performing professional care. </a:t>
            </a:r>
            <a:endParaRPr lang="en-US" sz="2100" dirty="0">
              <a:latin typeface="Times New Roman" pitchFamily="18" charset="0"/>
              <a:cs typeface="Times New Roman" pitchFamily="18" charset="0"/>
            </a:endParaRPr>
          </a:p>
          <a:p>
            <a:pPr marL="857250" lvl="2" indent="-285750" algn="just">
              <a:lnSpc>
                <a:spcPct val="95000"/>
              </a:lnSpc>
              <a:buClr>
                <a:srgbClr val="000000"/>
              </a:buClr>
              <a:buSzPct val="80000"/>
              <a:buFont typeface="Courier New" pitchFamily="49" charset="0"/>
              <a:buChar char="o"/>
            </a:pPr>
            <a:r>
              <a:rPr lang="en-US" sz="2100" dirty="0">
                <a:solidFill>
                  <a:srgbClr val="000000"/>
                </a:solidFill>
                <a:latin typeface="Times New Roman" pitchFamily="18" charset="0"/>
                <a:cs typeface="Times New Roman" pitchFamily="18" charset="0"/>
              </a:rPr>
              <a:t>If the contracts says so, the forwarder is obliged to insure the goods. </a:t>
            </a:r>
            <a:endParaRPr lang="en-US" sz="2100" dirty="0">
              <a:latin typeface="Times New Roman" pitchFamily="18" charset="0"/>
              <a:cs typeface="Times New Roman" pitchFamily="18" charset="0"/>
            </a:endParaRPr>
          </a:p>
          <a:p>
            <a:pPr marL="114300" lvl="1" algn="just">
              <a:lnSpc>
                <a:spcPct val="95000"/>
              </a:lnSpc>
              <a:buClr>
                <a:srgbClr val="000000"/>
              </a:buClr>
              <a:buSzPct val="100000"/>
              <a:buFontTx/>
              <a:buChar char="•"/>
            </a:pPr>
            <a:r>
              <a:rPr lang="en-US" sz="2100" dirty="0">
                <a:solidFill>
                  <a:srgbClr val="000000"/>
                </a:solidFill>
                <a:latin typeface="Times New Roman" pitchFamily="18" charset="0"/>
                <a:cs typeface="Times New Roman" pitchFamily="18" charset="0"/>
              </a:rPr>
              <a:t>Forwarder can perform the transport unless it contradicts the contract</a:t>
            </a:r>
          </a:p>
          <a:p>
            <a:pPr marL="114300" lvl="1" algn="just">
              <a:lnSpc>
                <a:spcPct val="95000"/>
              </a:lnSpc>
              <a:buClr>
                <a:srgbClr val="000000"/>
              </a:buClr>
              <a:buSzPct val="100000"/>
              <a:buFontTx/>
              <a:buChar char="•"/>
            </a:pPr>
            <a:r>
              <a:rPr lang="en-US" sz="2100" dirty="0">
                <a:solidFill>
                  <a:srgbClr val="000000"/>
                </a:solidFill>
                <a:latin typeface="Times New Roman" pitchFamily="18" charset="0"/>
                <a:cs typeface="Times New Roman" pitchFamily="18" charset="0"/>
              </a:rPr>
              <a:t>Forwarder has a lien on the consignment to ensure claims</a:t>
            </a:r>
            <a:endParaRPr lang="en-US" sz="2100" dirty="0">
              <a:latin typeface="Times New Roman" pitchFamily="18" charset="0"/>
              <a:cs typeface="Times New Roman" pitchFamily="18" charset="0"/>
            </a:endParaRPr>
          </a:p>
          <a:p>
            <a:pPr marL="114300" lvl="1" algn="just">
              <a:lnSpc>
                <a:spcPct val="95000"/>
              </a:lnSpc>
              <a:buClr>
                <a:srgbClr val="000000"/>
              </a:buClr>
              <a:buSzPct val="100000"/>
              <a:buFontTx/>
              <a:buChar char="•"/>
            </a:pPr>
            <a:r>
              <a:rPr lang="en-US" sz="2100" b="1" dirty="0">
                <a:solidFill>
                  <a:srgbClr val="000000"/>
                </a:solidFill>
                <a:latin typeface="Times New Roman" pitchFamily="18" charset="0"/>
                <a:cs typeface="Times New Roman" pitchFamily="18" charset="0"/>
              </a:rPr>
              <a:t>Legal regime:</a:t>
            </a:r>
            <a:endParaRPr lang="en-US" sz="2100" dirty="0">
              <a:latin typeface="Times New Roman" pitchFamily="18" charset="0"/>
              <a:cs typeface="Times New Roman" pitchFamily="18" charset="0"/>
            </a:endParaRPr>
          </a:p>
          <a:p>
            <a:pPr marL="857250" lvl="2" indent="-285750" algn="just">
              <a:lnSpc>
                <a:spcPct val="95000"/>
              </a:lnSpc>
              <a:buClr>
                <a:srgbClr val="000000"/>
              </a:buClr>
              <a:buSzPct val="80000"/>
              <a:buFont typeface="Courier New" pitchFamily="49" charset="0"/>
              <a:buChar char="o"/>
            </a:pPr>
            <a:r>
              <a:rPr lang="en-US" sz="2100" dirty="0">
                <a:solidFill>
                  <a:srgbClr val="000000"/>
                </a:solidFill>
                <a:latin typeface="Times New Roman" pitchFamily="18" charset="0"/>
                <a:cs typeface="Times New Roman" pitchFamily="18" charset="0"/>
              </a:rPr>
              <a:t>If there</a:t>
            </a:r>
            <a:r>
              <a:rPr lang="en-US" altLang="en-GB" sz="2100" dirty="0">
                <a:solidFill>
                  <a:srgbClr val="000000"/>
                </a:solidFill>
                <a:latin typeface="Times New Roman" pitchFamily="18" charset="0"/>
                <a:cs typeface="Times New Roman" pitchFamily="18" charset="0"/>
              </a:rPr>
              <a:t>’</a:t>
            </a:r>
            <a:r>
              <a:rPr lang="en-US" sz="2100" dirty="0">
                <a:solidFill>
                  <a:srgbClr val="000000"/>
                </a:solidFill>
                <a:latin typeface="Times New Roman" pitchFamily="18" charset="0"/>
                <a:cs typeface="Times New Roman" pitchFamily="18" charset="0"/>
              </a:rPr>
              <a:t>s no choice of law then the applicable one is the law of the country where the forwarder has a seat or domicile</a:t>
            </a:r>
          </a:p>
          <a:p>
            <a:pPr marL="857250" lvl="2" indent="-285750" algn="just">
              <a:lnSpc>
                <a:spcPct val="95000"/>
              </a:lnSpc>
              <a:buClr>
                <a:srgbClr val="000000"/>
              </a:buClr>
              <a:buSzPct val="80000"/>
              <a:buFont typeface="Courier New" pitchFamily="49" charset="0"/>
              <a:buChar char="o"/>
            </a:pPr>
            <a:r>
              <a:rPr lang="en-US" sz="2100" dirty="0">
                <a:solidFill>
                  <a:srgbClr val="000000"/>
                </a:solidFill>
                <a:latin typeface="Times New Roman" pitchFamily="18" charset="0"/>
                <a:cs typeface="Times New Roman" pitchFamily="18" charset="0"/>
              </a:rPr>
              <a:t>Influence has been made by NGO FIATA</a:t>
            </a:r>
          </a:p>
        </p:txBody>
      </p:sp>
    </p:spTree>
    <p:extLst>
      <p:ext uri="{BB962C8B-B14F-4D97-AF65-F5344CB8AC3E}">
        <p14:creationId xmlns:p14="http://schemas.microsoft.com/office/powerpoint/2010/main" val="1504720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ea typeface="ＭＳ Ｐゴシック" pitchFamily="34" charset="-128"/>
                <a:cs typeface="Times New Roman" pitchFamily="18" charset="0"/>
              </a:rPr>
              <a:t>Types of clauses</a:t>
            </a:r>
            <a:endParaRPr lang="en-GB" sz="3600" b="1" dirty="0">
              <a:solidFill>
                <a:schemeClr val="bg1"/>
              </a:solidFill>
              <a:latin typeface="Times New Roman" pitchFamily="18" charset="0"/>
              <a:cs typeface="Times New Roman" pitchFamily="18" charset="0"/>
            </a:endParaRPr>
          </a:p>
        </p:txBody>
      </p:sp>
      <p:sp>
        <p:nvSpPr>
          <p:cNvPr id="6" name="Text Box 4"/>
          <p:cNvSpPr txBox="1">
            <a:spLocks noChangeArrowheads="1"/>
          </p:cNvSpPr>
          <p:nvPr/>
        </p:nvSpPr>
        <p:spPr bwMode="auto">
          <a:xfrm>
            <a:off x="500034" y="1500174"/>
            <a:ext cx="8215370" cy="4590487"/>
          </a:xfrm>
          <a:prstGeom prst="rect">
            <a:avLst/>
          </a:prstGeom>
          <a:noFill/>
          <a:ln w="9525">
            <a:noFill/>
            <a:miter lim="800000"/>
            <a:headEnd/>
            <a:tailEnd/>
          </a:ln>
        </p:spPr>
        <p:txBody>
          <a:bodyPr wrap="square" lIns="0" tIns="0" rIns="0" bIns="0">
            <a:spAutoFit/>
          </a:bodyPr>
          <a:lstStyle/>
          <a:p>
            <a:pPr marL="114300" lvl="1" algn="ctr">
              <a:lnSpc>
                <a:spcPct val="95000"/>
              </a:lnSpc>
              <a:buClr>
                <a:srgbClr val="000000"/>
              </a:buClr>
              <a:buSzPct val="100000"/>
            </a:pPr>
            <a:r>
              <a:rPr lang="en-US" sz="2800" dirty="0">
                <a:solidFill>
                  <a:srgbClr val="000000"/>
                </a:solidFill>
                <a:latin typeface="Times New Roman" pitchFamily="18" charset="0"/>
                <a:cs typeface="Times New Roman" pitchFamily="18" charset="0"/>
              </a:rPr>
              <a:t>INCOTERMS contains </a:t>
            </a:r>
            <a:r>
              <a:rPr lang="en-US" sz="2800" b="1" dirty="0">
                <a:solidFill>
                  <a:srgbClr val="000000"/>
                </a:solidFill>
                <a:latin typeface="Times New Roman" pitchFamily="18" charset="0"/>
                <a:cs typeface="Times New Roman" pitchFamily="18" charset="0"/>
              </a:rPr>
              <a:t>1</a:t>
            </a:r>
            <a:r>
              <a:rPr lang="cs-CZ" sz="2800" b="1" dirty="0">
                <a:solidFill>
                  <a:srgbClr val="000000"/>
                </a:solidFill>
                <a:latin typeface="Times New Roman" pitchFamily="18" charset="0"/>
                <a:cs typeface="Times New Roman" pitchFamily="18" charset="0"/>
              </a:rPr>
              <a:t>1</a:t>
            </a:r>
            <a:r>
              <a:rPr lang="en-US" sz="2800" b="1" dirty="0">
                <a:solidFill>
                  <a:srgbClr val="000000"/>
                </a:solidFill>
                <a:latin typeface="Times New Roman" pitchFamily="18" charset="0"/>
                <a:cs typeface="Times New Roman" pitchFamily="18" charset="0"/>
              </a:rPr>
              <a:t> clauses</a:t>
            </a:r>
            <a:r>
              <a:rPr lang="en-US" sz="2800" dirty="0">
                <a:solidFill>
                  <a:srgbClr val="000000"/>
                </a:solidFill>
                <a:latin typeface="Times New Roman" pitchFamily="18" charset="0"/>
                <a:cs typeface="Times New Roman" pitchFamily="18" charset="0"/>
              </a:rPr>
              <a:t> </a:t>
            </a:r>
            <a:r>
              <a:rPr lang="cs-CZ" sz="2800" dirty="0">
                <a:solidFill>
                  <a:srgbClr val="000000"/>
                </a:solidFill>
                <a:latin typeface="Times New Roman" pitchFamily="18" charset="0"/>
                <a:cs typeface="Times New Roman" pitchFamily="18" charset="0"/>
              </a:rPr>
              <a:t>(</a:t>
            </a:r>
            <a:r>
              <a:rPr lang="cs-CZ" sz="2800" dirty="0" err="1">
                <a:solidFill>
                  <a:srgbClr val="000000"/>
                </a:solidFill>
                <a:latin typeface="Times New Roman" pitchFamily="18" charset="0"/>
                <a:cs typeface="Times New Roman" pitchFamily="18" charset="0"/>
              </a:rPr>
              <a:t>previously</a:t>
            </a:r>
            <a:r>
              <a:rPr lang="cs-CZ" sz="2800" dirty="0">
                <a:solidFill>
                  <a:srgbClr val="000000"/>
                </a:solidFill>
                <a:latin typeface="Times New Roman" pitchFamily="18" charset="0"/>
                <a:cs typeface="Times New Roman" pitchFamily="18" charset="0"/>
              </a:rPr>
              <a:t> 13) </a:t>
            </a:r>
            <a:r>
              <a:rPr lang="en-US" sz="2800" dirty="0">
                <a:solidFill>
                  <a:srgbClr val="000000"/>
                </a:solidFill>
                <a:latin typeface="Times New Roman" pitchFamily="18" charset="0"/>
                <a:cs typeface="Times New Roman" pitchFamily="18" charset="0"/>
              </a:rPr>
              <a:t>which can be further divided into several groups: </a:t>
            </a:r>
            <a:endParaRPr lang="cs-CZ" sz="2800" dirty="0">
              <a:solidFill>
                <a:srgbClr val="000000"/>
              </a:solidFill>
              <a:latin typeface="Times New Roman" pitchFamily="18" charset="0"/>
              <a:cs typeface="Times New Roman" pitchFamily="18" charset="0"/>
            </a:endParaRPr>
          </a:p>
          <a:p>
            <a:pPr marL="114300" lvl="1" algn="ctr">
              <a:lnSpc>
                <a:spcPct val="95000"/>
              </a:lnSpc>
              <a:buClr>
                <a:srgbClr val="000000"/>
              </a:buClr>
              <a:buSzPct val="100000"/>
            </a:pPr>
            <a:endParaRPr lang="en-US" sz="2800" dirty="0">
              <a:solidFill>
                <a:srgbClr val="000000"/>
              </a:solidFill>
              <a:latin typeface="Times New Roman" pitchFamily="18" charset="0"/>
              <a:cs typeface="Times New Roman" pitchFamily="18" charset="0"/>
            </a:endParaRPr>
          </a:p>
          <a:p>
            <a:pPr algn="just">
              <a:lnSpc>
                <a:spcPct val="95000"/>
              </a:lnSpc>
            </a:pPr>
            <a:endParaRPr lang="en-US" sz="2500" dirty="0">
              <a:solidFill>
                <a:srgbClr val="000000"/>
              </a:solidFill>
              <a:latin typeface="Times New Roman" pitchFamily="18" charset="0"/>
              <a:cs typeface="Times New Roman" pitchFamily="18" charset="0"/>
            </a:endParaRPr>
          </a:p>
          <a:p>
            <a:pPr marL="114300" lvl="1" algn="just">
              <a:lnSpc>
                <a:spcPct val="95000"/>
              </a:lnSpc>
              <a:buClr>
                <a:srgbClr val="000000"/>
              </a:buClr>
              <a:buSzPct val="100000"/>
            </a:pPr>
            <a:r>
              <a:rPr lang="en-US" sz="2800" b="1" u="sng" dirty="0">
                <a:solidFill>
                  <a:srgbClr val="000000"/>
                </a:solidFill>
                <a:latin typeface="Times New Roman" pitchFamily="18" charset="0"/>
                <a:cs typeface="Times New Roman" pitchFamily="18" charset="0"/>
              </a:rPr>
              <a:t>According to rights and obligations of the parties</a:t>
            </a:r>
            <a:endParaRPr lang="cs-CZ" sz="2800" b="1" u="sng" dirty="0">
              <a:solidFill>
                <a:srgbClr val="000000"/>
              </a:solidFill>
              <a:latin typeface="Times New Roman" pitchFamily="18" charset="0"/>
              <a:cs typeface="Times New Roman" pitchFamily="18" charset="0"/>
            </a:endParaRPr>
          </a:p>
          <a:p>
            <a:pPr marL="114300" lvl="1" algn="just">
              <a:lnSpc>
                <a:spcPct val="95000"/>
              </a:lnSpc>
              <a:buClr>
                <a:srgbClr val="000000"/>
              </a:buClr>
              <a:buSzPct val="100000"/>
            </a:pPr>
            <a:endParaRPr lang="en-US" sz="2400" dirty="0">
              <a:latin typeface="Times New Roman" pitchFamily="18" charset="0"/>
              <a:cs typeface="Times New Roman" pitchFamily="18" charset="0"/>
            </a:endParaRPr>
          </a:p>
          <a:p>
            <a:pPr marL="857250" lvl="2" indent="-285750" algn="just">
              <a:lnSpc>
                <a:spcPct val="95000"/>
              </a:lnSpc>
              <a:buClr>
                <a:srgbClr val="000000"/>
              </a:buClr>
              <a:buSzPct val="80000"/>
              <a:buFont typeface="Courier New" pitchFamily="49" charset="0"/>
              <a:buChar char="o"/>
            </a:pPr>
            <a:r>
              <a:rPr lang="en-US" sz="2600" dirty="0">
                <a:solidFill>
                  <a:srgbClr val="000000"/>
                </a:solidFill>
                <a:latin typeface="Times New Roman" pitchFamily="18" charset="0"/>
                <a:cs typeface="Times New Roman" pitchFamily="18" charset="0"/>
              </a:rPr>
              <a:t>Minimum seller</a:t>
            </a:r>
            <a:r>
              <a:rPr lang="en-US" altLang="en-GB" sz="2600" dirty="0">
                <a:solidFill>
                  <a:srgbClr val="000000"/>
                </a:solidFill>
                <a:latin typeface="Times New Roman" pitchFamily="18" charset="0"/>
                <a:cs typeface="Times New Roman" pitchFamily="18" charset="0"/>
              </a:rPr>
              <a:t>’</a:t>
            </a:r>
            <a:r>
              <a:rPr lang="en-US" sz="2600" dirty="0">
                <a:solidFill>
                  <a:srgbClr val="000000"/>
                </a:solidFill>
                <a:latin typeface="Times New Roman" pitchFamily="18" charset="0"/>
                <a:cs typeface="Times New Roman" pitchFamily="18" charset="0"/>
              </a:rPr>
              <a:t>s obligations: E clauses</a:t>
            </a:r>
          </a:p>
          <a:p>
            <a:pPr marL="857250" lvl="2" indent="-285750" algn="just">
              <a:lnSpc>
                <a:spcPct val="95000"/>
              </a:lnSpc>
              <a:buClr>
                <a:srgbClr val="000000"/>
              </a:buClr>
              <a:buSzPct val="80000"/>
              <a:buFont typeface="Courier New" pitchFamily="49" charset="0"/>
              <a:buChar char="o"/>
            </a:pPr>
            <a:r>
              <a:rPr lang="en-US" sz="2600" dirty="0">
                <a:solidFill>
                  <a:srgbClr val="000000"/>
                </a:solidFill>
                <a:latin typeface="Times New Roman" pitchFamily="18" charset="0"/>
                <a:cs typeface="Times New Roman" pitchFamily="18" charset="0"/>
              </a:rPr>
              <a:t>Split responsibilities: F and C clauses</a:t>
            </a:r>
          </a:p>
          <a:p>
            <a:pPr marL="857250" lvl="2" indent="-285750" algn="just">
              <a:lnSpc>
                <a:spcPct val="95000"/>
              </a:lnSpc>
              <a:buClr>
                <a:srgbClr val="000000"/>
              </a:buClr>
              <a:buSzPct val="80000"/>
              <a:buFont typeface="Courier New" pitchFamily="49" charset="0"/>
              <a:buChar char="o"/>
            </a:pPr>
            <a:r>
              <a:rPr lang="en-US" sz="2600" dirty="0">
                <a:solidFill>
                  <a:srgbClr val="000000"/>
                </a:solidFill>
                <a:latin typeface="Times New Roman" pitchFamily="18" charset="0"/>
                <a:cs typeface="Times New Roman" pitchFamily="18" charset="0"/>
              </a:rPr>
              <a:t>Minimum buyer</a:t>
            </a:r>
            <a:r>
              <a:rPr lang="en-US" altLang="en-GB" sz="2600" dirty="0">
                <a:solidFill>
                  <a:srgbClr val="000000"/>
                </a:solidFill>
                <a:latin typeface="Times New Roman" pitchFamily="18" charset="0"/>
                <a:cs typeface="Times New Roman" pitchFamily="18" charset="0"/>
              </a:rPr>
              <a:t>’</a:t>
            </a:r>
            <a:r>
              <a:rPr lang="en-US" sz="2600" dirty="0">
                <a:solidFill>
                  <a:srgbClr val="000000"/>
                </a:solidFill>
                <a:latin typeface="Times New Roman" pitchFamily="18" charset="0"/>
                <a:cs typeface="Times New Roman" pitchFamily="18" charset="0"/>
              </a:rPr>
              <a:t>s obligations: D clauses</a:t>
            </a:r>
            <a:endParaRPr lang="en-US" sz="2600" dirty="0">
              <a:latin typeface="Times New Roman" pitchFamily="18" charset="0"/>
              <a:cs typeface="Times New Roman" pitchFamily="18" charset="0"/>
            </a:endParaRPr>
          </a:p>
          <a:p>
            <a:pPr algn="just">
              <a:lnSpc>
                <a:spcPct val="95000"/>
              </a:lnSpc>
            </a:pPr>
            <a:endParaRPr lang="en-US" sz="2500" dirty="0">
              <a:solidFill>
                <a:srgbClr val="000000"/>
              </a:solidFill>
              <a:latin typeface="Times New Roman" pitchFamily="18" charset="0"/>
              <a:cs typeface="Times New Roman" pitchFamily="18" charset="0"/>
            </a:endParaRPr>
          </a:p>
          <a:p>
            <a:pPr algn="just">
              <a:lnSpc>
                <a:spcPct val="95000"/>
              </a:lnSpc>
            </a:pPr>
            <a:endParaRPr lang="en-US" sz="2500" dirty="0">
              <a:solidFill>
                <a:srgbClr val="000000"/>
              </a:solidFill>
              <a:latin typeface="Times New Roman" pitchFamily="18" charset="0"/>
              <a:cs typeface="Times New Roman" pitchFamily="18" charset="0"/>
            </a:endParaRPr>
          </a:p>
          <a:p>
            <a:pPr algn="just">
              <a:lnSpc>
                <a:spcPct val="95000"/>
              </a:lnSpc>
            </a:pPr>
            <a:endParaRPr lang="en-US" sz="25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0472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dirty="0">
                <a:solidFill>
                  <a:schemeClr val="bg1"/>
                </a:solidFill>
                <a:latin typeface="Times New Roman" pitchFamily="18" charset="0"/>
                <a:ea typeface="ＭＳ Ｐゴシック" pitchFamily="34" charset="-128"/>
                <a:cs typeface="Times New Roman" pitchFamily="18" charset="0"/>
              </a:rPr>
              <a:t>Structure of particular INCOTERMS 2000 clauses</a:t>
            </a:r>
            <a:endParaRPr lang="en-GB" sz="3400" b="1" dirty="0">
              <a:solidFill>
                <a:schemeClr val="bg1"/>
              </a:solidFill>
              <a:latin typeface="Times New Roman" pitchFamily="18" charset="0"/>
              <a:cs typeface="Times New Roman" pitchFamily="18" charset="0"/>
            </a:endParaRPr>
          </a:p>
        </p:txBody>
      </p:sp>
      <p:sp>
        <p:nvSpPr>
          <p:cNvPr id="6" name="Rectangle 2"/>
          <p:cNvSpPr txBox="1">
            <a:spLocks noChangeArrowheads="1"/>
          </p:cNvSpPr>
          <p:nvPr/>
        </p:nvSpPr>
        <p:spPr>
          <a:xfrm>
            <a:off x="214282" y="1071546"/>
            <a:ext cx="4824413" cy="5429288"/>
          </a:xfrm>
          <a:prstGeom prst="rect">
            <a:avLst/>
          </a:prstGeom>
        </p:spPr>
        <p:txBody>
          <a:bodyPr vert="horz" lIns="0" tIns="0" rIns="0" bIns="0" rtlCol="0">
            <a:noAutofit/>
          </a:bodyPr>
          <a:lstStyle/>
          <a:p>
            <a:pPr marL="457200" marR="0" lvl="1" indent="-307975" defTabSz="914400" rtl="0" eaLnBrk="1" fontAlgn="auto" latinLnBrk="0" hangingPunct="1">
              <a:lnSpc>
                <a:spcPct val="95000"/>
              </a:lnSpc>
              <a:spcBef>
                <a:spcPct val="0"/>
              </a:spcBef>
              <a:spcAft>
                <a:spcPts val="0"/>
              </a:spcAft>
              <a:buClr>
                <a:srgbClr val="000000"/>
              </a:buClr>
              <a:buSzTx/>
              <a:tabLst/>
              <a:defRPr/>
            </a:pPr>
            <a:r>
              <a:rPr kumimoji="0" lang="en-US" sz="22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The seller</a:t>
            </a:r>
            <a:r>
              <a:rPr kumimoji="0" lang="en-US" altLang="en-GB" sz="22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t>
            </a:r>
            <a:r>
              <a:rPr kumimoji="0" lang="en-US" sz="22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s obligations</a:t>
            </a:r>
            <a:endParaRPr kumimoji="0" lang="en-US" sz="22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34" charset="-128"/>
              <a:cs typeface="Times New Roman" pitchFamily="18" charset="0"/>
            </a:endParaRPr>
          </a:p>
          <a:p>
            <a:pPr marL="0" marR="0" lvl="0" indent="0" defTabSz="914400" rtl="0" eaLnBrk="1" fontAlgn="auto" latinLnBrk="0" hangingPunct="1">
              <a:lnSpc>
                <a:spcPct val="95000"/>
              </a:lnSpc>
              <a:spcBef>
                <a:spcPct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A1 Provision of goods in conformity with the contract</a:t>
            </a:r>
          </a:p>
          <a:p>
            <a:pPr marL="0" marR="0" lvl="0" indent="0" defTabSz="914400" rtl="0" eaLnBrk="1" fontAlgn="auto" latinLnBrk="0" hangingPunct="1">
              <a:lnSpc>
                <a:spcPct val="95000"/>
              </a:lnSpc>
              <a:spcBef>
                <a:spcPct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A2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ＭＳ Ｐゴシック" pitchFamily="34" charset="-128"/>
                <a:cs typeface="Times New Roman" pitchFamily="18" charset="0"/>
              </a:rPr>
              <a:t>Licences</a:t>
            </a:r>
            <a:r>
              <a:rPr kumimoji="0" lang="en-US" sz="2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ＭＳ Ｐゴシック" pitchFamily="34" charset="-128"/>
                <a:cs typeface="Times New Roman" pitchFamily="18" charset="0"/>
              </a:rPr>
              <a:t>authorisations</a:t>
            </a:r>
            <a:r>
              <a:rPr kumimoji="0" lang="en-US" sz="2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and formalities</a:t>
            </a:r>
          </a:p>
          <a:p>
            <a:pPr marL="0" marR="0" lvl="0" indent="0" defTabSz="914400" rtl="0" eaLnBrk="1" fontAlgn="auto" latinLnBrk="0" hangingPunct="1">
              <a:lnSpc>
                <a:spcPct val="95000"/>
              </a:lnSpc>
              <a:spcBef>
                <a:spcPct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A3 Contracts of</a:t>
            </a:r>
          </a:p>
          <a:p>
            <a:pPr marL="0" marR="0" lvl="0" indent="0" defTabSz="914400" rtl="0" eaLnBrk="1" fontAlgn="auto" latinLnBrk="0" hangingPunct="1">
              <a:lnSpc>
                <a:spcPct val="95000"/>
              </a:lnSpc>
              <a:spcBef>
                <a:spcPct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a) carriage and </a:t>
            </a:r>
          </a:p>
          <a:p>
            <a:pPr marL="0" marR="0" lvl="0" indent="0" defTabSz="914400" rtl="0" eaLnBrk="1" fontAlgn="auto" latinLnBrk="0" hangingPunct="1">
              <a:lnSpc>
                <a:spcPct val="95000"/>
              </a:lnSpc>
              <a:spcBef>
                <a:spcPct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	b) insurance</a:t>
            </a:r>
          </a:p>
          <a:p>
            <a:pPr marL="0" marR="0" lvl="0" indent="0" defTabSz="914400" rtl="0" eaLnBrk="1" fontAlgn="auto" latinLnBrk="0" hangingPunct="1">
              <a:lnSpc>
                <a:spcPct val="95000"/>
              </a:lnSpc>
              <a:spcBef>
                <a:spcPct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A4 Delivery</a:t>
            </a:r>
          </a:p>
          <a:p>
            <a:pPr marL="0" marR="0" lvl="0" indent="0" defTabSz="914400" rtl="0" eaLnBrk="1" fontAlgn="auto" latinLnBrk="0" hangingPunct="1">
              <a:lnSpc>
                <a:spcPct val="95000"/>
              </a:lnSpc>
              <a:spcBef>
                <a:spcPct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A5 Transfer of risks</a:t>
            </a:r>
          </a:p>
          <a:p>
            <a:pPr marL="0" marR="0" lvl="0" indent="0" defTabSz="914400" rtl="0" eaLnBrk="1" fontAlgn="auto" latinLnBrk="0" hangingPunct="1">
              <a:lnSpc>
                <a:spcPct val="95000"/>
              </a:lnSpc>
              <a:spcBef>
                <a:spcPct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A6 Division of costs</a:t>
            </a:r>
          </a:p>
          <a:p>
            <a:pPr marL="0" marR="0" lvl="0" indent="0" defTabSz="914400" rtl="0" eaLnBrk="1" fontAlgn="auto" latinLnBrk="0" hangingPunct="1">
              <a:lnSpc>
                <a:spcPct val="95000"/>
              </a:lnSpc>
              <a:spcBef>
                <a:spcPct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A7 Notice to the buyer</a:t>
            </a:r>
          </a:p>
          <a:p>
            <a:pPr marL="0" marR="0" lvl="0" indent="0" defTabSz="914400" rtl="0" eaLnBrk="1" fontAlgn="auto" latinLnBrk="0" hangingPunct="1">
              <a:lnSpc>
                <a:spcPct val="95000"/>
              </a:lnSpc>
              <a:spcBef>
                <a:spcPct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A8 Proof of delivery, transport document or equivalent electronic message</a:t>
            </a:r>
          </a:p>
          <a:p>
            <a:pPr marL="0" marR="0" lvl="0" indent="0" defTabSz="914400" rtl="0" eaLnBrk="1" fontAlgn="auto" latinLnBrk="0" hangingPunct="1">
              <a:lnSpc>
                <a:spcPct val="95000"/>
              </a:lnSpc>
              <a:spcBef>
                <a:spcPct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A9 Checking – packaging – marking</a:t>
            </a:r>
          </a:p>
          <a:p>
            <a:pPr marL="0" marR="0" lvl="0" indent="0" defTabSz="914400" rtl="0" eaLnBrk="1" fontAlgn="auto" latinLnBrk="0" hangingPunct="1">
              <a:lnSpc>
                <a:spcPct val="95000"/>
              </a:lnSpc>
              <a:spcBef>
                <a:spcPct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rPr>
              <a:t>A10 Other obligations</a:t>
            </a:r>
          </a:p>
        </p:txBody>
      </p:sp>
      <p:sp>
        <p:nvSpPr>
          <p:cNvPr id="7" name="Text Box 4"/>
          <p:cNvSpPr txBox="1">
            <a:spLocks noChangeArrowheads="1"/>
          </p:cNvSpPr>
          <p:nvPr/>
        </p:nvSpPr>
        <p:spPr bwMode="auto">
          <a:xfrm>
            <a:off x="5184775" y="1142984"/>
            <a:ext cx="3959225" cy="5087547"/>
          </a:xfrm>
          <a:prstGeom prst="rect">
            <a:avLst/>
          </a:prstGeom>
          <a:noFill/>
          <a:ln w="9525">
            <a:noFill/>
            <a:miter lim="800000"/>
            <a:headEnd/>
            <a:tailEnd/>
          </a:ln>
        </p:spPr>
        <p:txBody>
          <a:bodyPr lIns="0" tIns="0" rIns="0" bIns="0">
            <a:spAutoFit/>
          </a:bodyPr>
          <a:lstStyle/>
          <a:p>
            <a:pPr lvl="1" indent="-342900">
              <a:lnSpc>
                <a:spcPct val="95000"/>
              </a:lnSpc>
              <a:buClr>
                <a:srgbClr val="000000"/>
              </a:buClr>
              <a:buSzPct val="100000"/>
            </a:pPr>
            <a:r>
              <a:rPr lang="en-US" sz="2200" b="1" dirty="0">
                <a:solidFill>
                  <a:srgbClr val="000000"/>
                </a:solidFill>
                <a:latin typeface="Times New Roman" pitchFamily="18" charset="0"/>
                <a:ea typeface="ＭＳ Ｐゴシック" pitchFamily="34" charset="-128"/>
                <a:cs typeface="Times New Roman" pitchFamily="18" charset="0"/>
              </a:rPr>
              <a:t>The buyer</a:t>
            </a:r>
            <a:r>
              <a:rPr lang="en-US" altLang="en-GB" sz="2200" b="1" dirty="0">
                <a:solidFill>
                  <a:srgbClr val="000000"/>
                </a:solidFill>
                <a:latin typeface="Times New Roman" pitchFamily="18" charset="0"/>
                <a:ea typeface="ＭＳ Ｐゴシック" pitchFamily="34" charset="-128"/>
                <a:cs typeface="Times New Roman" pitchFamily="18" charset="0"/>
              </a:rPr>
              <a:t>’</a:t>
            </a:r>
            <a:r>
              <a:rPr lang="en-US" sz="2200" b="1" dirty="0">
                <a:solidFill>
                  <a:srgbClr val="000000"/>
                </a:solidFill>
                <a:latin typeface="Times New Roman" pitchFamily="18" charset="0"/>
                <a:ea typeface="ＭＳ Ｐゴシック" pitchFamily="34" charset="-128"/>
                <a:cs typeface="Times New Roman" pitchFamily="18" charset="0"/>
              </a:rPr>
              <a:t>s obligations</a:t>
            </a:r>
          </a:p>
          <a:p>
            <a:pPr>
              <a:lnSpc>
                <a:spcPct val="95000"/>
              </a:lnSpc>
            </a:pPr>
            <a:r>
              <a:rPr lang="en-US" sz="2200" dirty="0">
                <a:solidFill>
                  <a:srgbClr val="000000"/>
                </a:solidFill>
                <a:latin typeface="Times New Roman" pitchFamily="18" charset="0"/>
                <a:ea typeface="ＭＳ Ｐゴシック" pitchFamily="34" charset="-128"/>
                <a:cs typeface="Times New Roman" pitchFamily="18" charset="0"/>
              </a:rPr>
              <a:t>B1 Payment of the price</a:t>
            </a:r>
          </a:p>
          <a:p>
            <a:pPr>
              <a:lnSpc>
                <a:spcPct val="95000"/>
              </a:lnSpc>
            </a:pPr>
            <a:r>
              <a:rPr lang="en-US" sz="2200" dirty="0">
                <a:solidFill>
                  <a:srgbClr val="000000"/>
                </a:solidFill>
                <a:latin typeface="Times New Roman" pitchFamily="18" charset="0"/>
                <a:ea typeface="ＭＳ Ｐゴシック" pitchFamily="34" charset="-128"/>
                <a:cs typeface="Times New Roman" pitchFamily="18" charset="0"/>
              </a:rPr>
              <a:t>B2 See A2</a:t>
            </a:r>
          </a:p>
          <a:p>
            <a:pPr>
              <a:lnSpc>
                <a:spcPct val="95000"/>
              </a:lnSpc>
            </a:pPr>
            <a:r>
              <a:rPr lang="en-US" sz="2200" dirty="0">
                <a:solidFill>
                  <a:srgbClr val="000000"/>
                </a:solidFill>
                <a:latin typeface="Times New Roman" pitchFamily="18" charset="0"/>
                <a:ea typeface="ＭＳ Ｐゴシック" pitchFamily="34" charset="-128"/>
                <a:cs typeface="Times New Roman" pitchFamily="18" charset="0"/>
              </a:rPr>
              <a:t>B3 See A3</a:t>
            </a:r>
          </a:p>
          <a:p>
            <a:pPr>
              <a:lnSpc>
                <a:spcPct val="95000"/>
              </a:lnSpc>
            </a:pPr>
            <a:r>
              <a:rPr lang="en-US" sz="2200" dirty="0">
                <a:solidFill>
                  <a:srgbClr val="000000"/>
                </a:solidFill>
                <a:latin typeface="Times New Roman" pitchFamily="18" charset="0"/>
                <a:ea typeface="ＭＳ Ｐゴシック" pitchFamily="34" charset="-128"/>
                <a:cs typeface="Times New Roman" pitchFamily="18" charset="0"/>
              </a:rPr>
              <a:t>B4 Taking delivery</a:t>
            </a:r>
          </a:p>
          <a:p>
            <a:pPr>
              <a:lnSpc>
                <a:spcPct val="95000"/>
              </a:lnSpc>
            </a:pPr>
            <a:r>
              <a:rPr lang="en-US" sz="2200" dirty="0">
                <a:solidFill>
                  <a:srgbClr val="000000"/>
                </a:solidFill>
                <a:latin typeface="Times New Roman" pitchFamily="18" charset="0"/>
                <a:ea typeface="ＭＳ Ｐゴシック" pitchFamily="34" charset="-128"/>
                <a:cs typeface="Times New Roman" pitchFamily="18" charset="0"/>
              </a:rPr>
              <a:t>B5 See A5</a:t>
            </a:r>
          </a:p>
          <a:p>
            <a:pPr>
              <a:lnSpc>
                <a:spcPct val="95000"/>
              </a:lnSpc>
            </a:pPr>
            <a:r>
              <a:rPr lang="en-US" sz="2200" dirty="0">
                <a:solidFill>
                  <a:srgbClr val="000000"/>
                </a:solidFill>
                <a:latin typeface="Times New Roman" pitchFamily="18" charset="0"/>
                <a:ea typeface="ＭＳ Ｐゴシック" pitchFamily="34" charset="-128"/>
                <a:cs typeface="Times New Roman" pitchFamily="18" charset="0"/>
              </a:rPr>
              <a:t>B6 See A6</a:t>
            </a:r>
          </a:p>
          <a:p>
            <a:pPr>
              <a:lnSpc>
                <a:spcPct val="95000"/>
              </a:lnSpc>
            </a:pPr>
            <a:r>
              <a:rPr lang="en-US" sz="2200" dirty="0">
                <a:solidFill>
                  <a:srgbClr val="000000"/>
                </a:solidFill>
                <a:latin typeface="Times New Roman" pitchFamily="18" charset="0"/>
                <a:ea typeface="ＭＳ Ｐゴシック" pitchFamily="34" charset="-128"/>
                <a:cs typeface="Times New Roman" pitchFamily="18" charset="0"/>
              </a:rPr>
              <a:t>B7 Notice to the seller (determine the time within an agreed period + place of taking delivery)</a:t>
            </a:r>
          </a:p>
          <a:p>
            <a:pPr>
              <a:lnSpc>
                <a:spcPct val="95000"/>
              </a:lnSpc>
            </a:pPr>
            <a:r>
              <a:rPr lang="en-US" sz="2200" dirty="0">
                <a:solidFill>
                  <a:srgbClr val="000000"/>
                </a:solidFill>
                <a:latin typeface="Times New Roman" pitchFamily="18" charset="0"/>
                <a:ea typeface="ＭＳ Ｐゴシック" pitchFamily="34" charset="-128"/>
                <a:cs typeface="Times New Roman" pitchFamily="18" charset="0"/>
              </a:rPr>
              <a:t>B8 Proof of delivery, transport document or equivalent electronic message</a:t>
            </a:r>
          </a:p>
          <a:p>
            <a:pPr>
              <a:lnSpc>
                <a:spcPct val="95000"/>
              </a:lnSpc>
            </a:pPr>
            <a:r>
              <a:rPr lang="en-US" sz="2200" dirty="0">
                <a:solidFill>
                  <a:srgbClr val="000000"/>
                </a:solidFill>
                <a:latin typeface="Times New Roman" pitchFamily="18" charset="0"/>
                <a:ea typeface="ＭＳ Ｐゴシック" pitchFamily="34" charset="-128"/>
                <a:cs typeface="Times New Roman" pitchFamily="18" charset="0"/>
              </a:rPr>
              <a:t>B9 Inspection of goods</a:t>
            </a:r>
          </a:p>
          <a:p>
            <a:pPr>
              <a:lnSpc>
                <a:spcPct val="95000"/>
              </a:lnSpc>
            </a:pPr>
            <a:r>
              <a:rPr lang="en-US" sz="2200" dirty="0">
                <a:solidFill>
                  <a:srgbClr val="000000"/>
                </a:solidFill>
                <a:latin typeface="Times New Roman" pitchFamily="18" charset="0"/>
                <a:ea typeface="ＭＳ Ｐゴシック" pitchFamily="34" charset="-128"/>
                <a:cs typeface="Times New Roman" pitchFamily="18" charset="0"/>
              </a:rPr>
              <a:t>B10 See A10</a:t>
            </a:r>
          </a:p>
          <a:p>
            <a:pPr>
              <a:lnSpc>
                <a:spcPct val="95000"/>
              </a:lnSpc>
            </a:pPr>
            <a:endParaRPr lang="en-US" sz="2000" dirty="0">
              <a:solidFill>
                <a:srgbClr val="000000"/>
              </a:solidFill>
              <a:latin typeface="Book Antiqua" pitchFamily="18" charset="0"/>
            </a:endParaRPr>
          </a:p>
        </p:txBody>
      </p:sp>
    </p:spTree>
    <p:extLst>
      <p:ext uri="{BB962C8B-B14F-4D97-AF65-F5344CB8AC3E}">
        <p14:creationId xmlns:p14="http://schemas.microsoft.com/office/powerpoint/2010/main" val="1504720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2F7DFA-0CA3-9B42-94C0-7BB29A50AF23}"/>
              </a:ext>
            </a:extLst>
          </p:cNvPr>
          <p:cNvSpPr>
            <a:spLocks noGrp="1"/>
          </p:cNvSpPr>
          <p:nvPr>
            <p:ph type="title"/>
          </p:nvPr>
        </p:nvSpPr>
        <p:spPr/>
        <p:txBody>
          <a:bodyPr/>
          <a:lstStyle/>
          <a:p>
            <a:endParaRPr lang="cs-CZ" dirty="0"/>
          </a:p>
        </p:txBody>
      </p:sp>
      <p:graphicFrame>
        <p:nvGraphicFramePr>
          <p:cNvPr id="4" name="Zástupný obsah 3">
            <a:extLst>
              <a:ext uri="{FF2B5EF4-FFF2-40B4-BE49-F238E27FC236}">
                <a16:creationId xmlns:a16="http://schemas.microsoft.com/office/drawing/2014/main" id="{3A308D2C-65A6-6A41-A8A8-27496972F38D}"/>
              </a:ext>
            </a:extLst>
          </p:cNvPr>
          <p:cNvGraphicFramePr>
            <a:graphicFrameLocks noGrp="1"/>
          </p:cNvGraphicFramePr>
          <p:nvPr>
            <p:ph idx="1"/>
            <p:extLst>
              <p:ext uri="{D42A27DB-BD31-4B8C-83A1-F6EECF244321}">
                <p14:modId xmlns:p14="http://schemas.microsoft.com/office/powerpoint/2010/main" val="1494861618"/>
              </p:ext>
            </p:extLst>
          </p:nvPr>
        </p:nvGraphicFramePr>
        <p:xfrm>
          <a:off x="0" y="1600202"/>
          <a:ext cx="9144002" cy="4565098"/>
        </p:xfrm>
        <a:graphic>
          <a:graphicData uri="http://schemas.openxmlformats.org/drawingml/2006/table">
            <a:tbl>
              <a:tblPr/>
              <a:tblGrid>
                <a:gridCol w="653143">
                  <a:extLst>
                    <a:ext uri="{9D8B030D-6E8A-4147-A177-3AD203B41FA5}">
                      <a16:colId xmlns:a16="http://schemas.microsoft.com/office/drawing/2014/main" val="2735928687"/>
                    </a:ext>
                  </a:extLst>
                </a:gridCol>
                <a:gridCol w="653143">
                  <a:extLst>
                    <a:ext uri="{9D8B030D-6E8A-4147-A177-3AD203B41FA5}">
                      <a16:colId xmlns:a16="http://schemas.microsoft.com/office/drawing/2014/main" val="1185542704"/>
                    </a:ext>
                  </a:extLst>
                </a:gridCol>
                <a:gridCol w="653143">
                  <a:extLst>
                    <a:ext uri="{9D8B030D-6E8A-4147-A177-3AD203B41FA5}">
                      <a16:colId xmlns:a16="http://schemas.microsoft.com/office/drawing/2014/main" val="3806486691"/>
                    </a:ext>
                  </a:extLst>
                </a:gridCol>
                <a:gridCol w="653143">
                  <a:extLst>
                    <a:ext uri="{9D8B030D-6E8A-4147-A177-3AD203B41FA5}">
                      <a16:colId xmlns:a16="http://schemas.microsoft.com/office/drawing/2014/main" val="2589638668"/>
                    </a:ext>
                  </a:extLst>
                </a:gridCol>
                <a:gridCol w="653143">
                  <a:extLst>
                    <a:ext uri="{9D8B030D-6E8A-4147-A177-3AD203B41FA5}">
                      <a16:colId xmlns:a16="http://schemas.microsoft.com/office/drawing/2014/main" val="2289360102"/>
                    </a:ext>
                  </a:extLst>
                </a:gridCol>
                <a:gridCol w="653143">
                  <a:extLst>
                    <a:ext uri="{9D8B030D-6E8A-4147-A177-3AD203B41FA5}">
                      <a16:colId xmlns:a16="http://schemas.microsoft.com/office/drawing/2014/main" val="222454568"/>
                    </a:ext>
                  </a:extLst>
                </a:gridCol>
                <a:gridCol w="653143">
                  <a:extLst>
                    <a:ext uri="{9D8B030D-6E8A-4147-A177-3AD203B41FA5}">
                      <a16:colId xmlns:a16="http://schemas.microsoft.com/office/drawing/2014/main" val="3652494151"/>
                    </a:ext>
                  </a:extLst>
                </a:gridCol>
                <a:gridCol w="653143">
                  <a:extLst>
                    <a:ext uri="{9D8B030D-6E8A-4147-A177-3AD203B41FA5}">
                      <a16:colId xmlns:a16="http://schemas.microsoft.com/office/drawing/2014/main" val="3552391950"/>
                    </a:ext>
                  </a:extLst>
                </a:gridCol>
                <a:gridCol w="653143">
                  <a:extLst>
                    <a:ext uri="{9D8B030D-6E8A-4147-A177-3AD203B41FA5}">
                      <a16:colId xmlns:a16="http://schemas.microsoft.com/office/drawing/2014/main" val="3909651845"/>
                    </a:ext>
                  </a:extLst>
                </a:gridCol>
                <a:gridCol w="653143">
                  <a:extLst>
                    <a:ext uri="{9D8B030D-6E8A-4147-A177-3AD203B41FA5}">
                      <a16:colId xmlns:a16="http://schemas.microsoft.com/office/drawing/2014/main" val="2619395745"/>
                    </a:ext>
                  </a:extLst>
                </a:gridCol>
                <a:gridCol w="653143">
                  <a:extLst>
                    <a:ext uri="{9D8B030D-6E8A-4147-A177-3AD203B41FA5}">
                      <a16:colId xmlns:a16="http://schemas.microsoft.com/office/drawing/2014/main" val="3008103868"/>
                    </a:ext>
                  </a:extLst>
                </a:gridCol>
                <a:gridCol w="653143">
                  <a:extLst>
                    <a:ext uri="{9D8B030D-6E8A-4147-A177-3AD203B41FA5}">
                      <a16:colId xmlns:a16="http://schemas.microsoft.com/office/drawing/2014/main" val="1908862341"/>
                    </a:ext>
                  </a:extLst>
                </a:gridCol>
                <a:gridCol w="653143">
                  <a:extLst>
                    <a:ext uri="{9D8B030D-6E8A-4147-A177-3AD203B41FA5}">
                      <a16:colId xmlns:a16="http://schemas.microsoft.com/office/drawing/2014/main" val="374713613"/>
                    </a:ext>
                  </a:extLst>
                </a:gridCol>
                <a:gridCol w="653143">
                  <a:extLst>
                    <a:ext uri="{9D8B030D-6E8A-4147-A177-3AD203B41FA5}">
                      <a16:colId xmlns:a16="http://schemas.microsoft.com/office/drawing/2014/main" val="790391214"/>
                    </a:ext>
                  </a:extLst>
                </a:gridCol>
              </a:tblGrid>
              <a:tr h="1407574">
                <a:tc>
                  <a:txBody>
                    <a:bodyPr/>
                    <a:lstStyle/>
                    <a:p>
                      <a:pPr algn="l"/>
                      <a:r>
                        <a:rPr lang="cs-CZ" sz="700">
                          <a:effectLst/>
                        </a:rPr>
                        <a:t>Incoterm 2010</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cs-CZ" sz="700">
                          <a:effectLst/>
                        </a:rPr>
                        <a:t>Loading at origin</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cs-CZ" sz="700" dirty="0">
                          <a:effectLst/>
                        </a:rPr>
                        <a:t>Export </a:t>
                      </a:r>
                      <a:r>
                        <a:rPr lang="cs-CZ" sz="700" dirty="0" err="1">
                          <a:effectLst/>
                        </a:rPr>
                        <a:t>customs</a:t>
                      </a:r>
                      <a:r>
                        <a:rPr lang="cs-CZ" sz="700" dirty="0">
                          <a:effectLst/>
                        </a:rPr>
                        <a:t> </a:t>
                      </a:r>
                      <a:r>
                        <a:rPr lang="cs-CZ" sz="700" dirty="0" err="1">
                          <a:effectLst/>
                        </a:rPr>
                        <a:t>declaration</a:t>
                      </a:r>
                      <a:endParaRPr lang="cs-CZ" sz="700" dirty="0">
                        <a:effectLst/>
                      </a:endParaRP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cs-CZ" sz="700">
                          <a:effectLst/>
                        </a:rPr>
                        <a:t>Carriage to port of export</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cs-CZ" sz="700" dirty="0" err="1">
                          <a:effectLst/>
                        </a:rPr>
                        <a:t>Unloading</a:t>
                      </a:r>
                      <a:r>
                        <a:rPr lang="cs-CZ" sz="700" dirty="0">
                          <a:effectLst/>
                        </a:rPr>
                        <a:t> </a:t>
                      </a:r>
                      <a:r>
                        <a:rPr lang="cs-CZ" sz="700" dirty="0" err="1">
                          <a:effectLst/>
                        </a:rPr>
                        <a:t>of</a:t>
                      </a:r>
                      <a:r>
                        <a:rPr lang="cs-CZ" sz="700" dirty="0">
                          <a:effectLst/>
                        </a:rPr>
                        <a:t> truck in port </a:t>
                      </a:r>
                      <a:r>
                        <a:rPr lang="cs-CZ" sz="700" dirty="0" err="1">
                          <a:effectLst/>
                        </a:rPr>
                        <a:t>of</a:t>
                      </a:r>
                      <a:r>
                        <a:rPr lang="cs-CZ" sz="700" dirty="0">
                          <a:effectLst/>
                        </a:rPr>
                        <a:t> export</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cs-CZ" sz="700" dirty="0" err="1">
                          <a:effectLst/>
                        </a:rPr>
                        <a:t>Loading</a:t>
                      </a:r>
                      <a:r>
                        <a:rPr lang="cs-CZ" sz="700" dirty="0">
                          <a:effectLst/>
                        </a:rPr>
                        <a:t> on </a:t>
                      </a:r>
                      <a:r>
                        <a:rPr lang="cs-CZ" sz="700" dirty="0" err="1">
                          <a:effectLst/>
                        </a:rPr>
                        <a:t>vessel</a:t>
                      </a:r>
                      <a:r>
                        <a:rPr lang="cs-CZ" sz="700" dirty="0">
                          <a:effectLst/>
                        </a:rPr>
                        <a:t>/</a:t>
                      </a:r>
                      <a:r>
                        <a:rPr lang="cs-CZ" sz="700" dirty="0" err="1">
                          <a:effectLst/>
                        </a:rPr>
                        <a:t>airplane</a:t>
                      </a:r>
                      <a:r>
                        <a:rPr lang="cs-CZ" sz="700" dirty="0">
                          <a:effectLst/>
                        </a:rPr>
                        <a:t> in port </a:t>
                      </a:r>
                      <a:r>
                        <a:rPr lang="cs-CZ" sz="700" dirty="0" err="1">
                          <a:effectLst/>
                        </a:rPr>
                        <a:t>of</a:t>
                      </a:r>
                      <a:r>
                        <a:rPr lang="cs-CZ" sz="700" dirty="0">
                          <a:effectLst/>
                        </a:rPr>
                        <a:t> export</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cs-CZ" sz="700" dirty="0" err="1">
                          <a:effectLst/>
                        </a:rPr>
                        <a:t>Carriage</a:t>
                      </a:r>
                      <a:r>
                        <a:rPr lang="cs-CZ" sz="700" dirty="0">
                          <a:effectLst/>
                        </a:rPr>
                        <a:t> (</a:t>
                      </a:r>
                      <a:r>
                        <a:rPr lang="cs-CZ" sz="700" dirty="0" err="1">
                          <a:effectLst/>
                        </a:rPr>
                        <a:t>sea</a:t>
                      </a:r>
                      <a:r>
                        <a:rPr lang="cs-CZ" sz="700" dirty="0">
                          <a:effectLst/>
                        </a:rPr>
                        <a:t>/air) to port </a:t>
                      </a:r>
                      <a:r>
                        <a:rPr lang="cs-CZ" sz="700" dirty="0" err="1">
                          <a:effectLst/>
                        </a:rPr>
                        <a:t>of</a:t>
                      </a:r>
                      <a:r>
                        <a:rPr lang="cs-CZ" sz="700" dirty="0">
                          <a:effectLst/>
                        </a:rPr>
                        <a:t> import</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cs-CZ" sz="700">
                          <a:effectLst/>
                        </a:rPr>
                        <a:t>Insurance</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cs-CZ" sz="700">
                          <a:effectLst/>
                        </a:rPr>
                        <a:t>Unloading in port of import</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cs-CZ" sz="700">
                          <a:effectLst/>
                        </a:rPr>
                        <a:t>Loading on truck in port of import</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cs-CZ" sz="700">
                          <a:effectLst/>
                        </a:rPr>
                        <a:t>Carriage to place of destination</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cs-CZ" sz="700">
                          <a:effectLst/>
                        </a:rPr>
                        <a:t>Import customs clearance</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cs-CZ" sz="700">
                          <a:effectLst/>
                        </a:rPr>
                        <a:t>Import duties and taxes</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cs-CZ" sz="700">
                          <a:effectLst/>
                        </a:rPr>
                        <a:t>Unloading at destination</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09185959"/>
                  </a:ext>
                </a:extLst>
              </a:tr>
              <a:tr h="266297">
                <a:tc>
                  <a:txBody>
                    <a:bodyPr/>
                    <a:lstStyle/>
                    <a:p>
                      <a:r>
                        <a:rPr lang="cs-CZ" sz="700">
                          <a:effectLst/>
                        </a:rPr>
                        <a:t>EXW</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CCCC"/>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extLst>
                  <a:ext uri="{0D108BD9-81ED-4DB2-BD59-A6C34878D82A}">
                    <a16:rowId xmlns:a16="http://schemas.microsoft.com/office/drawing/2014/main" val="1397601802"/>
                  </a:ext>
                </a:extLst>
              </a:tr>
              <a:tr h="266297">
                <a:tc>
                  <a:txBody>
                    <a:bodyPr/>
                    <a:lstStyle/>
                    <a:p>
                      <a:r>
                        <a:rPr lang="cs-CZ" sz="700">
                          <a:effectLst/>
                        </a:rPr>
                        <a:t>FCA</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CCCC"/>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extLst>
                  <a:ext uri="{0D108BD9-81ED-4DB2-BD59-A6C34878D82A}">
                    <a16:rowId xmlns:a16="http://schemas.microsoft.com/office/drawing/2014/main" val="3757286261"/>
                  </a:ext>
                </a:extLst>
              </a:tr>
              <a:tr h="266297">
                <a:tc>
                  <a:txBody>
                    <a:bodyPr/>
                    <a:lstStyle/>
                    <a:p>
                      <a:r>
                        <a:rPr lang="cs-CZ" sz="700">
                          <a:effectLst/>
                        </a:rPr>
                        <a:t>FAS</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CCCC"/>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extLst>
                  <a:ext uri="{0D108BD9-81ED-4DB2-BD59-A6C34878D82A}">
                    <a16:rowId xmlns:a16="http://schemas.microsoft.com/office/drawing/2014/main" val="247791730"/>
                  </a:ext>
                </a:extLst>
              </a:tr>
              <a:tr h="266297">
                <a:tc>
                  <a:txBody>
                    <a:bodyPr/>
                    <a:lstStyle/>
                    <a:p>
                      <a:r>
                        <a:rPr lang="cs-CZ" sz="700">
                          <a:effectLst/>
                        </a:rPr>
                        <a:t>FOB</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CCCC"/>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extLst>
                  <a:ext uri="{0D108BD9-81ED-4DB2-BD59-A6C34878D82A}">
                    <a16:rowId xmlns:a16="http://schemas.microsoft.com/office/drawing/2014/main" val="1334282023"/>
                  </a:ext>
                </a:extLst>
              </a:tr>
              <a:tr h="266297">
                <a:tc>
                  <a:txBody>
                    <a:bodyPr/>
                    <a:lstStyle/>
                    <a:p>
                      <a:r>
                        <a:rPr lang="cs-CZ" sz="700">
                          <a:effectLst/>
                        </a:rPr>
                        <a:t>CPT</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CCCC"/>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extLst>
                  <a:ext uri="{0D108BD9-81ED-4DB2-BD59-A6C34878D82A}">
                    <a16:rowId xmlns:a16="http://schemas.microsoft.com/office/drawing/2014/main" val="3916785870"/>
                  </a:ext>
                </a:extLst>
              </a:tr>
              <a:tr h="266297">
                <a:tc>
                  <a:txBody>
                    <a:bodyPr/>
                    <a:lstStyle/>
                    <a:p>
                      <a:r>
                        <a:rPr lang="cs-CZ" sz="700">
                          <a:effectLst/>
                        </a:rPr>
                        <a:t>CFR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CCCC"/>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extLst>
                  <a:ext uri="{0D108BD9-81ED-4DB2-BD59-A6C34878D82A}">
                    <a16:rowId xmlns:a16="http://schemas.microsoft.com/office/drawing/2014/main" val="1129276178"/>
                  </a:ext>
                </a:extLst>
              </a:tr>
              <a:tr h="266297">
                <a:tc>
                  <a:txBody>
                    <a:bodyPr/>
                    <a:lstStyle/>
                    <a:p>
                      <a:r>
                        <a:rPr lang="cs-CZ" sz="700">
                          <a:effectLst/>
                        </a:rPr>
                        <a:t>CIF</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CCCC"/>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extLst>
                  <a:ext uri="{0D108BD9-81ED-4DB2-BD59-A6C34878D82A}">
                    <a16:rowId xmlns:a16="http://schemas.microsoft.com/office/drawing/2014/main" val="175374048"/>
                  </a:ext>
                </a:extLst>
              </a:tr>
              <a:tr h="494554">
                <a:tc>
                  <a:txBody>
                    <a:bodyPr/>
                    <a:lstStyle/>
                    <a:p>
                      <a:r>
                        <a:rPr lang="cs-CZ" sz="700">
                          <a:effectLst/>
                        </a:rPr>
                        <a:t>CIP</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CCCC"/>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solidFill>
                            <a:srgbClr val="000000"/>
                          </a:solidFill>
                          <a:effectLst/>
                        </a:rPr>
                        <a:t>Buyer/Seller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90"/>
                    </a:solidFill>
                  </a:tcPr>
                </a:tc>
                <a:tc>
                  <a:txBody>
                    <a:bodyPr/>
                    <a:lstStyle/>
                    <a:p>
                      <a:pPr algn="ctr" fontAlgn="ctr"/>
                      <a:r>
                        <a:rPr lang="cs-CZ" sz="700">
                          <a:solidFill>
                            <a:srgbClr val="000000"/>
                          </a:solidFill>
                          <a:effectLst/>
                        </a:rPr>
                        <a:t>Buyer/Seller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90"/>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extLst>
                  <a:ext uri="{0D108BD9-81ED-4DB2-BD59-A6C34878D82A}">
                    <a16:rowId xmlns:a16="http://schemas.microsoft.com/office/drawing/2014/main" val="1477612292"/>
                  </a:ext>
                </a:extLst>
              </a:tr>
              <a:tr h="266297">
                <a:tc>
                  <a:txBody>
                    <a:bodyPr/>
                    <a:lstStyle/>
                    <a:p>
                      <a:r>
                        <a:rPr lang="cs-CZ" sz="700">
                          <a:effectLst/>
                        </a:rPr>
                        <a:t>DAT</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CCCC"/>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extLst>
                  <a:ext uri="{0D108BD9-81ED-4DB2-BD59-A6C34878D82A}">
                    <a16:rowId xmlns:a16="http://schemas.microsoft.com/office/drawing/2014/main" val="3433016031"/>
                  </a:ext>
                </a:extLst>
              </a:tr>
              <a:tr h="266297">
                <a:tc>
                  <a:txBody>
                    <a:bodyPr/>
                    <a:lstStyle/>
                    <a:p>
                      <a:r>
                        <a:rPr lang="cs-CZ" sz="700">
                          <a:effectLst/>
                        </a:rPr>
                        <a:t>DAP</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CCCC"/>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tc>
                  <a:txBody>
                    <a:bodyPr/>
                    <a:lstStyle/>
                    <a:p>
                      <a:pPr algn="ctr" fontAlgn="ctr"/>
                      <a:r>
                        <a:rPr lang="cs-CZ" sz="700">
                          <a:effectLst/>
                        </a:rPr>
                        <a:t>Buyer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extLst>
                  <a:ext uri="{0D108BD9-81ED-4DB2-BD59-A6C34878D82A}">
                    <a16:rowId xmlns:a16="http://schemas.microsoft.com/office/drawing/2014/main" val="607638207"/>
                  </a:ext>
                </a:extLst>
              </a:tr>
              <a:tr h="266297">
                <a:tc>
                  <a:txBody>
                    <a:bodyPr/>
                    <a:lstStyle/>
                    <a:p>
                      <a:r>
                        <a:rPr lang="cs-CZ" sz="700">
                          <a:effectLst/>
                        </a:rPr>
                        <a:t>DDP</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CCCC"/>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dirty="0" err="1">
                          <a:effectLst/>
                        </a:rPr>
                        <a:t>Seller</a:t>
                      </a:r>
                      <a:endParaRPr lang="cs-CZ" sz="700" dirty="0">
                        <a:effectLst/>
                      </a:endParaRP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a:effectLst/>
                        </a:rPr>
                        <a:t>Seller</a:t>
                      </a: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9FF99"/>
                    </a:solidFill>
                  </a:tcPr>
                </a:tc>
                <a:tc>
                  <a:txBody>
                    <a:bodyPr/>
                    <a:lstStyle/>
                    <a:p>
                      <a:pPr algn="ctr" fontAlgn="ctr"/>
                      <a:r>
                        <a:rPr lang="cs-CZ" sz="700" dirty="0" err="1">
                          <a:effectLst/>
                        </a:rPr>
                        <a:t>Buyer</a:t>
                      </a:r>
                      <a:endParaRPr lang="cs-CZ" sz="700" dirty="0">
                        <a:effectLst/>
                      </a:endParaRPr>
                    </a:p>
                  </a:txBody>
                  <a:tcPr marL="37716" marR="37716" marT="18858" marB="188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9999"/>
                    </a:solidFill>
                  </a:tcPr>
                </a:tc>
                <a:extLst>
                  <a:ext uri="{0D108BD9-81ED-4DB2-BD59-A6C34878D82A}">
                    <a16:rowId xmlns:a16="http://schemas.microsoft.com/office/drawing/2014/main" val="2214766313"/>
                  </a:ext>
                </a:extLst>
              </a:tr>
            </a:tbl>
          </a:graphicData>
        </a:graphic>
      </p:graphicFrame>
    </p:spTree>
    <p:extLst>
      <p:ext uri="{BB962C8B-B14F-4D97-AF65-F5344CB8AC3E}">
        <p14:creationId xmlns:p14="http://schemas.microsoft.com/office/powerpoint/2010/main" val="165890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itchFamily="18" charset="0"/>
                <a:ea typeface="ＭＳ Ｐゴシック" pitchFamily="34" charset="-128"/>
                <a:cs typeface="Times New Roman" pitchFamily="18" charset="0"/>
              </a:rPr>
              <a:t>Ex works</a:t>
            </a:r>
            <a:r>
              <a:rPr lang="cs-CZ" sz="3600" b="1" dirty="0">
                <a:solidFill>
                  <a:schemeClr val="bg1"/>
                </a:solidFill>
                <a:latin typeface="Times New Roman" pitchFamily="18" charset="0"/>
                <a:ea typeface="ＭＳ Ｐゴシック" pitchFamily="34" charset="-128"/>
                <a:cs typeface="Times New Roman" pitchFamily="18" charset="0"/>
              </a:rPr>
              <a:t> (EXW)</a:t>
            </a:r>
            <a:endParaRPr lang="en-GB" sz="3600" b="1" dirty="0">
              <a:solidFill>
                <a:schemeClr val="bg1"/>
              </a:solidFill>
              <a:latin typeface="Times New Roman" pitchFamily="18" charset="0"/>
              <a:cs typeface="Times New Roman" pitchFamily="18" charset="0"/>
            </a:endParaRPr>
          </a:p>
        </p:txBody>
      </p:sp>
      <p:sp>
        <p:nvSpPr>
          <p:cNvPr id="6" name="Text Box 4"/>
          <p:cNvSpPr txBox="1">
            <a:spLocks noChangeArrowheads="1"/>
          </p:cNvSpPr>
          <p:nvPr/>
        </p:nvSpPr>
        <p:spPr bwMode="auto">
          <a:xfrm>
            <a:off x="642910" y="1571612"/>
            <a:ext cx="8148637" cy="1636713"/>
          </a:xfrm>
          <a:prstGeom prst="rect">
            <a:avLst/>
          </a:prstGeom>
          <a:noFill/>
          <a:ln w="9525">
            <a:noFill/>
            <a:miter lim="800000"/>
            <a:headEnd/>
            <a:tailEnd/>
          </a:ln>
        </p:spPr>
        <p:txBody>
          <a:bodyPr lIns="0" tIns="0" rIns="0" bIns="0">
            <a:spAutoFit/>
          </a:bodyPr>
          <a:lstStyle/>
          <a:p>
            <a:pPr marL="114300" lvl="1" algn="ctr">
              <a:lnSpc>
                <a:spcPct val="95000"/>
              </a:lnSpc>
              <a:buClr>
                <a:srgbClr val="000000"/>
              </a:buClr>
              <a:buSzPct val="100000"/>
            </a:pPr>
            <a:r>
              <a:rPr lang="en-US" sz="2800" dirty="0">
                <a:latin typeface="Times New Roman" pitchFamily="18" charset="0"/>
                <a:cs typeface="Times New Roman" pitchFamily="18" charset="0"/>
              </a:rPr>
              <a:t>Used for all modes of transportation. Transfer of risks takes place when the seller places the goods at the disposal of the buyer at the named place (e.g. factory, warehouse, etc.)</a:t>
            </a:r>
            <a:endParaRPr lang="en-US" sz="2600" dirty="0">
              <a:solidFill>
                <a:srgbClr val="353025"/>
              </a:solidFill>
              <a:latin typeface="Times New Roman" pitchFamily="18" charset="0"/>
              <a:cs typeface="Times New Roman" pitchFamily="18" charset="0"/>
            </a:endParaRPr>
          </a:p>
        </p:txBody>
      </p:sp>
      <p:pic>
        <p:nvPicPr>
          <p:cNvPr id="7" name="Picture 8" descr="http://www.primecargo.dk/Information/Shipping%20Tools/~/media/Incoterms/EXW.ashx"/>
          <p:cNvPicPr>
            <a:picLocks noChangeAspect="1" noChangeArrowheads="1"/>
          </p:cNvPicPr>
          <p:nvPr/>
        </p:nvPicPr>
        <p:blipFill>
          <a:blip r:embed="rId2"/>
          <a:srcRect/>
          <a:stretch>
            <a:fillRect/>
          </a:stretch>
        </p:blipFill>
        <p:spPr bwMode="auto">
          <a:xfrm>
            <a:off x="714348" y="4143380"/>
            <a:ext cx="7732712" cy="1727200"/>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928670"/>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3600" b="1" dirty="0">
                <a:ea typeface="ＭＳ Ｐゴシック" pitchFamily="34" charset="-128"/>
              </a:rPr>
              <a:t>FREE ON BOARD (FOB)</a:t>
            </a:r>
            <a:endParaRPr lang="en-GB" sz="3600" b="1" dirty="0">
              <a:solidFill>
                <a:schemeClr val="bg1"/>
              </a:solidFill>
              <a:latin typeface="Times New Roman" pitchFamily="18" charset="0"/>
              <a:cs typeface="Times New Roman" pitchFamily="18" charset="0"/>
            </a:endParaRPr>
          </a:p>
        </p:txBody>
      </p:sp>
      <p:sp>
        <p:nvSpPr>
          <p:cNvPr id="6" name="Text Box 4"/>
          <p:cNvSpPr txBox="1">
            <a:spLocks noChangeArrowheads="1"/>
          </p:cNvSpPr>
          <p:nvPr/>
        </p:nvSpPr>
        <p:spPr bwMode="auto">
          <a:xfrm>
            <a:off x="285720" y="1000108"/>
            <a:ext cx="8616950" cy="1929759"/>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lvl="1">
              <a:lnSpc>
                <a:spcPct val="95000"/>
              </a:lnSpc>
              <a:buClr>
                <a:srgbClr val="000000"/>
              </a:buClr>
              <a:buSzPct val="100000"/>
              <a:defRPr/>
            </a:pPr>
            <a:endParaRPr lang="cs-CZ" sz="2000" dirty="0">
              <a:solidFill>
                <a:srgbClr val="000000"/>
              </a:solidFill>
              <a:latin typeface="+mn-lt"/>
            </a:endParaRPr>
          </a:p>
          <a:p>
            <a:pPr lvl="1" algn="ctr">
              <a:lnSpc>
                <a:spcPct val="95000"/>
              </a:lnSpc>
              <a:buClr>
                <a:srgbClr val="000000"/>
              </a:buClr>
              <a:buSzPct val="100000"/>
              <a:defRPr/>
            </a:pPr>
            <a:r>
              <a:rPr lang="cs-CZ" sz="2000" dirty="0"/>
              <a:t>	</a:t>
            </a:r>
            <a:r>
              <a:rPr lang="en-US" sz="2800" dirty="0">
                <a:latin typeface="Times New Roman" pitchFamily="18" charset="0"/>
                <a:ea typeface="+mn-ea"/>
                <a:cs typeface="Times New Roman" pitchFamily="18" charset="0"/>
              </a:rPr>
              <a:t>Used ONLY for vessels. </a:t>
            </a:r>
            <a:br>
              <a:rPr lang="en-US" sz="2800" dirty="0">
                <a:latin typeface="Times New Roman" pitchFamily="18" charset="0"/>
                <a:ea typeface="+mn-ea"/>
                <a:cs typeface="Times New Roman" pitchFamily="18" charset="0"/>
              </a:rPr>
            </a:br>
            <a:r>
              <a:rPr lang="en-US" sz="2800" dirty="0">
                <a:latin typeface="Times New Roman" pitchFamily="18" charset="0"/>
                <a:ea typeface="+mn-ea"/>
                <a:cs typeface="Times New Roman" pitchFamily="18" charset="0"/>
              </a:rPr>
              <a:t>Transfer of risks takes place successively once the goods have been placed on board the vessel nominated by the buyer at the named port of shipment.</a:t>
            </a:r>
          </a:p>
        </p:txBody>
      </p:sp>
      <p:pic>
        <p:nvPicPr>
          <p:cNvPr id="7" name="Picture 8" descr="http://www.primecargo.dk/Information/Shipping%20Tools/~/media/Incoterms/FOB.ashx"/>
          <p:cNvPicPr>
            <a:picLocks noChangeAspect="1" noChangeArrowheads="1"/>
          </p:cNvPicPr>
          <p:nvPr/>
        </p:nvPicPr>
        <p:blipFill>
          <a:blip r:embed="rId2"/>
          <a:srcRect/>
          <a:stretch>
            <a:fillRect/>
          </a:stretch>
        </p:blipFill>
        <p:spPr bwMode="auto">
          <a:xfrm>
            <a:off x="827088" y="3933825"/>
            <a:ext cx="7596187" cy="1697038"/>
          </a:xfrm>
          <a:prstGeom prst="rect">
            <a:avLst/>
          </a:prstGeom>
          <a:noFill/>
          <a:ln w="9525">
            <a:noFill/>
            <a:miter lim="800000"/>
            <a:headEnd/>
            <a:tailEnd/>
          </a:ln>
        </p:spPr>
      </p:pic>
    </p:spTree>
    <p:extLst>
      <p:ext uri="{BB962C8B-B14F-4D97-AF65-F5344CB8AC3E}">
        <p14:creationId xmlns:p14="http://schemas.microsoft.com/office/powerpoint/2010/main" val="1504720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76FFD5-E4C5-9647-A049-3103168CA242}"/>
              </a:ext>
            </a:extLst>
          </p:cNvPr>
          <p:cNvSpPr>
            <a:spLocks noGrp="1"/>
          </p:cNvSpPr>
          <p:nvPr>
            <p:ph type="title"/>
          </p:nvPr>
        </p:nvSpPr>
        <p:spPr/>
        <p:txBody>
          <a:bodyPr/>
          <a:lstStyle/>
          <a:p>
            <a:r>
              <a:rPr lang="cs-CZ" dirty="0"/>
              <a:t>CASE</a:t>
            </a:r>
          </a:p>
        </p:txBody>
      </p:sp>
      <p:sp>
        <p:nvSpPr>
          <p:cNvPr id="3" name="Zástupný obsah 2">
            <a:extLst>
              <a:ext uri="{FF2B5EF4-FFF2-40B4-BE49-F238E27FC236}">
                <a16:creationId xmlns:a16="http://schemas.microsoft.com/office/drawing/2014/main" id="{BE205AF5-D694-E24F-BBD5-CB9DEF9A0725}"/>
              </a:ext>
            </a:extLst>
          </p:cNvPr>
          <p:cNvSpPr>
            <a:spLocks noGrp="1"/>
          </p:cNvSpPr>
          <p:nvPr>
            <p:ph idx="1"/>
          </p:nvPr>
        </p:nvSpPr>
        <p:spPr/>
        <p:txBody>
          <a:bodyPr>
            <a:normAutofit fontScale="70000" lnSpcReduction="20000"/>
          </a:bodyPr>
          <a:lstStyle/>
          <a:p>
            <a:r>
              <a:rPr lang="cs-CZ" dirty="0"/>
              <a:t>In </a:t>
            </a:r>
            <a:r>
              <a:rPr lang="cs-CZ" dirty="0" err="1"/>
              <a:t>the</a:t>
            </a:r>
            <a:r>
              <a:rPr lang="cs-CZ" dirty="0"/>
              <a:t> </a:t>
            </a:r>
            <a:r>
              <a:rPr lang="cs-CZ" dirty="0" err="1"/>
              <a:t>agreement</a:t>
            </a:r>
            <a:r>
              <a:rPr lang="cs-CZ" dirty="0"/>
              <a:t> </a:t>
            </a:r>
            <a:r>
              <a:rPr lang="cs-CZ" dirty="0" err="1"/>
              <a:t>between</a:t>
            </a:r>
            <a:r>
              <a:rPr lang="cs-CZ" dirty="0"/>
              <a:t> </a:t>
            </a:r>
            <a:r>
              <a:rPr lang="cs-CZ" dirty="0" err="1"/>
              <a:t>the</a:t>
            </a:r>
            <a:r>
              <a:rPr lang="cs-CZ" dirty="0"/>
              <a:t> </a:t>
            </a:r>
            <a:r>
              <a:rPr lang="cs-CZ" dirty="0" err="1"/>
              <a:t>Ethiopian</a:t>
            </a:r>
            <a:r>
              <a:rPr lang="cs-CZ" dirty="0"/>
              <a:t> </a:t>
            </a:r>
            <a:r>
              <a:rPr lang="cs-CZ" dirty="0" err="1"/>
              <a:t>company</a:t>
            </a:r>
            <a:r>
              <a:rPr lang="cs-CZ" dirty="0"/>
              <a:t> (</a:t>
            </a:r>
            <a:r>
              <a:rPr lang="cs-CZ" dirty="0" err="1"/>
              <a:t>seller</a:t>
            </a:r>
            <a:r>
              <a:rPr lang="cs-CZ" dirty="0"/>
              <a:t>) and </a:t>
            </a:r>
            <a:r>
              <a:rPr lang="cs-CZ" dirty="0" err="1"/>
              <a:t>czech</a:t>
            </a:r>
            <a:r>
              <a:rPr lang="cs-CZ" dirty="0"/>
              <a:t> joint-</a:t>
            </a:r>
            <a:r>
              <a:rPr lang="cs-CZ" dirty="0" err="1"/>
              <a:t>stock</a:t>
            </a:r>
            <a:r>
              <a:rPr lang="cs-CZ" dirty="0"/>
              <a:t> </a:t>
            </a:r>
            <a:r>
              <a:rPr lang="cs-CZ" dirty="0" err="1"/>
              <a:t>company</a:t>
            </a:r>
            <a:r>
              <a:rPr lang="cs-CZ" dirty="0"/>
              <a:t> (</a:t>
            </a:r>
            <a:r>
              <a:rPr lang="cs-CZ" dirty="0" err="1"/>
              <a:t>buyer</a:t>
            </a:r>
            <a:r>
              <a:rPr lang="cs-CZ" dirty="0"/>
              <a:t>) </a:t>
            </a:r>
            <a:r>
              <a:rPr lang="cs-CZ" dirty="0" err="1"/>
              <a:t>for</a:t>
            </a:r>
            <a:r>
              <a:rPr lang="cs-CZ" dirty="0"/>
              <a:t> </a:t>
            </a:r>
            <a:r>
              <a:rPr lang="cs-CZ" dirty="0" err="1"/>
              <a:t>the</a:t>
            </a:r>
            <a:r>
              <a:rPr lang="cs-CZ" dirty="0"/>
              <a:t> </a:t>
            </a:r>
            <a:r>
              <a:rPr lang="cs-CZ" dirty="0" err="1"/>
              <a:t>supply</a:t>
            </a:r>
            <a:r>
              <a:rPr lang="cs-CZ" dirty="0"/>
              <a:t> </a:t>
            </a:r>
            <a:r>
              <a:rPr lang="cs-CZ" dirty="0" err="1"/>
              <a:t>of</a:t>
            </a:r>
            <a:r>
              <a:rPr lang="cs-CZ" dirty="0"/>
              <a:t> </a:t>
            </a:r>
            <a:r>
              <a:rPr lang="cs-CZ" dirty="0" err="1"/>
              <a:t>flax</a:t>
            </a:r>
            <a:r>
              <a:rPr lang="cs-CZ" dirty="0"/>
              <a:t> </a:t>
            </a:r>
            <a:r>
              <a:rPr lang="cs-CZ" dirty="0" err="1"/>
              <a:t>seed</a:t>
            </a:r>
            <a:r>
              <a:rPr lang="cs-CZ" dirty="0"/>
              <a:t> </a:t>
            </a:r>
            <a:r>
              <a:rPr lang="cs-CZ" dirty="0" err="1"/>
              <a:t>worth</a:t>
            </a:r>
            <a:r>
              <a:rPr lang="cs-CZ" dirty="0"/>
              <a:t> 15,500 EURO, </a:t>
            </a:r>
            <a:r>
              <a:rPr lang="cs-CZ" dirty="0" err="1"/>
              <a:t>Incoterms</a:t>
            </a:r>
            <a:r>
              <a:rPr lang="cs-CZ" dirty="0"/>
              <a:t> FOB </a:t>
            </a:r>
            <a:r>
              <a:rPr lang="cs-CZ" dirty="0" err="1"/>
              <a:t>Assab</a:t>
            </a:r>
            <a:r>
              <a:rPr lang="cs-CZ" dirty="0"/>
              <a:t> – </a:t>
            </a:r>
            <a:r>
              <a:rPr lang="cs-CZ" dirty="0" err="1"/>
              <a:t>Djibouti</a:t>
            </a:r>
            <a:r>
              <a:rPr lang="cs-CZ" dirty="0"/>
              <a:t>, had not </a:t>
            </a:r>
            <a:r>
              <a:rPr lang="cs-CZ" dirty="0" err="1"/>
              <a:t>been</a:t>
            </a:r>
            <a:r>
              <a:rPr lang="cs-CZ" dirty="0"/>
              <a:t> </a:t>
            </a:r>
            <a:r>
              <a:rPr lang="cs-CZ" dirty="0" err="1"/>
              <a:t>agreed</a:t>
            </a:r>
            <a:r>
              <a:rPr lang="cs-CZ" dirty="0"/>
              <a:t> </a:t>
            </a:r>
            <a:r>
              <a:rPr lang="cs-CZ" dirty="0" err="1"/>
              <a:t>the</a:t>
            </a:r>
            <a:r>
              <a:rPr lang="cs-CZ" dirty="0"/>
              <a:t> </a:t>
            </a:r>
            <a:r>
              <a:rPr lang="cs-CZ" dirty="0" err="1"/>
              <a:t>crusual</a:t>
            </a:r>
            <a:r>
              <a:rPr lang="cs-CZ" dirty="0"/>
              <a:t> (</a:t>
            </a:r>
            <a:r>
              <a:rPr lang="cs-CZ" dirty="0" err="1"/>
              <a:t>applicable</a:t>
            </a:r>
            <a:r>
              <a:rPr lang="cs-CZ" dirty="0"/>
              <a:t>) </a:t>
            </a:r>
            <a:r>
              <a:rPr lang="cs-CZ" dirty="0" err="1"/>
              <a:t>law</a:t>
            </a:r>
            <a:r>
              <a:rPr lang="cs-CZ" dirty="0"/>
              <a:t>. To </a:t>
            </a:r>
            <a:r>
              <a:rPr lang="cs-CZ" dirty="0" err="1"/>
              <a:t>solve</a:t>
            </a:r>
            <a:r>
              <a:rPr lang="cs-CZ" dirty="0"/>
              <a:t> </a:t>
            </a:r>
            <a:r>
              <a:rPr lang="cs-CZ" dirty="0" err="1"/>
              <a:t>eventual</a:t>
            </a:r>
            <a:r>
              <a:rPr lang="cs-CZ" dirty="0"/>
              <a:t> </a:t>
            </a:r>
            <a:r>
              <a:rPr lang="cs-CZ" dirty="0" err="1"/>
              <a:t>disputes</a:t>
            </a:r>
            <a:r>
              <a:rPr lang="cs-CZ" dirty="0"/>
              <a:t> </a:t>
            </a:r>
            <a:r>
              <a:rPr lang="cs-CZ" dirty="0" err="1"/>
              <a:t>arising</a:t>
            </a:r>
            <a:r>
              <a:rPr lang="cs-CZ" dirty="0"/>
              <a:t> </a:t>
            </a:r>
            <a:r>
              <a:rPr lang="cs-CZ" dirty="0" err="1"/>
              <a:t>from</a:t>
            </a:r>
            <a:r>
              <a:rPr lang="cs-CZ" dirty="0"/>
              <a:t> </a:t>
            </a:r>
            <a:r>
              <a:rPr lang="cs-CZ" dirty="0" err="1"/>
              <a:t>this</a:t>
            </a:r>
            <a:r>
              <a:rPr lang="cs-CZ" dirty="0"/>
              <a:t> </a:t>
            </a:r>
            <a:r>
              <a:rPr lang="cs-CZ" dirty="0" err="1"/>
              <a:t>agreement</a:t>
            </a:r>
            <a:r>
              <a:rPr lang="cs-CZ" dirty="0"/>
              <a:t> </a:t>
            </a:r>
            <a:r>
              <a:rPr lang="cs-CZ" dirty="0" err="1"/>
              <a:t>the</a:t>
            </a:r>
            <a:r>
              <a:rPr lang="cs-CZ" dirty="0"/>
              <a:t> </a:t>
            </a:r>
            <a:r>
              <a:rPr lang="cs-CZ" dirty="0" err="1"/>
              <a:t>parties</a:t>
            </a:r>
            <a:r>
              <a:rPr lang="cs-CZ" dirty="0"/>
              <a:t> </a:t>
            </a:r>
            <a:r>
              <a:rPr lang="cs-CZ" dirty="0" err="1"/>
              <a:t>have</a:t>
            </a:r>
            <a:r>
              <a:rPr lang="cs-CZ" dirty="0"/>
              <a:t> </a:t>
            </a:r>
            <a:r>
              <a:rPr lang="cs-CZ" dirty="0" err="1"/>
              <a:t>chosen</a:t>
            </a:r>
            <a:r>
              <a:rPr lang="cs-CZ" dirty="0"/>
              <a:t>, as </a:t>
            </a:r>
            <a:r>
              <a:rPr lang="cs-CZ" dirty="0" err="1"/>
              <a:t>arbitration</a:t>
            </a:r>
            <a:r>
              <a:rPr lang="cs-CZ" dirty="0"/>
              <a:t> body, </a:t>
            </a:r>
            <a:r>
              <a:rPr lang="cs-CZ" dirty="0" err="1"/>
              <a:t>Arbitration</a:t>
            </a:r>
            <a:r>
              <a:rPr lang="cs-CZ" dirty="0"/>
              <a:t> </a:t>
            </a:r>
            <a:r>
              <a:rPr lang="cs-CZ" dirty="0" err="1"/>
              <a:t>Court</a:t>
            </a:r>
            <a:r>
              <a:rPr lang="cs-CZ" dirty="0"/>
              <a:t> </a:t>
            </a:r>
            <a:r>
              <a:rPr lang="cs-CZ" dirty="0" err="1"/>
              <a:t>of</a:t>
            </a:r>
            <a:r>
              <a:rPr lang="cs-CZ" dirty="0"/>
              <a:t> </a:t>
            </a:r>
            <a:r>
              <a:rPr lang="cs-CZ" dirty="0" err="1"/>
              <a:t>the</a:t>
            </a:r>
            <a:r>
              <a:rPr lang="cs-CZ" dirty="0"/>
              <a:t> </a:t>
            </a:r>
            <a:r>
              <a:rPr lang="cs-CZ" dirty="0" err="1"/>
              <a:t>Economic</a:t>
            </a:r>
            <a:r>
              <a:rPr lang="cs-CZ" dirty="0"/>
              <a:t> </a:t>
            </a:r>
            <a:r>
              <a:rPr lang="cs-CZ" dirty="0" err="1"/>
              <a:t>Chamber</a:t>
            </a:r>
            <a:r>
              <a:rPr lang="cs-CZ" dirty="0"/>
              <a:t> and </a:t>
            </a:r>
            <a:r>
              <a:rPr lang="cs-CZ" dirty="0" err="1"/>
              <a:t>Agricultural</a:t>
            </a:r>
            <a:r>
              <a:rPr lang="cs-CZ" dirty="0"/>
              <a:t> </a:t>
            </a:r>
            <a:r>
              <a:rPr lang="cs-CZ" dirty="0" err="1"/>
              <a:t>Chamber</a:t>
            </a:r>
            <a:r>
              <a:rPr lang="cs-CZ" dirty="0"/>
              <a:t> </a:t>
            </a:r>
            <a:r>
              <a:rPr lang="cs-CZ" dirty="0" err="1"/>
              <a:t>of</a:t>
            </a:r>
            <a:r>
              <a:rPr lang="cs-CZ" dirty="0"/>
              <a:t> </a:t>
            </a:r>
            <a:r>
              <a:rPr lang="cs-CZ" dirty="0" err="1"/>
              <a:t>the</a:t>
            </a:r>
            <a:r>
              <a:rPr lang="cs-CZ" dirty="0"/>
              <a:t> Czech Republic in Prague.</a:t>
            </a:r>
          </a:p>
          <a:p>
            <a:r>
              <a:rPr lang="cs-CZ" dirty="0"/>
              <a:t> </a:t>
            </a:r>
          </a:p>
          <a:p>
            <a:r>
              <a:rPr lang="cs-CZ" dirty="0"/>
              <a:t>QUESTIONS:</a:t>
            </a:r>
          </a:p>
          <a:p>
            <a:r>
              <a:rPr lang="cs-CZ" dirty="0"/>
              <a:t>1.       </a:t>
            </a:r>
            <a:r>
              <a:rPr lang="cs-CZ" dirty="0" err="1"/>
              <a:t>What</a:t>
            </a:r>
            <a:r>
              <a:rPr lang="cs-CZ" dirty="0"/>
              <a:t> </a:t>
            </a:r>
            <a:r>
              <a:rPr lang="cs-CZ" dirty="0" err="1"/>
              <a:t>law</a:t>
            </a:r>
            <a:r>
              <a:rPr lang="cs-CZ" dirty="0"/>
              <a:t> </a:t>
            </a:r>
            <a:r>
              <a:rPr lang="cs-CZ" dirty="0" err="1"/>
              <a:t>will</a:t>
            </a:r>
            <a:r>
              <a:rPr lang="cs-CZ" dirty="0"/>
              <a:t> </a:t>
            </a:r>
            <a:r>
              <a:rPr lang="cs-CZ" dirty="0" err="1"/>
              <a:t>be</a:t>
            </a:r>
            <a:r>
              <a:rPr lang="cs-CZ" dirty="0"/>
              <a:t> </a:t>
            </a:r>
            <a:r>
              <a:rPr lang="cs-CZ" dirty="0" err="1"/>
              <a:t>applicable</a:t>
            </a:r>
            <a:r>
              <a:rPr lang="cs-CZ" dirty="0"/>
              <a:t>?</a:t>
            </a:r>
          </a:p>
          <a:p>
            <a:r>
              <a:rPr lang="cs-CZ" dirty="0"/>
              <a:t>2.       </a:t>
            </a:r>
            <a:r>
              <a:rPr lang="cs-CZ" dirty="0" err="1"/>
              <a:t>Who</a:t>
            </a:r>
            <a:r>
              <a:rPr lang="cs-CZ" dirty="0"/>
              <a:t> </a:t>
            </a:r>
            <a:r>
              <a:rPr lang="cs-CZ" dirty="0" err="1"/>
              <a:t>is</a:t>
            </a:r>
            <a:r>
              <a:rPr lang="cs-CZ" dirty="0"/>
              <a:t> </a:t>
            </a:r>
            <a:r>
              <a:rPr lang="cs-CZ" dirty="0" err="1"/>
              <a:t>responsible</a:t>
            </a:r>
            <a:r>
              <a:rPr lang="cs-CZ" dirty="0"/>
              <a:t> </a:t>
            </a:r>
            <a:r>
              <a:rPr lang="cs-CZ" dirty="0" err="1"/>
              <a:t>for</a:t>
            </a:r>
            <a:r>
              <a:rPr lang="cs-CZ" dirty="0"/>
              <a:t> </a:t>
            </a:r>
            <a:r>
              <a:rPr lang="cs-CZ" dirty="0" err="1"/>
              <a:t>loss</a:t>
            </a:r>
            <a:r>
              <a:rPr lang="cs-CZ" dirty="0"/>
              <a:t> </a:t>
            </a:r>
            <a:r>
              <a:rPr lang="cs-CZ" dirty="0" err="1"/>
              <a:t>or</a:t>
            </a:r>
            <a:r>
              <a:rPr lang="cs-CZ" dirty="0"/>
              <a:t> </a:t>
            </a:r>
            <a:r>
              <a:rPr lang="cs-CZ" dirty="0" err="1"/>
              <a:t>damage</a:t>
            </a:r>
            <a:r>
              <a:rPr lang="cs-CZ" dirty="0"/>
              <a:t> </a:t>
            </a:r>
            <a:r>
              <a:rPr lang="cs-CZ" dirty="0" err="1"/>
              <a:t>of</a:t>
            </a:r>
            <a:r>
              <a:rPr lang="cs-CZ" dirty="0"/>
              <a:t> </a:t>
            </a:r>
            <a:r>
              <a:rPr lang="cs-CZ" dirty="0" err="1"/>
              <a:t>goods</a:t>
            </a:r>
            <a:r>
              <a:rPr lang="cs-CZ" dirty="0"/>
              <a:t> </a:t>
            </a:r>
            <a:r>
              <a:rPr lang="cs-CZ" dirty="0" err="1"/>
              <a:t>during</a:t>
            </a:r>
            <a:r>
              <a:rPr lang="cs-CZ" dirty="0"/>
              <a:t> transport </a:t>
            </a:r>
            <a:r>
              <a:rPr lang="cs-CZ" dirty="0" err="1"/>
              <a:t>across</a:t>
            </a:r>
            <a:r>
              <a:rPr lang="cs-CZ" dirty="0"/>
              <a:t> </a:t>
            </a:r>
            <a:r>
              <a:rPr lang="cs-CZ" dirty="0" err="1"/>
              <a:t>the</a:t>
            </a:r>
            <a:r>
              <a:rPr lang="cs-CZ" dirty="0"/>
              <a:t> </a:t>
            </a:r>
            <a:r>
              <a:rPr lang="cs-CZ" dirty="0" err="1"/>
              <a:t>Germany</a:t>
            </a:r>
            <a:r>
              <a:rPr lang="cs-CZ" dirty="0"/>
              <a:t>?</a:t>
            </a:r>
          </a:p>
          <a:p>
            <a:r>
              <a:rPr lang="cs-CZ" dirty="0"/>
              <a:t>3.       </a:t>
            </a:r>
            <a:r>
              <a:rPr lang="cs-CZ" dirty="0" err="1"/>
              <a:t>What</a:t>
            </a:r>
            <a:r>
              <a:rPr lang="cs-CZ" dirty="0"/>
              <a:t> </a:t>
            </a:r>
            <a:r>
              <a:rPr lang="cs-CZ" dirty="0" err="1"/>
              <a:t>is</a:t>
            </a:r>
            <a:r>
              <a:rPr lang="cs-CZ" dirty="0"/>
              <a:t> most </a:t>
            </a:r>
            <a:r>
              <a:rPr lang="cs-CZ" dirty="0" err="1"/>
              <a:t>comfortable</a:t>
            </a:r>
            <a:r>
              <a:rPr lang="cs-CZ" dirty="0"/>
              <a:t> INCOTERMS </a:t>
            </a:r>
            <a:r>
              <a:rPr lang="cs-CZ" dirty="0" err="1"/>
              <a:t>condition</a:t>
            </a:r>
            <a:r>
              <a:rPr lang="cs-CZ" dirty="0"/>
              <a:t> to use </a:t>
            </a:r>
            <a:r>
              <a:rPr lang="cs-CZ" dirty="0" err="1"/>
              <a:t>for</a:t>
            </a:r>
            <a:r>
              <a:rPr lang="cs-CZ" dirty="0"/>
              <a:t> </a:t>
            </a:r>
            <a:r>
              <a:rPr lang="cs-CZ" dirty="0" err="1"/>
              <a:t>the</a:t>
            </a:r>
            <a:r>
              <a:rPr lang="cs-CZ" dirty="0"/>
              <a:t> </a:t>
            </a:r>
            <a:r>
              <a:rPr lang="cs-CZ" dirty="0" err="1"/>
              <a:t>seller</a:t>
            </a:r>
            <a:r>
              <a:rPr lang="cs-CZ" dirty="0"/>
              <a:t>?</a:t>
            </a:r>
          </a:p>
          <a:p>
            <a:endParaRPr lang="cs-CZ" dirty="0"/>
          </a:p>
        </p:txBody>
      </p:sp>
    </p:spTree>
    <p:extLst>
      <p:ext uri="{BB962C8B-B14F-4D97-AF65-F5344CB8AC3E}">
        <p14:creationId xmlns:p14="http://schemas.microsoft.com/office/powerpoint/2010/main" val="2681382361"/>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2977</Words>
  <Application>Microsoft Macintosh PowerPoint</Application>
  <PresentationFormat>Předvádění na obrazovce (4:3)</PresentationFormat>
  <Paragraphs>453</Paragraphs>
  <Slides>38</Slides>
  <Notes>5</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38</vt:i4>
      </vt:variant>
    </vt:vector>
  </HeadingPairs>
  <TitlesOfParts>
    <vt:vector size="45" baseType="lpstr">
      <vt:lpstr>Arial</vt:lpstr>
      <vt:lpstr>Book Antiqua</vt:lpstr>
      <vt:lpstr>Calibri</vt:lpstr>
      <vt:lpstr>Courier New</vt:lpstr>
      <vt:lpstr>Times New Roman</vt:lpstr>
      <vt:lpstr>Wingdings</vt:lpstr>
      <vt:lpstr>Motiv sady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CASE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Adéla Chromčáková</dc:creator>
  <cp:lastModifiedBy>Tomáš Gongol</cp:lastModifiedBy>
  <cp:revision>31</cp:revision>
  <dcterms:created xsi:type="dcterms:W3CDTF">2016-08-07T14:35:22Z</dcterms:created>
  <dcterms:modified xsi:type="dcterms:W3CDTF">2019-11-28T12:47:35Z</dcterms:modified>
</cp:coreProperties>
</file>