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69" r:id="rId3"/>
    <p:sldId id="363" r:id="rId4"/>
    <p:sldId id="338" r:id="rId5"/>
    <p:sldId id="365" r:id="rId6"/>
    <p:sldId id="364" r:id="rId7"/>
    <p:sldId id="351" r:id="rId8"/>
    <p:sldId id="352" r:id="rId9"/>
    <p:sldId id="350" r:id="rId10"/>
    <p:sldId id="353" r:id="rId11"/>
    <p:sldId id="357" r:id="rId12"/>
    <p:sldId id="349" r:id="rId13"/>
    <p:sldId id="354" r:id="rId14"/>
    <p:sldId id="355" r:id="rId15"/>
    <p:sldId id="356" r:id="rId16"/>
    <p:sldId id="348" r:id="rId17"/>
    <p:sldId id="358" r:id="rId18"/>
    <p:sldId id="359" r:id="rId19"/>
    <p:sldId id="360" r:id="rId20"/>
    <p:sldId id="362" r:id="rId21"/>
    <p:sldId id="273" r:id="rId2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3" d="100"/>
          <a:sy n="103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" userId="8ac8855c-4e0e-44ec-b242-4f56ba3c791e" providerId="ADAL" clId="{6E711770-8406-449B-949D-AB266014EBD3}"/>
    <pc:docChg chg="undo custSel addSld delSld modSld addSection delSection">
      <pc:chgData name="Helena" userId="8ac8855c-4e0e-44ec-b242-4f56ba3c791e" providerId="ADAL" clId="{6E711770-8406-449B-949D-AB266014EBD3}" dt="2024-02-26T13:25:29.185" v="1403" actId="114"/>
      <pc:docMkLst>
        <pc:docMk/>
      </pc:docMkLst>
      <pc:sldChg chg="modSp modAnim">
        <pc:chgData name="Helena" userId="8ac8855c-4e0e-44ec-b242-4f56ba3c791e" providerId="ADAL" clId="{6E711770-8406-449B-949D-AB266014EBD3}" dt="2024-02-26T10:28:25.909" v="172" actId="20577"/>
        <pc:sldMkLst>
          <pc:docMk/>
          <pc:sldMk cId="0" sldId="269"/>
        </pc:sldMkLst>
        <pc:spChg chg="mod">
          <ac:chgData name="Helena" userId="8ac8855c-4e0e-44ec-b242-4f56ba3c791e" providerId="ADAL" clId="{6E711770-8406-449B-949D-AB266014EBD3}" dt="2024-02-26T10:14:50.823" v="42" actId="20577"/>
          <ac:spMkLst>
            <pc:docMk/>
            <pc:sldMk cId="0" sldId="269"/>
            <ac:spMk id="44034" creationId="{00000000-0000-0000-0000-000000000000}"/>
          </ac:spMkLst>
        </pc:spChg>
        <pc:spChg chg="mod">
          <ac:chgData name="Helena" userId="8ac8855c-4e0e-44ec-b242-4f56ba3c791e" providerId="ADAL" clId="{6E711770-8406-449B-949D-AB266014EBD3}" dt="2024-02-26T10:28:25.909" v="172" actId="20577"/>
          <ac:spMkLst>
            <pc:docMk/>
            <pc:sldMk cId="0" sldId="269"/>
            <ac:spMk id="44035" creationId="{00000000-0000-0000-0000-000000000000}"/>
          </ac:spMkLst>
        </pc:spChg>
      </pc:sldChg>
      <pc:sldChg chg="modSp mod">
        <pc:chgData name="Helena" userId="8ac8855c-4e0e-44ec-b242-4f56ba3c791e" providerId="ADAL" clId="{6E711770-8406-449B-949D-AB266014EBD3}" dt="2024-02-26T12:08:19.402" v="631" actId="20577"/>
        <pc:sldMkLst>
          <pc:docMk/>
          <pc:sldMk cId="2412371495" sldId="338"/>
        </pc:sldMkLst>
        <pc:spChg chg="mod">
          <ac:chgData name="Helena" userId="8ac8855c-4e0e-44ec-b242-4f56ba3c791e" providerId="ADAL" clId="{6E711770-8406-449B-949D-AB266014EBD3}" dt="2024-02-26T12:08:19.402" v="631" actId="20577"/>
          <ac:spMkLst>
            <pc:docMk/>
            <pc:sldMk cId="2412371495" sldId="338"/>
            <ac:spMk id="44035" creationId="{00000000-0000-0000-0000-000000000000}"/>
          </ac:spMkLst>
        </pc:spChg>
      </pc:sldChg>
      <pc:sldChg chg="modSp del mod">
        <pc:chgData name="Helena" userId="8ac8855c-4e0e-44ec-b242-4f56ba3c791e" providerId="ADAL" clId="{6E711770-8406-449B-949D-AB266014EBD3}" dt="2024-02-26T13:11:50.310" v="1155" actId="2696"/>
        <pc:sldMkLst>
          <pc:docMk/>
          <pc:sldMk cId="636403543" sldId="349"/>
        </pc:sldMkLst>
        <pc:spChg chg="mod">
          <ac:chgData name="Helena" userId="8ac8855c-4e0e-44ec-b242-4f56ba3c791e" providerId="ADAL" clId="{6E711770-8406-449B-949D-AB266014EBD3}" dt="2024-02-26T13:10:49.668" v="1082" actId="20577"/>
          <ac:spMkLst>
            <pc:docMk/>
            <pc:sldMk cId="636403543" sldId="349"/>
            <ac:spMk id="44035" creationId="{00000000-0000-0000-0000-000000000000}"/>
          </ac:spMkLst>
        </pc:spChg>
      </pc:sldChg>
      <pc:sldChg chg="modSp mod">
        <pc:chgData name="Helena" userId="8ac8855c-4e0e-44ec-b242-4f56ba3c791e" providerId="ADAL" clId="{6E711770-8406-449B-949D-AB266014EBD3}" dt="2024-02-26T13:15:05.718" v="1274" actId="20577"/>
        <pc:sldMkLst>
          <pc:docMk/>
          <pc:sldMk cId="730521907" sldId="349"/>
        </pc:sldMkLst>
        <pc:spChg chg="mod">
          <ac:chgData name="Helena" userId="8ac8855c-4e0e-44ec-b242-4f56ba3c791e" providerId="ADAL" clId="{6E711770-8406-449B-949D-AB266014EBD3}" dt="2024-02-26T13:15:05.718" v="1274" actId="20577"/>
          <ac:spMkLst>
            <pc:docMk/>
            <pc:sldMk cId="730521907" sldId="349"/>
            <ac:spMk id="44035" creationId="{00000000-0000-0000-0000-000000000000}"/>
          </ac:spMkLst>
        </pc:spChg>
      </pc:sldChg>
      <pc:sldChg chg="modSp mod">
        <pc:chgData name="Helena" userId="8ac8855c-4e0e-44ec-b242-4f56ba3c791e" providerId="ADAL" clId="{6E711770-8406-449B-949D-AB266014EBD3}" dt="2024-02-26T12:14:11.518" v="935" actId="20577"/>
        <pc:sldMkLst>
          <pc:docMk/>
          <pc:sldMk cId="3566726500" sldId="351"/>
        </pc:sldMkLst>
        <pc:spChg chg="mod">
          <ac:chgData name="Helena" userId="8ac8855c-4e0e-44ec-b242-4f56ba3c791e" providerId="ADAL" clId="{6E711770-8406-449B-949D-AB266014EBD3}" dt="2024-02-26T12:14:11.518" v="935" actId="20577"/>
          <ac:spMkLst>
            <pc:docMk/>
            <pc:sldMk cId="3566726500" sldId="351"/>
            <ac:spMk id="44035" creationId="{00000000-0000-0000-0000-000000000000}"/>
          </ac:spMkLst>
        </pc:spChg>
      </pc:sldChg>
      <pc:sldChg chg="modSp mod">
        <pc:chgData name="Helena" userId="8ac8855c-4e0e-44ec-b242-4f56ba3c791e" providerId="ADAL" clId="{6E711770-8406-449B-949D-AB266014EBD3}" dt="2024-02-26T12:15:23.711" v="936" actId="20577"/>
        <pc:sldMkLst>
          <pc:docMk/>
          <pc:sldMk cId="4038638776" sldId="352"/>
        </pc:sldMkLst>
        <pc:spChg chg="mod">
          <ac:chgData name="Helena" userId="8ac8855c-4e0e-44ec-b242-4f56ba3c791e" providerId="ADAL" clId="{6E711770-8406-449B-949D-AB266014EBD3}" dt="2024-02-26T12:15:23.711" v="936" actId="20577"/>
          <ac:spMkLst>
            <pc:docMk/>
            <pc:sldMk cId="4038638776" sldId="352"/>
            <ac:spMk id="44035" creationId="{00000000-0000-0000-0000-000000000000}"/>
          </ac:spMkLst>
        </pc:spChg>
      </pc:sldChg>
      <pc:sldChg chg="modSp mod">
        <pc:chgData name="Helena" userId="8ac8855c-4e0e-44ec-b242-4f56ba3c791e" providerId="ADAL" clId="{6E711770-8406-449B-949D-AB266014EBD3}" dt="2024-02-26T13:23:34.818" v="1314"/>
        <pc:sldMkLst>
          <pc:docMk/>
          <pc:sldMk cId="1275050004" sldId="357"/>
        </pc:sldMkLst>
        <pc:spChg chg="mod">
          <ac:chgData name="Helena" userId="8ac8855c-4e0e-44ec-b242-4f56ba3c791e" providerId="ADAL" clId="{6E711770-8406-449B-949D-AB266014EBD3}" dt="2024-02-26T13:23:34.818" v="1314"/>
          <ac:spMkLst>
            <pc:docMk/>
            <pc:sldMk cId="1275050004" sldId="357"/>
            <ac:spMk id="44035" creationId="{00000000-0000-0000-0000-000000000000}"/>
          </ac:spMkLst>
        </pc:spChg>
      </pc:sldChg>
      <pc:sldChg chg="modSp mod">
        <pc:chgData name="Helena" userId="8ac8855c-4e0e-44ec-b242-4f56ba3c791e" providerId="ADAL" clId="{6E711770-8406-449B-949D-AB266014EBD3}" dt="2024-02-26T13:19:37.944" v="1275" actId="207"/>
        <pc:sldMkLst>
          <pc:docMk/>
          <pc:sldMk cId="1404684981" sldId="362"/>
        </pc:sldMkLst>
        <pc:spChg chg="mod">
          <ac:chgData name="Helena" userId="8ac8855c-4e0e-44ec-b242-4f56ba3c791e" providerId="ADAL" clId="{6E711770-8406-449B-949D-AB266014EBD3}" dt="2024-02-26T13:19:37.944" v="1275" actId="207"/>
          <ac:spMkLst>
            <pc:docMk/>
            <pc:sldMk cId="1404684981" sldId="362"/>
            <ac:spMk id="44035" creationId="{00000000-0000-0000-0000-000000000000}"/>
          </ac:spMkLst>
        </pc:spChg>
      </pc:sldChg>
      <pc:sldChg chg="modSp add modAnim">
        <pc:chgData name="Helena" userId="8ac8855c-4e0e-44ec-b242-4f56ba3c791e" providerId="ADAL" clId="{6E711770-8406-449B-949D-AB266014EBD3}" dt="2024-02-26T13:23:09.511" v="1293" actId="13926"/>
        <pc:sldMkLst>
          <pc:docMk/>
          <pc:sldMk cId="563551012" sldId="363"/>
        </pc:sldMkLst>
        <pc:spChg chg="mod">
          <ac:chgData name="Helena" userId="8ac8855c-4e0e-44ec-b242-4f56ba3c791e" providerId="ADAL" clId="{6E711770-8406-449B-949D-AB266014EBD3}" dt="2024-02-26T13:23:09.511" v="1293" actId="13926"/>
          <ac:spMkLst>
            <pc:docMk/>
            <pc:sldMk cId="563551012" sldId="363"/>
            <ac:spMk id="44035" creationId="{00000000-0000-0000-0000-000000000000}"/>
          </ac:spMkLst>
        </pc:spChg>
      </pc:sldChg>
      <pc:sldChg chg="modSp add mod">
        <pc:chgData name="Helena" userId="8ac8855c-4e0e-44ec-b242-4f56ba3c791e" providerId="ADAL" clId="{6E711770-8406-449B-949D-AB266014EBD3}" dt="2024-02-26T11:18:30.429" v="284" actId="20577"/>
        <pc:sldMkLst>
          <pc:docMk/>
          <pc:sldMk cId="2346490304" sldId="364"/>
        </pc:sldMkLst>
        <pc:spChg chg="mod">
          <ac:chgData name="Helena" userId="8ac8855c-4e0e-44ec-b242-4f56ba3c791e" providerId="ADAL" clId="{6E711770-8406-449B-949D-AB266014EBD3}" dt="2024-02-26T11:18:30.429" v="284" actId="20577"/>
          <ac:spMkLst>
            <pc:docMk/>
            <pc:sldMk cId="2346490304" sldId="364"/>
            <ac:spMk id="44035" creationId="{00000000-0000-0000-0000-000000000000}"/>
          </ac:spMkLst>
        </pc:spChg>
      </pc:sldChg>
      <pc:sldChg chg="modSp add mod addAnim delAnim modAnim">
        <pc:chgData name="Helena" userId="8ac8855c-4e0e-44ec-b242-4f56ba3c791e" providerId="ADAL" clId="{6E711770-8406-449B-949D-AB266014EBD3}" dt="2024-02-26T13:25:29.185" v="1403" actId="114"/>
        <pc:sldMkLst>
          <pc:docMk/>
          <pc:sldMk cId="2319980619" sldId="365"/>
        </pc:sldMkLst>
        <pc:spChg chg="mod">
          <ac:chgData name="Helena" userId="8ac8855c-4e0e-44ec-b242-4f56ba3c791e" providerId="ADAL" clId="{6E711770-8406-449B-949D-AB266014EBD3}" dt="2024-02-26T12:11:53.769" v="920" actId="21"/>
          <ac:spMkLst>
            <pc:docMk/>
            <pc:sldMk cId="2319980619" sldId="365"/>
            <ac:spMk id="44034" creationId="{00000000-0000-0000-0000-000000000000}"/>
          </ac:spMkLst>
        </pc:spChg>
        <pc:spChg chg="mod">
          <ac:chgData name="Helena" userId="8ac8855c-4e0e-44ec-b242-4f56ba3c791e" providerId="ADAL" clId="{6E711770-8406-449B-949D-AB266014EBD3}" dt="2024-02-26T13:25:29.185" v="1403" actId="114"/>
          <ac:spMkLst>
            <pc:docMk/>
            <pc:sldMk cId="2319980619" sldId="365"/>
            <ac:spMk id="440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marketinginstitute.com/blog/corporate-16-brands-doing-corporate-social-responsibility-successfull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21089"/>
            <a:ext cx="7772400" cy="100811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500" b="1" i="1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>
                <a:solidFill>
                  <a:schemeClr val="bg2"/>
                </a:solidFill>
              </a:rPr>
              <a:t>HRM – </a:t>
            </a:r>
            <a:r>
              <a:rPr lang="cs-CZ" sz="3500" b="1" dirty="0" err="1">
                <a:solidFill>
                  <a:schemeClr val="bg2"/>
                </a:solidFill>
              </a:rPr>
              <a:t>significance</a:t>
            </a:r>
            <a:r>
              <a:rPr lang="cs-CZ" sz="3500" b="1" dirty="0">
                <a:solidFill>
                  <a:schemeClr val="bg2"/>
                </a:solidFill>
              </a:rPr>
              <a:t>, </a:t>
            </a:r>
            <a:r>
              <a:rPr lang="cs-CZ" sz="3500" b="1" dirty="0" err="1">
                <a:solidFill>
                  <a:schemeClr val="bg2"/>
                </a:solidFill>
              </a:rPr>
              <a:t>developement</a:t>
            </a:r>
            <a:r>
              <a:rPr lang="cs-CZ" sz="3500" b="1" dirty="0">
                <a:solidFill>
                  <a:schemeClr val="bg2"/>
                </a:solidFill>
              </a:rPr>
              <a:t>, </a:t>
            </a:r>
            <a:r>
              <a:rPr lang="cs-CZ" sz="3500" b="1" dirty="0" err="1">
                <a:solidFill>
                  <a:schemeClr val="bg2"/>
                </a:solidFill>
              </a:rPr>
              <a:t>functions</a:t>
            </a:r>
            <a:endParaRPr lang="cs-CZ" sz="2400" b="1" i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HUMAN RESOURCE MANAGEMENT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Lesson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8500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5th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r>
              <a:rPr lang="cs-CZ" sz="2800" dirty="0">
                <a:solidFill>
                  <a:schemeClr val="bg2"/>
                </a:solidFill>
              </a:rPr>
              <a:t> (1980s - )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Human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resource</a:t>
            </a:r>
            <a:r>
              <a:rPr lang="cs-CZ" sz="2800" dirty="0">
                <a:solidFill>
                  <a:schemeClr val="bg2"/>
                </a:solidFill>
              </a:rPr>
              <a:t> managment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more 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learning and </a:t>
            </a:r>
            <a:r>
              <a:rPr lang="cs-CZ" sz="2800" dirty="0" err="1">
                <a:solidFill>
                  <a:schemeClr val="bg2"/>
                </a:solidFill>
              </a:rPr>
              <a:t>developing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people</a:t>
            </a:r>
            <a:r>
              <a:rPr lang="cs-CZ" sz="2800" dirty="0">
                <a:solidFill>
                  <a:schemeClr val="bg2"/>
                </a:solidFill>
              </a:rPr>
              <a:t> – learning </a:t>
            </a:r>
            <a:r>
              <a:rPr lang="cs-CZ" sz="2800" dirty="0" err="1">
                <a:solidFill>
                  <a:schemeClr val="bg2"/>
                </a:solidFill>
              </a:rPr>
              <a:t>organization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man was seen as a highly individualized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2"/>
                </a:solidFill>
              </a:rPr>
              <a:t>organised</a:t>
            </a:r>
            <a:r>
              <a:rPr lang="en-US" sz="2800" dirty="0">
                <a:solidFill>
                  <a:schemeClr val="bg2"/>
                </a:solidFill>
              </a:rPr>
              <a:t> and pro-social system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systems are interconnected and processes build on each other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more </a:t>
            </a:r>
            <a:r>
              <a:rPr lang="cs-CZ" sz="2800" dirty="0" err="1">
                <a:solidFill>
                  <a:schemeClr val="bg2"/>
                </a:solidFill>
              </a:rPr>
              <a:t>oriented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towards the external environment of the company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TASK 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 err="1">
                <a:solidFill>
                  <a:schemeClr val="bg2"/>
                </a:solidFill>
              </a:rPr>
              <a:t>Trip</a:t>
            </a:r>
            <a:r>
              <a:rPr lang="cs-CZ" sz="2800" b="1" dirty="0">
                <a:solidFill>
                  <a:schemeClr val="bg2"/>
                </a:solidFill>
              </a:rPr>
              <a:t> to </a:t>
            </a:r>
            <a:r>
              <a:rPr lang="cs-CZ" sz="2800" b="1" dirty="0" err="1">
                <a:solidFill>
                  <a:schemeClr val="bg2"/>
                </a:solidFill>
              </a:rPr>
              <a:t>history</a:t>
            </a:r>
            <a:r>
              <a:rPr lang="cs-CZ" sz="2800" b="1" dirty="0">
                <a:solidFill>
                  <a:schemeClr val="bg2"/>
                </a:solidFill>
              </a:rPr>
              <a:t> (2-point </a:t>
            </a:r>
            <a:r>
              <a:rPr lang="cs-CZ" sz="2800" b="1" dirty="0" err="1">
                <a:solidFill>
                  <a:schemeClr val="bg2"/>
                </a:solidFill>
              </a:rPr>
              <a:t>activity</a:t>
            </a:r>
            <a:r>
              <a:rPr lang="cs-CZ" sz="2800" b="1" dirty="0">
                <a:solidFill>
                  <a:schemeClr val="bg2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4 </a:t>
            </a:r>
            <a:r>
              <a:rPr lang="cs-CZ" sz="2800" dirty="0" err="1">
                <a:solidFill>
                  <a:schemeClr val="bg2"/>
                </a:solidFill>
              </a:rPr>
              <a:t>group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students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Search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information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about</a:t>
            </a:r>
            <a:r>
              <a:rPr lang="cs-CZ" sz="2800" dirty="0">
                <a:solidFill>
                  <a:schemeClr val="bg2"/>
                </a:solidFill>
              </a:rPr>
              <a:t> 4 </a:t>
            </a:r>
            <a:r>
              <a:rPr lang="cs-CZ" sz="2800" dirty="0" err="1">
                <a:solidFill>
                  <a:schemeClr val="bg2"/>
                </a:solidFill>
              </a:rPr>
              <a:t>historical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personalities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management: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  <a:highlight>
                  <a:srgbClr val="C0C0C0"/>
                </a:highlight>
              </a:rPr>
              <a:t>Henri </a:t>
            </a:r>
            <a:r>
              <a:rPr lang="cs-CZ" sz="2800" dirty="0" err="1">
                <a:solidFill>
                  <a:schemeClr val="bg2"/>
                </a:solidFill>
                <a:highlight>
                  <a:srgbClr val="C0C0C0"/>
                </a:highlight>
              </a:rPr>
              <a:t>Fayol</a:t>
            </a:r>
            <a:r>
              <a:rPr lang="cs-CZ" sz="2800" dirty="0">
                <a:solidFill>
                  <a:schemeClr val="bg2"/>
                </a:solidFill>
                <a:highlight>
                  <a:srgbClr val="C0C0C0"/>
                </a:highlight>
              </a:rPr>
              <a:t>      </a:t>
            </a:r>
            <a:r>
              <a:rPr lang="cs-CZ" sz="2800" dirty="0">
                <a:solidFill>
                  <a:schemeClr val="bg2"/>
                </a:solidFill>
                <a:highlight>
                  <a:srgbClr val="FF00FF"/>
                </a:highlight>
              </a:rPr>
              <a:t>Frederick W. Taylor   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  <a:highlight>
                  <a:srgbClr val="00FF00"/>
                </a:highlight>
              </a:rPr>
              <a:t> Peter F. </a:t>
            </a:r>
            <a:r>
              <a:rPr lang="cs-CZ" sz="2800" dirty="0" err="1">
                <a:solidFill>
                  <a:schemeClr val="bg2"/>
                </a:solidFill>
                <a:highlight>
                  <a:srgbClr val="00FF00"/>
                </a:highlight>
              </a:rPr>
              <a:t>Drucker</a:t>
            </a:r>
            <a:r>
              <a:rPr lang="cs-CZ" sz="2800" dirty="0">
                <a:solidFill>
                  <a:schemeClr val="bg2"/>
                </a:solidFill>
                <a:highlight>
                  <a:srgbClr val="00FF00"/>
                </a:highlight>
              </a:rPr>
              <a:t>   </a:t>
            </a:r>
            <a:r>
              <a:rPr lang="cs-CZ" sz="2800" dirty="0">
                <a:solidFill>
                  <a:schemeClr val="bg2"/>
                </a:solidFill>
                <a:highlight>
                  <a:srgbClr val="00FFFF"/>
                </a:highlight>
              </a:rPr>
              <a:t>Max Weber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Basic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biography</a:t>
            </a:r>
            <a:endParaRPr lang="cs-CZ" sz="2800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What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is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their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benefit in management,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especially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HRM?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What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is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relevant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today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Present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it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to 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your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 co-</a:t>
            </a:r>
            <a:r>
              <a:rPr lang="cs-CZ" sz="2800" dirty="0" err="1">
                <a:solidFill>
                  <a:schemeClr val="bg2"/>
                </a:solidFill>
                <a:highlight>
                  <a:srgbClr val="FFFF00"/>
                </a:highlight>
              </a:rPr>
              <a:t>students</a:t>
            </a:r>
            <a:r>
              <a:rPr lang="cs-CZ" sz="2800" dirty="0">
                <a:solidFill>
                  <a:schemeClr val="bg2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developed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differently</a:t>
            </a:r>
            <a:r>
              <a:rPr lang="cs-CZ" sz="2800" dirty="0">
                <a:solidFill>
                  <a:schemeClr val="bg2"/>
                </a:solidFill>
              </a:rPr>
              <a:t> in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world</a:t>
            </a:r>
            <a:r>
              <a:rPr lang="cs-CZ" sz="2800" dirty="0">
                <a:solidFill>
                  <a:schemeClr val="bg2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differes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geographically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Discuss</a:t>
            </a:r>
            <a:r>
              <a:rPr lang="cs-CZ" sz="2800" dirty="0">
                <a:solidFill>
                  <a:schemeClr val="bg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What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reasons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geogr</a:t>
            </a:r>
            <a:r>
              <a:rPr lang="cs-CZ" sz="2800" dirty="0">
                <a:solidFill>
                  <a:schemeClr val="bg2"/>
                </a:solidFill>
              </a:rPr>
              <a:t>. </a:t>
            </a:r>
            <a:r>
              <a:rPr lang="cs-CZ" sz="2800" dirty="0" err="1">
                <a:solidFill>
                  <a:schemeClr val="bg2"/>
                </a:solidFill>
              </a:rPr>
              <a:t>differencies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HRM </a:t>
            </a:r>
            <a:r>
              <a:rPr lang="cs-CZ" sz="2800" dirty="0" err="1">
                <a:solidFill>
                  <a:schemeClr val="bg2"/>
                </a:solidFill>
              </a:rPr>
              <a:t>developement</a:t>
            </a:r>
            <a:r>
              <a:rPr lang="cs-CZ" sz="2800" dirty="0">
                <a:solidFill>
                  <a:schemeClr val="bg2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Find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some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examples</a:t>
            </a:r>
            <a:r>
              <a:rPr lang="cs-CZ" sz="28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Key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differencies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404" y="1268760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 err="1">
                <a:solidFill>
                  <a:schemeClr val="bg2"/>
                </a:solidFill>
              </a:rPr>
              <a:t>Personnel</a:t>
            </a:r>
            <a:r>
              <a:rPr lang="cs-CZ" sz="2800" b="1" dirty="0">
                <a:solidFill>
                  <a:schemeClr val="bg2"/>
                </a:solidFill>
              </a:rPr>
              <a:t> Management		</a:t>
            </a:r>
            <a:r>
              <a:rPr lang="cs-CZ" sz="2800" b="1" dirty="0" err="1">
                <a:solidFill>
                  <a:schemeClr val="bg2"/>
                </a:solidFill>
              </a:rPr>
              <a:t>Human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Resource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Manag</a:t>
            </a:r>
            <a:r>
              <a:rPr lang="cs-CZ" sz="2800" b="1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employee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focused</a:t>
            </a:r>
            <a:r>
              <a:rPr lang="cs-CZ" sz="2800" dirty="0">
                <a:solidFill>
                  <a:schemeClr val="bg2"/>
                </a:solidFill>
              </a:rPr>
              <a:t>			business partner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operational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administrative</a:t>
            </a:r>
            <a:r>
              <a:rPr lang="cs-CZ" sz="2800" dirty="0">
                <a:solidFill>
                  <a:schemeClr val="bg2"/>
                </a:solidFill>
              </a:rPr>
              <a:t>	</a:t>
            </a:r>
            <a:r>
              <a:rPr lang="cs-CZ" sz="2800" dirty="0" err="1">
                <a:solidFill>
                  <a:schemeClr val="bg2"/>
                </a:solidFill>
              </a:rPr>
              <a:t>strategic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reactive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proactive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fragmental,ad</a:t>
            </a:r>
            <a:r>
              <a:rPr lang="cs-CZ" sz="2800" dirty="0">
                <a:solidFill>
                  <a:schemeClr val="bg2"/>
                </a:solidFill>
              </a:rPr>
              <a:t> hoc 			</a:t>
            </a:r>
            <a:r>
              <a:rPr lang="cs-CZ" sz="2800" dirty="0" err="1">
                <a:solidFill>
                  <a:schemeClr val="bg2"/>
                </a:solidFill>
              </a:rPr>
              <a:t>integrated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coordinated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practises</a:t>
            </a:r>
            <a:r>
              <a:rPr lang="cs-CZ" sz="2800" dirty="0">
                <a:solidFill>
                  <a:schemeClr val="bg2"/>
                </a:solidFill>
              </a:rPr>
              <a:t>		 </a:t>
            </a: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practises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focus</a:t>
            </a:r>
            <a:r>
              <a:rPr lang="cs-CZ" sz="2800" dirty="0">
                <a:solidFill>
                  <a:schemeClr val="bg2"/>
                </a:solidFill>
              </a:rPr>
              <a:t> on performance 		</a:t>
            </a:r>
            <a:r>
              <a:rPr lang="cs-CZ" sz="2800" dirty="0" err="1">
                <a:solidFill>
                  <a:schemeClr val="bg2"/>
                </a:solidFill>
              </a:rPr>
              <a:t>focus</a:t>
            </a:r>
            <a:r>
              <a:rPr lang="cs-CZ" sz="2800" dirty="0">
                <a:solidFill>
                  <a:schemeClr val="bg2"/>
                </a:solidFill>
              </a:rPr>
              <a:t>	on </a:t>
            </a:r>
            <a:r>
              <a:rPr lang="cs-CZ" sz="2800" dirty="0" err="1">
                <a:solidFill>
                  <a:schemeClr val="bg2"/>
                </a:solidFill>
              </a:rPr>
              <a:t>added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value</a:t>
            </a:r>
            <a:r>
              <a:rPr lang="cs-CZ" sz="2800" dirty="0">
                <a:solidFill>
                  <a:schemeClr val="bg2"/>
                </a:solidFill>
              </a:rPr>
              <a:t>	</a:t>
            </a:r>
            <a:r>
              <a:rPr lang="cs-CZ" sz="2800" dirty="0" err="1">
                <a:solidFill>
                  <a:schemeClr val="bg2"/>
                </a:solidFill>
              </a:rPr>
              <a:t>measurment</a:t>
            </a:r>
            <a:r>
              <a:rPr lang="cs-CZ" sz="2800" dirty="0">
                <a:solidFill>
                  <a:schemeClr val="bg2"/>
                </a:solidFill>
              </a:rPr>
              <a:t>		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			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F260B63-06FF-8547-06E3-B9D4C59F7A9E}"/>
              </a:ext>
            </a:extLst>
          </p:cNvPr>
          <p:cNvSpPr/>
          <p:nvPr/>
        </p:nvSpPr>
        <p:spPr bwMode="auto">
          <a:xfrm>
            <a:off x="3779912" y="190590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B68C6E9C-DD97-155F-FA6E-16567CCA3503}"/>
              </a:ext>
            </a:extLst>
          </p:cNvPr>
          <p:cNvSpPr/>
          <p:nvPr/>
        </p:nvSpPr>
        <p:spPr bwMode="auto">
          <a:xfrm>
            <a:off x="3851920" y="2688843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FB5B4713-6BD3-D6B0-03A3-EA6FD1E906D0}"/>
              </a:ext>
            </a:extLst>
          </p:cNvPr>
          <p:cNvSpPr/>
          <p:nvPr/>
        </p:nvSpPr>
        <p:spPr bwMode="auto">
          <a:xfrm>
            <a:off x="3851920" y="333207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66DA6AC-3D26-2D44-89C0-D3E48FD55121}"/>
              </a:ext>
            </a:extLst>
          </p:cNvPr>
          <p:cNvSpPr/>
          <p:nvPr/>
        </p:nvSpPr>
        <p:spPr bwMode="auto">
          <a:xfrm>
            <a:off x="3779912" y="420513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7A9249B-47C4-38E5-134E-3B3DBBBB630E}"/>
              </a:ext>
            </a:extLst>
          </p:cNvPr>
          <p:cNvSpPr/>
          <p:nvPr/>
        </p:nvSpPr>
        <p:spPr bwMode="auto">
          <a:xfrm>
            <a:off x="3779912" y="564367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Hard x soft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Hard HRM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emphasises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efficient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utilisation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workforce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source to </a:t>
            </a:r>
            <a:r>
              <a:rPr lang="cs-CZ" sz="2800" dirty="0" err="1">
                <a:solidFill>
                  <a:schemeClr val="bg2"/>
                </a:solidFill>
              </a:rPr>
              <a:t>achieve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organisational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goals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Soft HRM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people</a:t>
            </a:r>
            <a:r>
              <a:rPr lang="cs-CZ" sz="2800" dirty="0">
                <a:solidFill>
                  <a:schemeClr val="bg2"/>
                </a:solidFill>
              </a:rPr>
              <a:t> management </a:t>
            </a:r>
            <a:r>
              <a:rPr lang="cs-CZ" sz="2800" dirty="0" err="1">
                <a:solidFill>
                  <a:schemeClr val="bg2"/>
                </a:solidFill>
              </a:rPr>
              <a:t>practises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activities</a:t>
            </a:r>
            <a:r>
              <a:rPr lang="cs-CZ" sz="2800" dirty="0">
                <a:solidFill>
                  <a:schemeClr val="bg2"/>
                </a:solidFill>
              </a:rPr>
              <a:t> to </a:t>
            </a:r>
            <a:r>
              <a:rPr lang="cs-CZ" sz="2800" dirty="0" err="1">
                <a:solidFill>
                  <a:schemeClr val="bg2"/>
                </a:solidFill>
              </a:rPr>
              <a:t>gain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commitment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„</a:t>
            </a:r>
            <a:r>
              <a:rPr lang="cs-CZ" sz="2800" dirty="0" err="1">
                <a:solidFill>
                  <a:schemeClr val="bg2"/>
                </a:solidFill>
              </a:rPr>
              <a:t>emotionaly</a:t>
            </a:r>
            <a:r>
              <a:rPr lang="cs-CZ" sz="2800" dirty="0">
                <a:solidFill>
                  <a:schemeClr val="bg2"/>
                </a:solidFill>
              </a:rPr>
              <a:t>“ – 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want</a:t>
            </a:r>
            <a:r>
              <a:rPr lang="cs-CZ" sz="2800" dirty="0">
                <a:solidFill>
                  <a:schemeClr val="bg2"/>
                </a:solidFill>
              </a:rPr>
              <a:t> to do </a:t>
            </a:r>
            <a:r>
              <a:rPr lang="cs-CZ" sz="2800" dirty="0" err="1">
                <a:solidFill>
                  <a:schemeClr val="bg2"/>
                </a:solidFill>
              </a:rPr>
              <a:t>that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because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you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believe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Hard x soft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>
                <a:solidFill>
                  <a:schemeClr val="bg2"/>
                </a:solidFill>
              </a:rPr>
              <a:t>Hard HRM				Soft HRM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are a </a:t>
            </a:r>
            <a:r>
              <a:rPr lang="cs-CZ" sz="2800" dirty="0" err="1">
                <a:solidFill>
                  <a:schemeClr val="bg2"/>
                </a:solidFill>
              </a:rPr>
              <a:t>resource</a:t>
            </a:r>
            <a:r>
              <a:rPr lang="cs-CZ" sz="2800" dirty="0">
                <a:solidFill>
                  <a:schemeClr val="bg2"/>
                </a:solidFill>
              </a:rPr>
              <a:t> 	…</a:t>
            </a:r>
            <a:r>
              <a:rPr lang="cs-CZ" sz="2800" dirty="0" err="1">
                <a:solidFill>
                  <a:schemeClr val="bg2"/>
                </a:solidFill>
              </a:rPr>
              <a:t>they</a:t>
            </a:r>
            <a:r>
              <a:rPr lang="cs-CZ" sz="2800" dirty="0">
                <a:solidFill>
                  <a:schemeClr val="bg2"/>
                </a:solidFill>
              </a:rPr>
              <a:t> are a source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utilized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competitive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advantage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Deployment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Developement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Control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Commitment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Direction</a:t>
            </a:r>
            <a:r>
              <a:rPr lang="cs-CZ" sz="2800" dirty="0">
                <a:solidFill>
                  <a:schemeClr val="bg2"/>
                </a:solidFill>
              </a:rPr>
              <a:t>				</a:t>
            </a:r>
            <a:r>
              <a:rPr lang="cs-CZ" sz="2800" dirty="0" err="1">
                <a:solidFill>
                  <a:schemeClr val="bg2"/>
                </a:solidFill>
              </a:rPr>
              <a:t>Involvement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Rigidity 				Flexibility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Performance </a:t>
            </a:r>
            <a:r>
              <a:rPr lang="cs-CZ" sz="2800" dirty="0" err="1">
                <a:solidFill>
                  <a:schemeClr val="bg2"/>
                </a:solidFill>
              </a:rPr>
              <a:t>measurement</a:t>
            </a:r>
            <a:r>
              <a:rPr lang="cs-CZ" sz="2800" dirty="0">
                <a:solidFill>
                  <a:schemeClr val="bg2"/>
                </a:solidFill>
              </a:rPr>
              <a:t>	Performance </a:t>
            </a:r>
            <a:r>
              <a:rPr lang="cs-CZ" sz="2800" dirty="0" err="1">
                <a:solidFill>
                  <a:schemeClr val="bg2"/>
                </a:solidFill>
              </a:rPr>
              <a:t>enabling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Common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activities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03E2D3-5DD0-4692-BC1C-E693E951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51688" y="-271434"/>
            <a:ext cx="5240625" cy="86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pillars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Philosophy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HRM </a:t>
            </a:r>
            <a:r>
              <a:rPr lang="cs-CZ" sz="2800" dirty="0" err="1">
                <a:solidFill>
                  <a:schemeClr val="bg2"/>
                </a:solidFill>
              </a:rPr>
              <a:t>Strategy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procedures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Company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i</a:t>
            </a:r>
            <a:r>
              <a:rPr lang="en-US" sz="2800" dirty="0">
                <a:solidFill>
                  <a:schemeClr val="bg2"/>
                </a:solidFill>
              </a:rPr>
              <a:t>s about the climate in the company, about relationships, </a:t>
            </a:r>
            <a:r>
              <a:rPr lang="en-US" sz="2800" dirty="0" err="1">
                <a:solidFill>
                  <a:schemeClr val="bg2"/>
                </a:solidFill>
              </a:rPr>
              <a:t>behaviour</a:t>
            </a:r>
            <a:r>
              <a:rPr lang="en-US" sz="2800" dirty="0">
                <a:solidFill>
                  <a:schemeClr val="bg2"/>
                </a:solidFill>
              </a:rPr>
              <a:t> towards employees and clients, respect</a:t>
            </a:r>
            <a:r>
              <a:rPr lang="cs-CZ" sz="2800" dirty="0">
                <a:solidFill>
                  <a:schemeClr val="bg2"/>
                </a:solidFill>
              </a:rPr>
              <a:t> to </a:t>
            </a:r>
            <a:r>
              <a:rPr lang="cs-CZ" sz="2800" dirty="0" err="1">
                <a:solidFill>
                  <a:schemeClr val="bg2"/>
                </a:solidFill>
              </a:rPr>
              <a:t>each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other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goes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throught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cs-CZ" sz="2800" dirty="0" err="1">
                <a:solidFill>
                  <a:schemeClr val="bg2"/>
                </a:solidFill>
              </a:rPr>
              <a:t>philosophy</a:t>
            </a:r>
            <a:r>
              <a:rPr lang="cs-CZ" sz="2800" dirty="0">
                <a:solidFill>
                  <a:schemeClr val="bg2"/>
                </a:solidFill>
              </a:rPr>
              <a:t> (</a:t>
            </a:r>
            <a:r>
              <a:rPr lang="cs-CZ" sz="2800" dirty="0" err="1">
                <a:solidFill>
                  <a:schemeClr val="bg2"/>
                </a:solidFill>
              </a:rPr>
              <a:t>usually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founder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owner</a:t>
            </a:r>
            <a:r>
              <a:rPr lang="cs-CZ" sz="2800" dirty="0">
                <a:solidFill>
                  <a:schemeClr val="bg2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Main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values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CSR – </a:t>
            </a:r>
            <a:r>
              <a:rPr lang="cs-CZ" sz="2800" dirty="0" err="1">
                <a:solidFill>
                  <a:schemeClr val="bg2"/>
                </a:solidFill>
              </a:rPr>
              <a:t>what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?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important</a:t>
            </a:r>
            <a:r>
              <a:rPr lang="cs-CZ" sz="2800" dirty="0">
                <a:solidFill>
                  <a:schemeClr val="bg2"/>
                </a:solidFill>
              </a:rPr>
              <a:t>?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built</a:t>
            </a:r>
            <a:r>
              <a:rPr lang="cs-CZ" sz="2800" dirty="0">
                <a:solidFill>
                  <a:schemeClr val="bg2"/>
                </a:solidFill>
              </a:rPr>
              <a:t> on? Name </a:t>
            </a:r>
            <a:r>
              <a:rPr lang="cs-CZ" sz="2800" dirty="0" err="1">
                <a:solidFill>
                  <a:schemeClr val="bg2"/>
                </a:solidFill>
              </a:rPr>
              <a:t>some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rules</a:t>
            </a:r>
            <a:r>
              <a:rPr lang="cs-CZ" sz="2800" dirty="0">
                <a:solidFill>
                  <a:schemeClr val="bg2"/>
                </a:solidFill>
              </a:rPr>
              <a:t>…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CSR pyramid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9B8FBD-20D8-411A-BCC1-F4E90987C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50082"/>
            <a:ext cx="5056938" cy="43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Experts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from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practice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-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topics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marL="0" indent="0" algn="just">
              <a:buNone/>
            </a:pPr>
            <a:r>
              <a:rPr lang="cs-CZ" sz="3000" dirty="0">
                <a:solidFill>
                  <a:srgbClr val="FF0000"/>
                </a:solidFill>
              </a:rPr>
              <a:t>25.3. 14.45 Branding. </a:t>
            </a:r>
            <a:r>
              <a:rPr lang="cs-CZ" sz="3000" dirty="0" err="1">
                <a:solidFill>
                  <a:srgbClr val="FF0000"/>
                </a:solidFill>
              </a:rPr>
              <a:t>Social</a:t>
            </a:r>
            <a:r>
              <a:rPr lang="cs-CZ" sz="3000" dirty="0">
                <a:solidFill>
                  <a:srgbClr val="FF0000"/>
                </a:solidFill>
              </a:rPr>
              <a:t> media.</a:t>
            </a:r>
          </a:p>
          <a:p>
            <a:pPr marL="0" indent="0" algn="just">
              <a:buNone/>
            </a:pPr>
            <a:r>
              <a:rPr lang="cs-CZ" sz="3000" dirty="0" err="1">
                <a:solidFill>
                  <a:schemeClr val="bg2"/>
                </a:solidFill>
              </a:rPr>
              <a:t>Presenters</a:t>
            </a:r>
            <a:r>
              <a:rPr lang="cs-CZ" sz="3000" dirty="0">
                <a:solidFill>
                  <a:schemeClr val="bg2"/>
                </a:solidFill>
              </a:rPr>
              <a:t>: Daria </a:t>
            </a:r>
            <a:r>
              <a:rPr lang="cs-CZ" sz="3000" dirty="0" err="1">
                <a:solidFill>
                  <a:schemeClr val="bg2"/>
                </a:solidFill>
              </a:rPr>
              <a:t>Wojtkowska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Global</a:t>
            </a:r>
            <a:r>
              <a:rPr lang="cs-CZ" sz="3000" dirty="0">
                <a:solidFill>
                  <a:schemeClr val="bg2"/>
                </a:solidFill>
              </a:rPr>
              <a:t> Talent Marketing Lead - Early </a:t>
            </a:r>
            <a:r>
              <a:rPr lang="cs-CZ" sz="3000" dirty="0" err="1">
                <a:solidFill>
                  <a:schemeClr val="bg2"/>
                </a:solidFill>
              </a:rPr>
              <a:t>Careers</a:t>
            </a:r>
            <a:r>
              <a:rPr lang="cs-CZ" sz="3000" dirty="0">
                <a:solidFill>
                  <a:schemeClr val="bg2"/>
                </a:solidFill>
              </a:rPr>
              <a:t> &amp; </a:t>
            </a:r>
            <a:r>
              <a:rPr lang="cs-CZ" sz="3000" dirty="0" err="1">
                <a:solidFill>
                  <a:schemeClr val="bg2"/>
                </a:solidFill>
              </a:rPr>
              <a:t>Social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together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with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Kavya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Kundalia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Social</a:t>
            </a:r>
            <a:r>
              <a:rPr lang="cs-CZ" sz="3000" dirty="0">
                <a:solidFill>
                  <a:schemeClr val="bg2"/>
                </a:solidFill>
              </a:rPr>
              <a:t> Media Marketing Senior Lead.</a:t>
            </a:r>
          </a:p>
          <a:p>
            <a:pPr marL="0" indent="0" algn="just">
              <a:buNone/>
            </a:pPr>
            <a:r>
              <a:rPr lang="cs-CZ" sz="3000" dirty="0">
                <a:solidFill>
                  <a:srgbClr val="FF0000"/>
                </a:solidFill>
              </a:rPr>
              <a:t>6.5. 14.45 </a:t>
            </a:r>
            <a:r>
              <a:rPr lang="cs-CZ" sz="3000" dirty="0" err="1">
                <a:solidFill>
                  <a:srgbClr val="FF0000"/>
                </a:solidFill>
              </a:rPr>
              <a:t>Resolving</a:t>
            </a:r>
            <a:r>
              <a:rPr lang="cs-CZ" sz="3000" dirty="0">
                <a:solidFill>
                  <a:srgbClr val="FF0000"/>
                </a:solidFill>
              </a:rPr>
              <a:t> </a:t>
            </a:r>
            <a:r>
              <a:rPr lang="cs-CZ" sz="3000" dirty="0" err="1">
                <a:solidFill>
                  <a:srgbClr val="FF0000"/>
                </a:solidFill>
              </a:rPr>
              <a:t>conflicts</a:t>
            </a:r>
            <a:endParaRPr lang="cs-CZ" sz="3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3000" dirty="0">
                <a:solidFill>
                  <a:srgbClr val="FF0000"/>
                </a:solidFill>
              </a:rPr>
              <a:t>13.5. 14.45. International HR management</a:t>
            </a:r>
          </a:p>
          <a:p>
            <a:pPr marL="0" indent="0" algn="just">
              <a:buNone/>
            </a:pPr>
            <a:r>
              <a:rPr lang="cs-CZ" sz="3000" dirty="0" err="1">
                <a:solidFill>
                  <a:schemeClr val="bg2"/>
                </a:solidFill>
              </a:rPr>
              <a:t>Cooperation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with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Kyndryl</a:t>
            </a:r>
            <a:r>
              <a:rPr lang="cs-CZ" sz="3000" dirty="0">
                <a:solidFill>
                  <a:schemeClr val="bg2"/>
                </a:solidFill>
              </a:rPr>
              <a:t>, IBM </a:t>
            </a:r>
            <a:r>
              <a:rPr lang="cs-CZ" sz="3000" dirty="0" err="1">
                <a:solidFill>
                  <a:schemeClr val="bg2"/>
                </a:solidFill>
              </a:rPr>
              <a:t>division</a:t>
            </a:r>
            <a:r>
              <a:rPr lang="cs-CZ" sz="30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on-line </a:t>
            </a:r>
            <a:r>
              <a:rPr lang="cs-CZ" sz="3000" dirty="0" err="1">
                <a:solidFill>
                  <a:schemeClr val="bg2"/>
                </a:solidFill>
              </a:rPr>
              <a:t>during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the</a:t>
            </a:r>
            <a:r>
              <a:rPr lang="cs-CZ" sz="3000" dirty="0">
                <a:solidFill>
                  <a:schemeClr val="bg2"/>
                </a:solidFill>
              </a:rPr>
              <a:t> HRM </a:t>
            </a:r>
            <a:r>
              <a:rPr lang="cs-CZ" sz="3000" dirty="0" err="1">
                <a:solidFill>
                  <a:schemeClr val="bg2"/>
                </a:solidFill>
              </a:rPr>
              <a:t>lesson</a:t>
            </a: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CSR in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social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area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Social activities of a socially responsible company may include: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philanthropy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communication with stakeholders   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2"/>
                </a:solidFill>
              </a:rPr>
              <a:t>strict respect for human rights (holidays, overtime, sick days, benefits, not trying to set a minimum wage saying there are 20 more people waiting outside)    </a:t>
            </a:r>
            <a:endParaRPr lang="cs-CZ" sz="2800" b="1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compliance with </a:t>
            </a:r>
            <a:r>
              <a:rPr lang="en-US" sz="2800" dirty="0" err="1">
                <a:solidFill>
                  <a:schemeClr val="bg2"/>
                </a:solidFill>
              </a:rPr>
              <a:t>labour</a:t>
            </a:r>
            <a:r>
              <a:rPr lang="en-US" sz="2800" dirty="0">
                <a:solidFill>
                  <a:schemeClr val="bg2"/>
                </a:solidFill>
              </a:rPr>
              <a:t> standards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https://digitalmarketinginstitute.com/blog/corporate-16-brands-doing-corporate-social-responsibility-successfully</a:t>
            </a:r>
            <a:endParaRPr lang="cs-CZ" sz="28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6"/>
            <a:ext cx="5832475" cy="24482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Thank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for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attention</a:t>
            </a:r>
            <a:r>
              <a:rPr lang="cs-CZ" sz="3500" b="1" dirty="0">
                <a:solidFill>
                  <a:schemeClr val="bg2"/>
                </a:solidFill>
              </a:rPr>
              <a:t>.</a:t>
            </a:r>
            <a:endParaRPr lang="cs-CZ" sz="3500" dirty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pic>
        <p:nvPicPr>
          <p:cNvPr id="52242" name="Picture 18" descr="PE0193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212976"/>
            <a:ext cx="3864751" cy="2993572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A7C956-A34B-46E8-B883-E9F0F5C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4656839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Content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personnel management,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2"/>
                </a:solidFill>
              </a:rPr>
              <a:t>human resource management</a:t>
            </a:r>
            <a:r>
              <a:rPr lang="cs-CZ" sz="3000" dirty="0">
                <a:solidFill>
                  <a:schemeClr val="bg2"/>
                </a:solidFill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personalities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of</a:t>
            </a:r>
            <a:r>
              <a:rPr lang="cs-CZ" sz="3000" dirty="0">
                <a:solidFill>
                  <a:schemeClr val="bg2"/>
                </a:solidFill>
              </a:rPr>
              <a:t> management and </a:t>
            </a:r>
            <a:r>
              <a:rPr lang="cs-CZ" sz="3000" dirty="0" err="1">
                <a:solidFill>
                  <a:schemeClr val="bg2"/>
                </a:solidFill>
              </a:rPr>
              <a:t>personnel</a:t>
            </a:r>
            <a:r>
              <a:rPr lang="cs-CZ" sz="3000" dirty="0">
                <a:solidFill>
                  <a:schemeClr val="bg2"/>
                </a:solidFill>
              </a:rPr>
              <a:t> management </a:t>
            </a:r>
            <a:r>
              <a:rPr lang="cs-CZ" sz="3000" dirty="0" err="1">
                <a:solidFill>
                  <a:schemeClr val="bg2"/>
                </a:solidFill>
              </a:rPr>
              <a:t>history</a:t>
            </a:r>
            <a:r>
              <a:rPr lang="cs-CZ" sz="3000" dirty="0">
                <a:solidFill>
                  <a:schemeClr val="bg2"/>
                </a:solidFill>
              </a:rPr>
              <a:t> – </a:t>
            </a:r>
            <a:r>
              <a:rPr lang="cs-CZ" sz="3000" dirty="0">
                <a:solidFill>
                  <a:schemeClr val="bg2"/>
                </a:solidFill>
                <a:highlight>
                  <a:srgbClr val="FFFF00"/>
                </a:highlight>
              </a:rPr>
              <a:t>TASK</a:t>
            </a:r>
            <a:r>
              <a:rPr lang="cs-CZ" sz="3000" dirty="0">
                <a:solidFill>
                  <a:schemeClr val="bg2"/>
                </a:solidFill>
              </a:rPr>
              <a:t> (team </a:t>
            </a:r>
            <a:r>
              <a:rPr lang="cs-CZ" sz="3000" dirty="0" err="1">
                <a:solidFill>
                  <a:schemeClr val="bg2"/>
                </a:solidFill>
              </a:rPr>
              <a:t>work</a:t>
            </a:r>
            <a:r>
              <a:rPr lang="cs-CZ" sz="3000" dirty="0">
                <a:solidFill>
                  <a:schemeClr val="bg2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diffencies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of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personal</a:t>
            </a:r>
            <a:r>
              <a:rPr lang="cs-CZ" sz="3000" dirty="0">
                <a:solidFill>
                  <a:schemeClr val="bg2"/>
                </a:solidFill>
              </a:rPr>
              <a:t> and </a:t>
            </a:r>
            <a:r>
              <a:rPr lang="cs-CZ" sz="3000" dirty="0" err="1">
                <a:solidFill>
                  <a:schemeClr val="bg2"/>
                </a:solidFill>
              </a:rPr>
              <a:t>human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resource</a:t>
            </a:r>
            <a:r>
              <a:rPr lang="cs-CZ" sz="3000" dirty="0">
                <a:solidFill>
                  <a:schemeClr val="bg2"/>
                </a:solidFill>
              </a:rPr>
              <a:t> management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geographical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differencies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of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the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developement</a:t>
            </a:r>
            <a:r>
              <a:rPr lang="cs-CZ" sz="3000" dirty="0">
                <a:solidFill>
                  <a:schemeClr val="bg2"/>
                </a:solidFill>
              </a:rPr>
              <a:t> ant </a:t>
            </a:r>
            <a:r>
              <a:rPr lang="cs-CZ" sz="3000" dirty="0" err="1">
                <a:solidFill>
                  <a:schemeClr val="bg2"/>
                </a:solidFill>
              </a:rPr>
              <a:t>their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reasons</a:t>
            </a: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 err="1">
                <a:solidFill>
                  <a:schemeClr val="bg2"/>
                </a:solidFill>
              </a:rPr>
              <a:t>The</a:t>
            </a:r>
            <a:r>
              <a:rPr lang="cs-CZ" sz="2800" b="1" dirty="0">
                <a:solidFill>
                  <a:schemeClr val="bg2"/>
                </a:solidFill>
              </a:rPr>
              <a:t> emergence </a:t>
            </a:r>
            <a:r>
              <a:rPr lang="cs-CZ" sz="2800" b="1" dirty="0" err="1">
                <a:solidFill>
                  <a:schemeClr val="bg2"/>
                </a:solidFill>
              </a:rPr>
              <a:t>of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industrial</a:t>
            </a:r>
            <a:r>
              <a:rPr lang="cs-CZ" sz="2800" b="1" dirty="0">
                <a:solidFill>
                  <a:schemeClr val="bg2"/>
                </a:solidFill>
              </a:rPr>
              <a:t> relations and </a:t>
            </a:r>
            <a:r>
              <a:rPr lang="cs-CZ" sz="2800" b="1" dirty="0" err="1">
                <a:solidFill>
                  <a:schemeClr val="bg2"/>
                </a:solidFill>
              </a:rPr>
              <a:t>personnel</a:t>
            </a:r>
            <a:r>
              <a:rPr lang="cs-CZ" sz="2800" b="1" dirty="0">
                <a:solidFill>
                  <a:schemeClr val="bg2"/>
                </a:solidFill>
              </a:rPr>
              <a:t> management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Late 19th </a:t>
            </a:r>
            <a:r>
              <a:rPr lang="cs-CZ" sz="2800" dirty="0" err="1">
                <a:solidFill>
                  <a:schemeClr val="bg2"/>
                </a:solidFill>
              </a:rPr>
              <a:t>century</a:t>
            </a:r>
            <a:r>
              <a:rPr lang="cs-CZ" sz="2800" dirty="0">
                <a:solidFill>
                  <a:schemeClr val="bg2"/>
                </a:solidFill>
              </a:rPr>
              <a:t> to 1920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Connected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with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need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improvement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condition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need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higher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efficiency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Labour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movements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across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newly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indistrualized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world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Typical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conditions</a:t>
            </a:r>
            <a:r>
              <a:rPr lang="cs-CZ" sz="2800" dirty="0">
                <a:solidFill>
                  <a:schemeClr val="bg2"/>
                </a:solidFill>
              </a:rPr>
              <a:t>: </a:t>
            </a:r>
            <a:r>
              <a:rPr lang="cs-CZ" sz="2800" dirty="0" err="1">
                <a:solidFill>
                  <a:schemeClr val="bg2"/>
                </a:solidFill>
              </a:rPr>
              <a:t>working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hours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child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labour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improved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health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safety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 err="1">
                <a:solidFill>
                  <a:schemeClr val="bg2"/>
                </a:solidFill>
                <a:effectLst/>
                <a:latin typeface="+mn-lt"/>
              </a:rPr>
              <a:t>How</a:t>
            </a:r>
            <a:r>
              <a:rPr lang="cs-CZ" sz="2800" b="1" dirty="0">
                <a:solidFill>
                  <a:schemeClr val="bg2"/>
                </a:solidFill>
                <a:effectLst/>
                <a:latin typeface="+mn-lt"/>
              </a:rPr>
              <a:t> to </a:t>
            </a:r>
            <a:r>
              <a:rPr lang="cs-CZ" sz="2800" b="1" dirty="0" err="1">
                <a:solidFill>
                  <a:schemeClr val="bg2"/>
                </a:solidFill>
                <a:effectLst/>
                <a:latin typeface="+mn-lt"/>
              </a:rPr>
              <a:t>achieve</a:t>
            </a:r>
            <a:r>
              <a:rPr lang="cs-CZ" sz="28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2800" b="1" dirty="0" err="1">
                <a:solidFill>
                  <a:schemeClr val="bg2"/>
                </a:solidFill>
                <a:effectLst/>
                <a:latin typeface="+mn-lt"/>
              </a:rPr>
              <a:t>efficiency</a:t>
            </a:r>
            <a:r>
              <a:rPr lang="cs-CZ" sz="2800" b="1" dirty="0">
                <a:solidFill>
                  <a:schemeClr val="bg2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(</a:t>
            </a:r>
            <a:r>
              <a:rPr lang="cs-CZ" sz="2800" dirty="0" err="1">
                <a:solidFill>
                  <a:schemeClr val="bg2"/>
                </a:solidFill>
              </a:rPr>
              <a:t>notions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bureaucracy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division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labour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i="1" dirty="0" err="1">
                <a:solidFill>
                  <a:schemeClr val="bg2"/>
                </a:solidFill>
              </a:rPr>
              <a:t>Principles</a:t>
            </a:r>
            <a:r>
              <a:rPr lang="cs-CZ" sz="2800" i="1" dirty="0">
                <a:solidFill>
                  <a:schemeClr val="bg2"/>
                </a:solidFill>
              </a:rPr>
              <a:t> </a:t>
            </a:r>
            <a:r>
              <a:rPr lang="cs-CZ" sz="2800" i="1" dirty="0" err="1">
                <a:solidFill>
                  <a:schemeClr val="bg2"/>
                </a:solidFill>
              </a:rPr>
              <a:t>of</a:t>
            </a:r>
            <a:r>
              <a:rPr lang="cs-CZ" sz="2800" i="1" dirty="0">
                <a:solidFill>
                  <a:schemeClr val="bg2"/>
                </a:solidFill>
              </a:rPr>
              <a:t> </a:t>
            </a:r>
            <a:r>
              <a:rPr lang="cs-CZ" sz="2800" i="1" dirty="0" err="1">
                <a:solidFill>
                  <a:schemeClr val="bg2"/>
                </a:solidFill>
              </a:rPr>
              <a:t>Scientific</a:t>
            </a:r>
            <a:r>
              <a:rPr lang="cs-CZ" sz="2800" i="1" dirty="0">
                <a:solidFill>
                  <a:schemeClr val="bg2"/>
                </a:solidFill>
              </a:rPr>
              <a:t> Management</a:t>
            </a:r>
            <a:r>
              <a:rPr lang="cs-CZ" sz="2800" dirty="0">
                <a:solidFill>
                  <a:schemeClr val="bg2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cs-CZ" sz="2800" b="1" dirty="0">
                <a:solidFill>
                  <a:schemeClr val="bg2"/>
                </a:solidFill>
              </a:rPr>
              <a:t>E</a:t>
            </a:r>
            <a:r>
              <a:rPr lang="en-US" sz="2800" b="1" dirty="0" err="1">
                <a:solidFill>
                  <a:schemeClr val="bg2"/>
                </a:solidFill>
              </a:rPr>
              <a:t>fficiency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en-US" sz="2800" b="1" dirty="0">
                <a:solidFill>
                  <a:schemeClr val="bg2"/>
                </a:solidFill>
              </a:rPr>
              <a:t>may be attained through:</a:t>
            </a:r>
            <a:endParaRPr lang="cs-CZ" sz="2800" b="1" dirty="0">
              <a:solidFill>
                <a:schemeClr val="bg2"/>
              </a:solidFill>
            </a:endParaRPr>
          </a:p>
          <a:p>
            <a:pPr marL="514350" indent="-514350" algn="just">
              <a:buAutoNum type="arabicPeriod"/>
            </a:pP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increasing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mechanisation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workplace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simplification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routinisation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work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extrinsic</a:t>
            </a:r>
            <a:r>
              <a:rPr lang="cs-CZ" sz="2800" dirty="0">
                <a:solidFill>
                  <a:schemeClr val="bg2"/>
                </a:solidFill>
              </a:rPr>
              <a:t>, out-</a:t>
            </a:r>
            <a:r>
              <a:rPr lang="cs-CZ" sz="2800" dirty="0" err="1">
                <a:solidFill>
                  <a:schemeClr val="bg2"/>
                </a:solidFill>
              </a:rPr>
              <a:t>put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related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reward-based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motiovation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b="1" dirty="0">
                <a:solidFill>
                  <a:schemeClr val="bg2"/>
                </a:solidFill>
              </a:rPr>
              <a:t>1st </a:t>
            </a:r>
            <a:r>
              <a:rPr lang="cs-CZ" sz="2800" b="1" dirty="0" err="1">
                <a:solidFill>
                  <a:schemeClr val="bg2"/>
                </a:solidFill>
              </a:rPr>
              <a:t>stage</a:t>
            </a:r>
            <a:r>
              <a:rPr lang="cs-CZ" sz="2800" b="1" dirty="0">
                <a:solidFill>
                  <a:schemeClr val="bg2"/>
                </a:solidFill>
              </a:rPr>
              <a:t> - </a:t>
            </a:r>
            <a:r>
              <a:rPr lang="cs-CZ" sz="2800" b="1" dirty="0" err="1">
                <a:solidFill>
                  <a:schemeClr val="bg2"/>
                </a:solidFill>
              </a:rPr>
              <a:t>people</a:t>
            </a:r>
            <a:r>
              <a:rPr lang="cs-CZ" sz="2800" b="1" dirty="0">
                <a:solidFill>
                  <a:schemeClr val="bg2"/>
                </a:solidFill>
              </a:rPr>
              <a:t> care (care </a:t>
            </a:r>
            <a:r>
              <a:rPr lang="cs-CZ" sz="2800" b="1" dirty="0" err="1">
                <a:solidFill>
                  <a:schemeClr val="bg2"/>
                </a:solidFill>
              </a:rPr>
              <a:t>about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employees</a:t>
            </a:r>
            <a:r>
              <a:rPr lang="cs-CZ" sz="2800" b="1" dirty="0">
                <a:solidFill>
                  <a:schemeClr val="bg2"/>
                </a:solidFill>
              </a:rPr>
              <a:t>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1920 - 30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technical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aspect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hiring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evaluating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training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compensating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Taylorism, often referred to as Scientific Management, was the first theory of management to focus specifically on analyzing and optimizing workflows.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conflict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managers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employees</a:t>
            </a:r>
            <a:r>
              <a:rPr lang="cs-CZ" sz="2800" dirty="0">
                <a:solidFill>
                  <a:schemeClr val="bg2"/>
                </a:solidFill>
              </a:rPr>
              <a:t> – </a:t>
            </a:r>
            <a:r>
              <a:rPr lang="cs-CZ" sz="2800" dirty="0" err="1">
                <a:solidFill>
                  <a:schemeClr val="bg2"/>
                </a:solidFill>
              </a:rPr>
              <a:t>motivation</a:t>
            </a:r>
            <a:r>
              <a:rPr lang="cs-CZ" sz="2800" dirty="0">
                <a:solidFill>
                  <a:schemeClr val="bg2"/>
                </a:solidFill>
              </a:rPr>
              <a:t>/</a:t>
            </a:r>
            <a:r>
              <a:rPr lang="cs-CZ" sz="2800" dirty="0" err="1">
                <a:solidFill>
                  <a:schemeClr val="bg2"/>
                </a:solidFill>
              </a:rPr>
              <a:t>only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money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a </a:t>
            </a:r>
            <a:r>
              <a:rPr lang="cs-CZ" sz="2800" dirty="0" err="1">
                <a:solidFill>
                  <a:schemeClr val="bg2"/>
                </a:solidFill>
              </a:rPr>
              <a:t>human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was</a:t>
            </a:r>
            <a:r>
              <a:rPr lang="cs-CZ" sz="2800" dirty="0">
                <a:solidFill>
                  <a:schemeClr val="bg2"/>
                </a:solidFill>
              </a:rPr>
              <a:t> a part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technological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process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2nd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Personnel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administration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explosion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academic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research</a:t>
            </a:r>
            <a:r>
              <a:rPr lang="cs-CZ" sz="2800" dirty="0">
                <a:solidFill>
                  <a:schemeClr val="bg2"/>
                </a:solidFill>
              </a:rPr>
              <a:t> in psychology, </a:t>
            </a:r>
            <a:r>
              <a:rPr lang="cs-CZ" sz="2800" dirty="0" err="1">
                <a:solidFill>
                  <a:schemeClr val="bg2"/>
                </a:solidFill>
              </a:rPr>
              <a:t>anthropology</a:t>
            </a:r>
            <a:r>
              <a:rPr lang="cs-CZ" sz="2800" dirty="0">
                <a:solidFill>
                  <a:schemeClr val="bg2"/>
                </a:solidFill>
              </a:rPr>
              <a:t> and sociology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human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realtions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movement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rise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behaviourial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psychological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emotional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perspective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divided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into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processes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technical</a:t>
            </a:r>
            <a:r>
              <a:rPr lang="cs-CZ" sz="2800" dirty="0">
                <a:solidFill>
                  <a:schemeClr val="bg2"/>
                </a:solidFill>
              </a:rPr>
              <a:t> background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still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important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3rd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r>
              <a:rPr lang="cs-CZ" sz="2800" dirty="0">
                <a:solidFill>
                  <a:schemeClr val="bg2"/>
                </a:solidFill>
              </a:rPr>
              <a:t> (1940s – 50s) 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Personnel</a:t>
            </a:r>
            <a:r>
              <a:rPr lang="cs-CZ" sz="2800" dirty="0">
                <a:solidFill>
                  <a:schemeClr val="bg2"/>
                </a:solidFill>
              </a:rPr>
              <a:t> management – </a:t>
            </a:r>
            <a:r>
              <a:rPr lang="cs-CZ" sz="2800" dirty="0" err="1">
                <a:solidFill>
                  <a:schemeClr val="bg2"/>
                </a:solidFill>
              </a:rPr>
              <a:t>developement</a:t>
            </a:r>
            <a:r>
              <a:rPr lang="cs-CZ" sz="2800" dirty="0">
                <a:solidFill>
                  <a:schemeClr val="bg2"/>
                </a:solidFill>
              </a:rPr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specific social needs of a person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c</a:t>
            </a:r>
            <a:r>
              <a:rPr lang="en-US" sz="2800" dirty="0" err="1">
                <a:solidFill>
                  <a:schemeClr val="bg2"/>
                </a:solidFill>
              </a:rPr>
              <a:t>omprehensive</a:t>
            </a:r>
            <a:r>
              <a:rPr lang="en-US" sz="2800" dirty="0">
                <a:solidFill>
                  <a:schemeClr val="bg2"/>
                </a:solidFill>
              </a:rPr>
              <a:t> plans for personal and social development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personnel management (not just administration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corporate management was both operational and tactical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Developement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4th </a:t>
            </a:r>
            <a:r>
              <a:rPr lang="cs-CZ" sz="2800" dirty="0" err="1">
                <a:solidFill>
                  <a:schemeClr val="bg2"/>
                </a:solidFill>
              </a:rPr>
              <a:t>stage</a:t>
            </a:r>
            <a:r>
              <a:rPr lang="cs-CZ" sz="2800" dirty="0">
                <a:solidFill>
                  <a:schemeClr val="bg2"/>
                </a:solidFill>
              </a:rPr>
              <a:t> (1960s – 70s)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Personnel</a:t>
            </a:r>
            <a:r>
              <a:rPr lang="cs-CZ" sz="2800" dirty="0">
                <a:solidFill>
                  <a:schemeClr val="bg2"/>
                </a:solidFill>
              </a:rPr>
              <a:t> management – maturity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specific social needs of a person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c</a:t>
            </a:r>
            <a:r>
              <a:rPr lang="en-US" sz="2800" dirty="0" err="1">
                <a:solidFill>
                  <a:schemeClr val="bg2"/>
                </a:solidFill>
              </a:rPr>
              <a:t>omprehensive</a:t>
            </a:r>
            <a:r>
              <a:rPr lang="en-US" sz="2800" dirty="0">
                <a:solidFill>
                  <a:schemeClr val="bg2"/>
                </a:solidFill>
              </a:rPr>
              <a:t> plans for personal and social development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personnel management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corporate management was both operational and tactical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 err="1">
                <a:solidFill>
                  <a:schemeClr val="bg2"/>
                </a:solidFill>
              </a:rPr>
              <a:t>employees</a:t>
            </a:r>
            <a:r>
              <a:rPr lang="cs-CZ" sz="2800" b="1" dirty="0">
                <a:solidFill>
                  <a:schemeClr val="bg2"/>
                </a:solidFill>
              </a:rPr>
              <a:t> as a part </a:t>
            </a:r>
            <a:r>
              <a:rPr lang="cs-CZ" sz="2800" b="1" dirty="0" err="1">
                <a:solidFill>
                  <a:schemeClr val="bg2"/>
                </a:solidFill>
              </a:rPr>
              <a:t>of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the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system</a:t>
            </a:r>
            <a:r>
              <a:rPr lang="cs-CZ" sz="2800" b="1" dirty="0">
                <a:solidFill>
                  <a:schemeClr val="bg2"/>
                </a:solidFill>
              </a:rPr>
              <a:t>, </a:t>
            </a:r>
            <a:r>
              <a:rPr lang="cs-CZ" sz="2800" b="1" dirty="0" err="1">
                <a:solidFill>
                  <a:schemeClr val="bg2"/>
                </a:solidFill>
              </a:rPr>
              <a:t>increasing</a:t>
            </a:r>
            <a:r>
              <a:rPr lang="cs-CZ" sz="2800" b="1" dirty="0">
                <a:solidFill>
                  <a:schemeClr val="bg2"/>
                </a:solidFill>
              </a:rPr>
              <a:t> role </a:t>
            </a:r>
            <a:r>
              <a:rPr lang="cs-CZ" sz="2800" b="1" dirty="0" err="1">
                <a:solidFill>
                  <a:schemeClr val="bg2"/>
                </a:solidFill>
              </a:rPr>
              <a:t>of</a:t>
            </a:r>
            <a:r>
              <a:rPr lang="cs-CZ" sz="2800" b="1" dirty="0">
                <a:solidFill>
                  <a:schemeClr val="bg2"/>
                </a:solidFill>
              </a:rPr>
              <a:t> </a:t>
            </a:r>
            <a:r>
              <a:rPr lang="cs-CZ" sz="2800" b="1" dirty="0" err="1">
                <a:solidFill>
                  <a:schemeClr val="bg2"/>
                </a:solidFill>
              </a:rPr>
              <a:t>education</a:t>
            </a:r>
            <a:r>
              <a:rPr lang="cs-CZ" sz="2800" b="1" dirty="0">
                <a:solidFill>
                  <a:schemeClr val="bg2"/>
                </a:solidFill>
              </a:rPr>
              <a:t>, HR </a:t>
            </a:r>
            <a:r>
              <a:rPr lang="cs-CZ" sz="2800" b="1" dirty="0" err="1">
                <a:solidFill>
                  <a:schemeClr val="bg2"/>
                </a:solidFill>
              </a:rPr>
              <a:t>generally</a:t>
            </a:r>
            <a:endParaRPr 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HRM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8728</TotalTime>
  <Words>1166</Words>
  <Application>Microsoft Office PowerPoint</Application>
  <PresentationFormat>Předvádění na obrazovce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Vzletný</vt:lpstr>
      <vt:lpstr>Prezentace aplikace PowerPoint</vt:lpstr>
      <vt:lpstr>Experts from practice - topics</vt:lpstr>
      <vt:lpstr>Content</vt:lpstr>
      <vt:lpstr>Developement of HRM</vt:lpstr>
      <vt:lpstr>Developement of HRM</vt:lpstr>
      <vt:lpstr>Developement of HRM</vt:lpstr>
      <vt:lpstr>Developement of HRM</vt:lpstr>
      <vt:lpstr>Developement of HRM</vt:lpstr>
      <vt:lpstr>Developement of HRM</vt:lpstr>
      <vt:lpstr>Developement of HRM</vt:lpstr>
      <vt:lpstr>TASK 1</vt:lpstr>
      <vt:lpstr>Developement of HRM</vt:lpstr>
      <vt:lpstr>Key differencies</vt:lpstr>
      <vt:lpstr>Hard x soft HRM</vt:lpstr>
      <vt:lpstr>Hard x soft HRM</vt:lpstr>
      <vt:lpstr>Common HR activities</vt:lpstr>
      <vt:lpstr>The pillars of HRM</vt:lpstr>
      <vt:lpstr>Company culture</vt:lpstr>
      <vt:lpstr>CSR pyramid</vt:lpstr>
      <vt:lpstr>CSR in the social area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Helena Marková</cp:lastModifiedBy>
  <cp:revision>245</cp:revision>
  <cp:lastPrinted>1601-01-01T00:00:00Z</cp:lastPrinted>
  <dcterms:created xsi:type="dcterms:W3CDTF">2005-09-23T13:42:26Z</dcterms:created>
  <dcterms:modified xsi:type="dcterms:W3CDTF">2024-02-26T13:31:53Z</dcterms:modified>
</cp:coreProperties>
</file>