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69" r:id="rId3"/>
    <p:sldId id="359" r:id="rId4"/>
    <p:sldId id="370" r:id="rId5"/>
    <p:sldId id="371" r:id="rId6"/>
    <p:sldId id="369" r:id="rId7"/>
    <p:sldId id="360" r:id="rId8"/>
    <p:sldId id="362" r:id="rId9"/>
    <p:sldId id="368" r:id="rId10"/>
    <p:sldId id="361" r:id="rId11"/>
    <p:sldId id="363" r:id="rId12"/>
    <p:sldId id="364" r:id="rId13"/>
    <p:sldId id="348" r:id="rId14"/>
    <p:sldId id="365" r:id="rId15"/>
    <p:sldId id="367" r:id="rId16"/>
    <p:sldId id="372" r:id="rId17"/>
    <p:sldId id="273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6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5A0DF32A-AF76-4E56-8B53-391DE4BB3760}"/>
    <pc:docChg chg="custSel delSld modSld">
      <pc:chgData name="Helena" userId="8ac8855c-4e0e-44ec-b242-4f56ba3c791e" providerId="ADAL" clId="{5A0DF32A-AF76-4E56-8B53-391DE4BB3760}" dt="2024-03-04T13:20:32.316" v="224" actId="20577"/>
      <pc:docMkLst>
        <pc:docMk/>
      </pc:docMkLst>
      <pc:sldChg chg="del">
        <pc:chgData name="Helena" userId="8ac8855c-4e0e-44ec-b242-4f56ba3c791e" providerId="ADAL" clId="{5A0DF32A-AF76-4E56-8B53-391DE4BB3760}" dt="2024-03-04T13:01:31.207" v="0" actId="2696"/>
        <pc:sldMkLst>
          <pc:docMk/>
          <pc:sldMk cId="693877687" sldId="366"/>
        </pc:sldMkLst>
      </pc:sldChg>
      <pc:sldChg chg="modSp mod">
        <pc:chgData name="Helena" userId="8ac8855c-4e0e-44ec-b242-4f56ba3c791e" providerId="ADAL" clId="{5A0DF32A-AF76-4E56-8B53-391DE4BB3760}" dt="2024-03-04T13:06:53.569" v="1" actId="207"/>
        <pc:sldMkLst>
          <pc:docMk/>
          <pc:sldMk cId="2983910808" sldId="367"/>
        </pc:sldMkLst>
        <pc:spChg chg="mod">
          <ac:chgData name="Helena" userId="8ac8855c-4e0e-44ec-b242-4f56ba3c791e" providerId="ADAL" clId="{5A0DF32A-AF76-4E56-8B53-391DE4BB3760}" dt="2024-03-04T13:06:53.569" v="1" actId="207"/>
          <ac:spMkLst>
            <pc:docMk/>
            <pc:sldMk cId="2983910808" sldId="367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5A0DF32A-AF76-4E56-8B53-391DE4BB3760}" dt="2024-03-04T13:20:32.316" v="224" actId="20577"/>
        <pc:sldMkLst>
          <pc:docMk/>
          <pc:sldMk cId="379074021" sldId="372"/>
        </pc:sldMkLst>
        <pc:spChg chg="mod">
          <ac:chgData name="Helena" userId="8ac8855c-4e0e-44ec-b242-4f56ba3c791e" providerId="ADAL" clId="{5A0DF32A-AF76-4E56-8B53-391DE4BB3760}" dt="2024-03-04T13:18:16.556" v="13" actId="20577"/>
          <ac:spMkLst>
            <pc:docMk/>
            <pc:sldMk cId="379074021" sldId="372"/>
            <ac:spMk id="44034" creationId="{00000000-0000-0000-0000-000000000000}"/>
          </ac:spMkLst>
        </pc:spChg>
        <pc:spChg chg="mod">
          <ac:chgData name="Helena" userId="8ac8855c-4e0e-44ec-b242-4f56ba3c791e" providerId="ADAL" clId="{5A0DF32A-AF76-4E56-8B53-391DE4BB3760}" dt="2024-03-04T13:20:32.316" v="224" actId="20577"/>
          <ac:spMkLst>
            <pc:docMk/>
            <pc:sldMk cId="379074021" sldId="372"/>
            <ac:spMk id="440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7PmDk73u7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marketinginstitute.com/blog/corporate-16-brands-doing-corporate-social-responsibility-successfull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21089"/>
            <a:ext cx="7772400" cy="10081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Corporate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culture</a:t>
            </a:r>
            <a:r>
              <a:rPr lang="cs-CZ" sz="3500" b="1" dirty="0">
                <a:solidFill>
                  <a:schemeClr val="bg2"/>
                </a:solidFill>
              </a:rPr>
              <a:t>. </a:t>
            </a:r>
            <a:r>
              <a:rPr lang="cs-CZ" sz="3500" b="1" dirty="0" err="1">
                <a:solidFill>
                  <a:schemeClr val="bg2"/>
                </a:solidFill>
              </a:rPr>
              <a:t>Strategies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policies</a:t>
            </a:r>
            <a:r>
              <a:rPr lang="cs-CZ" sz="3500" b="1" dirty="0">
                <a:solidFill>
                  <a:schemeClr val="bg2"/>
                </a:solidFill>
              </a:rPr>
              <a:t>. HR </a:t>
            </a:r>
            <a:r>
              <a:rPr lang="cs-CZ" sz="3500" b="1" dirty="0" err="1">
                <a:solidFill>
                  <a:schemeClr val="bg2"/>
                </a:solidFill>
              </a:rPr>
              <a:t>concept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HUMAN RESOURCE 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Lesson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8500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Strategy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35992"/>
            <a:ext cx="8640960" cy="49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Sub-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7C2BCF5-6ADC-42A8-9F31-373E88514A0F}"/>
              </a:ext>
            </a:extLst>
          </p:cNvPr>
          <p:cNvSpPr/>
          <p:nvPr/>
        </p:nvSpPr>
        <p:spPr bwMode="auto">
          <a:xfrm>
            <a:off x="3851920" y="1456929"/>
            <a:ext cx="201622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company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err="1">
                <a:solidFill>
                  <a:schemeClr val="bg2"/>
                </a:solidFill>
              </a:rPr>
              <a:t>strategy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813B497-BDC3-4230-81E9-5B3C1A8C0C48}"/>
              </a:ext>
            </a:extLst>
          </p:cNvPr>
          <p:cNvSpPr/>
          <p:nvPr/>
        </p:nvSpPr>
        <p:spPr bwMode="auto">
          <a:xfrm>
            <a:off x="1365719" y="1988840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external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/>
                </a:solidFill>
              </a:rPr>
              <a:t>environment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4A13284-7295-4461-9F45-163ABF6EFA02}"/>
              </a:ext>
            </a:extLst>
          </p:cNvPr>
          <p:cNvSpPr/>
          <p:nvPr/>
        </p:nvSpPr>
        <p:spPr bwMode="auto">
          <a:xfrm>
            <a:off x="6442990" y="2060848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internal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/>
                </a:solidFill>
              </a:rPr>
              <a:t>environment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96F9770-41CD-4C13-8345-92B9689078F9}"/>
              </a:ext>
            </a:extLst>
          </p:cNvPr>
          <p:cNvSpPr/>
          <p:nvPr/>
        </p:nvSpPr>
        <p:spPr bwMode="auto">
          <a:xfrm>
            <a:off x="3926364" y="2650168"/>
            <a:ext cx="201622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HR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strategy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6DCC4AF-D3A1-4DB4-8FDB-E0199717DEF5}"/>
              </a:ext>
            </a:extLst>
          </p:cNvPr>
          <p:cNvSpPr/>
          <p:nvPr/>
        </p:nvSpPr>
        <p:spPr bwMode="auto">
          <a:xfrm>
            <a:off x="7328789" y="440760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Developement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6F39D2E-10FE-49AA-A420-DD37D94B8D5E}"/>
              </a:ext>
            </a:extLst>
          </p:cNvPr>
          <p:cNvSpPr/>
          <p:nvPr/>
        </p:nvSpPr>
        <p:spPr bwMode="auto">
          <a:xfrm>
            <a:off x="5796136" y="5429265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Retention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6A642415-6C22-48E8-9C18-BBA0C5959E45}"/>
              </a:ext>
            </a:extLst>
          </p:cNvPr>
          <p:cNvSpPr/>
          <p:nvPr/>
        </p:nvSpPr>
        <p:spPr bwMode="auto">
          <a:xfrm>
            <a:off x="4529503" y="444402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Care 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B897BFA-7C23-4905-9273-1A7FD861976A}"/>
              </a:ext>
            </a:extLst>
          </p:cNvPr>
          <p:cNvSpPr/>
          <p:nvPr/>
        </p:nvSpPr>
        <p:spPr bwMode="auto">
          <a:xfrm>
            <a:off x="3055220" y="5429265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Rewarding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C649533-2DDD-44AA-AB7D-54F327ACD83E}"/>
              </a:ext>
            </a:extLst>
          </p:cNvPr>
          <p:cNvSpPr/>
          <p:nvPr/>
        </p:nvSpPr>
        <p:spPr bwMode="auto">
          <a:xfrm>
            <a:off x="1790765" y="4463846"/>
            <a:ext cx="1487016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err="1"/>
              <a:t>Training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09B577F-0C94-47E6-8F42-514445A52C31}"/>
              </a:ext>
            </a:extLst>
          </p:cNvPr>
          <p:cNvSpPr/>
          <p:nvPr/>
        </p:nvSpPr>
        <p:spPr bwMode="auto">
          <a:xfrm>
            <a:off x="166525" y="532200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Recruitment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Policy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and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procedures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difference between strategy and policy,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procedures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tools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instruments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implementation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policy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strategy</a:t>
            </a:r>
            <a:r>
              <a:rPr lang="cs-CZ" sz="2800" dirty="0">
                <a:solidFill>
                  <a:schemeClr val="bg2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ho is responsible for developing strategy, policy, procedures?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ho is responsible for their implementation?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What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is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role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department?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2 groups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activities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(transformation and transaction)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does how the unit is structured depend on?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is the optimal number of HR staff in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r>
              <a:rPr lang="en-US" sz="2800" dirty="0">
                <a:solidFill>
                  <a:schemeClr val="bg2"/>
                </a:solidFill>
              </a:rPr>
              <a:t>?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bg2"/>
                </a:solidFill>
              </a:rPr>
              <a:t>(1 - 499 = 3.5; 500 or more = 20 recruiters or otherwise SME 62:1, large 95:1)</a:t>
            </a:r>
            <a:endParaRPr lang="cs-CZ" sz="2800" i="1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hat do line managers and employees value most about the work of the HR department? (what determines satisfaction...)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bg2"/>
                </a:solidFill>
              </a:rPr>
              <a:t>support in times of change, counselling employees, support in dealing with difficult people and situations, advocacy for basic rights and responsibilities</a:t>
            </a:r>
            <a:endParaRPr lang="cs-CZ" sz="2800" i="1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Common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activities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HRM			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3E2D3-5DD0-4692-BC1C-E693E951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51688" y="-271434"/>
            <a:ext cx="5240625" cy="86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„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Three-legged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model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HR“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This</a:t>
            </a:r>
            <a:r>
              <a:rPr lang="cs-CZ" sz="2800" dirty="0">
                <a:solidFill>
                  <a:schemeClr val="bg2"/>
                </a:solidFill>
              </a:rPr>
              <a:t> model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organizing</a:t>
            </a:r>
            <a:r>
              <a:rPr lang="cs-CZ" sz="2800" dirty="0">
                <a:solidFill>
                  <a:schemeClr val="bg2"/>
                </a:solidFill>
              </a:rPr>
              <a:t> HR </a:t>
            </a:r>
            <a:r>
              <a:rPr lang="cs-CZ" sz="2800" dirty="0" err="1">
                <a:solidFill>
                  <a:schemeClr val="bg2"/>
                </a:solidFill>
              </a:rPr>
              <a:t>servises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their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dual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strategic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operational</a:t>
            </a:r>
            <a:r>
              <a:rPr lang="cs-CZ" sz="2800" dirty="0">
                <a:solidFill>
                  <a:schemeClr val="bg2"/>
                </a:solidFill>
              </a:rPr>
              <a:t> role </a:t>
            </a:r>
            <a:r>
              <a:rPr lang="cs-CZ" sz="2800" dirty="0" err="1">
                <a:solidFill>
                  <a:schemeClr val="bg2"/>
                </a:solidFill>
              </a:rPr>
              <a:t>designed</a:t>
            </a:r>
            <a:r>
              <a:rPr lang="cs-CZ" sz="2800" dirty="0">
                <a:solidFill>
                  <a:schemeClr val="bg2"/>
                </a:solidFill>
              </a:rPr>
              <a:t> by dr. Ulrich (1997):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Centre of Excellence (advice and service on strategic issues of </a:t>
            </a:r>
            <a:r>
              <a:rPr lang="cs-CZ" sz="2800" dirty="0">
                <a:solidFill>
                  <a:schemeClr val="bg2"/>
                </a:solidFill>
              </a:rPr>
              <a:t>HRM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business partner (cooperation with line managers, implementation of sub-strategies)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shared service</a:t>
            </a:r>
            <a:r>
              <a:rPr lang="cs-CZ" sz="2800" dirty="0">
                <a:solidFill>
                  <a:schemeClr val="bg2"/>
                </a:solidFill>
              </a:rPr>
              <a:t>s</a:t>
            </a:r>
            <a:r>
              <a:rPr lang="en-US" sz="2800" dirty="0">
                <a:solidFill>
                  <a:schemeClr val="bg2"/>
                </a:solidFill>
              </a:rPr>
              <a:t> (administrative activities</a:t>
            </a:r>
            <a:r>
              <a:rPr lang="cs-CZ" sz="2800" dirty="0">
                <a:solidFill>
                  <a:schemeClr val="bg2"/>
                </a:solidFill>
              </a:rPr>
              <a:t>, support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HRM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on?</a:t>
            </a:r>
          </a:p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Out-</a:t>
            </a:r>
            <a:r>
              <a:rPr lang="cs-CZ" sz="2800" b="1" dirty="0" err="1">
                <a:solidFill>
                  <a:schemeClr val="bg2"/>
                </a:solidFill>
              </a:rPr>
              <a:t>side</a:t>
            </a:r>
            <a:r>
              <a:rPr lang="cs-CZ" sz="2800" b="1" dirty="0">
                <a:solidFill>
                  <a:schemeClr val="bg2"/>
                </a:solidFill>
              </a:rPr>
              <a:t>-in </a:t>
            </a:r>
            <a:r>
              <a:rPr lang="cs-CZ" sz="2800" b="1" dirty="0" err="1">
                <a:solidFill>
                  <a:schemeClr val="bg2"/>
                </a:solidFill>
              </a:rPr>
              <a:t>concept</a:t>
            </a:r>
            <a:r>
              <a:rPr lang="cs-CZ" sz="2800" b="1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Look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concept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excelent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scientist</a:t>
            </a:r>
            <a:r>
              <a:rPr lang="cs-CZ" sz="2800" dirty="0">
                <a:solidFill>
                  <a:schemeClr val="bg2"/>
                </a:solidFill>
              </a:rPr>
              <a:t> in HR dr. Dave Ulrich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10 element, </a:t>
            </a:r>
            <a:r>
              <a:rPr lang="cs-CZ" sz="2800" dirty="0" err="1">
                <a:solidFill>
                  <a:schemeClr val="bg2"/>
                </a:solidFill>
              </a:rPr>
              <a:t>which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effective</a:t>
            </a:r>
            <a:r>
              <a:rPr lang="cs-CZ" sz="2800" dirty="0">
                <a:solidFill>
                  <a:schemeClr val="bg2"/>
                </a:solidFill>
              </a:rPr>
              <a:t> HR.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Make notes (</a:t>
            </a:r>
            <a:r>
              <a:rPr lang="cs-CZ" sz="2800" dirty="0" err="1">
                <a:solidFill>
                  <a:schemeClr val="bg2"/>
                </a:solidFill>
              </a:rPr>
              <a:t>draw</a:t>
            </a:r>
            <a:r>
              <a:rPr lang="cs-CZ" sz="2800" dirty="0">
                <a:solidFill>
                  <a:schemeClr val="bg2"/>
                </a:solidFill>
              </a:rPr>
              <a:t> a pyramid) by dr. Ulrich.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https://www.youtube.com/watch?v=57PmDk73u7I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Next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lesson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Leadership.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Multigenerational</a:t>
            </a:r>
            <a:r>
              <a:rPr lang="cs-CZ" sz="2800" dirty="0">
                <a:solidFill>
                  <a:schemeClr val="bg2"/>
                </a:solidFill>
              </a:rPr>
              <a:t> leadership.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Who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great</a:t>
            </a:r>
            <a:r>
              <a:rPr lang="cs-CZ" sz="2800" dirty="0">
                <a:solidFill>
                  <a:schemeClr val="bg2"/>
                </a:solidFill>
              </a:rPr>
              <a:t> leader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know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Tx/>
              <a:buChar char="-"/>
            </a:pPr>
            <a:r>
              <a:rPr lang="cs-CZ" sz="2800" dirty="0">
                <a:solidFill>
                  <a:schemeClr val="bg2"/>
                </a:solidFill>
              </a:rPr>
              <a:t>in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world</a:t>
            </a:r>
            <a:r>
              <a:rPr lang="cs-CZ" sz="2800" dirty="0">
                <a:solidFill>
                  <a:schemeClr val="bg2"/>
                </a:solidFill>
              </a:rPr>
              <a:t>?</a:t>
            </a:r>
          </a:p>
          <a:p>
            <a:pPr algn="just">
              <a:buFontTx/>
              <a:buChar char="-"/>
            </a:pPr>
            <a:r>
              <a:rPr lang="cs-CZ" sz="2800" dirty="0">
                <a:solidFill>
                  <a:schemeClr val="bg2"/>
                </a:solidFill>
              </a:rPr>
              <a:t>in </a:t>
            </a:r>
            <a:r>
              <a:rPr lang="cs-CZ" sz="2800" dirty="0" err="1">
                <a:solidFill>
                  <a:schemeClr val="bg2"/>
                </a:solidFill>
              </a:rPr>
              <a:t>your</a:t>
            </a:r>
            <a:r>
              <a:rPr lang="cs-CZ" sz="2800" dirty="0">
                <a:solidFill>
                  <a:schemeClr val="bg2"/>
                </a:solidFill>
              </a:rPr>
              <a:t> country?</a:t>
            </a:r>
          </a:p>
          <a:p>
            <a:pPr algn="just">
              <a:buFontTx/>
              <a:buChar char="-"/>
            </a:pPr>
            <a:r>
              <a:rPr lang="cs-CZ" sz="2800" dirty="0">
                <a:solidFill>
                  <a:schemeClr val="bg2"/>
                </a:solidFill>
              </a:rPr>
              <a:t>in business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interested</a:t>
            </a:r>
            <a:r>
              <a:rPr lang="cs-CZ" sz="2800" dirty="0">
                <a:solidFill>
                  <a:schemeClr val="bg2"/>
                </a:solidFill>
              </a:rPr>
              <a:t> in?</a:t>
            </a:r>
          </a:p>
          <a:p>
            <a:pPr algn="just">
              <a:buFontTx/>
              <a:buChar char="-"/>
            </a:pPr>
            <a:r>
              <a:rPr lang="cs-CZ" sz="2800" dirty="0">
                <a:solidFill>
                  <a:schemeClr val="bg2"/>
                </a:solidFill>
              </a:rPr>
              <a:t>in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worked</a:t>
            </a:r>
            <a:r>
              <a:rPr lang="cs-CZ" sz="2800" dirty="0">
                <a:solidFill>
                  <a:schemeClr val="bg2"/>
                </a:solidFill>
              </a:rPr>
              <a:t>)?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6"/>
            <a:ext cx="5832475" cy="24482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Thank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for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attention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A7C956-A34B-46E8-B883-E9F0F5C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683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Content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corporate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culture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values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symbols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rituals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people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strategies</a:t>
            </a:r>
            <a:r>
              <a:rPr lang="cs-CZ" sz="3000" dirty="0">
                <a:solidFill>
                  <a:schemeClr val="bg2"/>
                </a:solidFill>
              </a:rPr>
              <a:t> and </a:t>
            </a:r>
            <a:r>
              <a:rPr lang="cs-CZ" sz="3000" dirty="0" err="1">
                <a:solidFill>
                  <a:schemeClr val="bg2"/>
                </a:solidFill>
              </a:rPr>
              <a:t>policies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concept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HRM</a:t>
            </a:r>
          </a:p>
          <a:p>
            <a:pPr marL="0" indent="0"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Corporate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i</a:t>
            </a:r>
            <a:r>
              <a:rPr lang="en-US" sz="2800" dirty="0">
                <a:solidFill>
                  <a:schemeClr val="bg2"/>
                </a:solidFill>
              </a:rPr>
              <a:t>s about the climate in the company, about relationships,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 towards employees and clients, respect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each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other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usually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founder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owner</a:t>
            </a:r>
            <a:r>
              <a:rPr lang="cs-CZ" sz="2800" dirty="0">
                <a:solidFill>
                  <a:schemeClr val="bg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Main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CSR – in </a:t>
            </a:r>
            <a:r>
              <a:rPr lang="cs-CZ" sz="2800" dirty="0" err="1">
                <a:solidFill>
                  <a:schemeClr val="bg2"/>
                </a:solidFill>
              </a:rPr>
              <a:t>social</a:t>
            </a:r>
            <a:r>
              <a:rPr lang="cs-CZ" sz="2800" dirty="0">
                <a:solidFill>
                  <a:schemeClr val="bg2"/>
                </a:solidFill>
              </a:rPr>
              <a:t> area </a:t>
            </a:r>
            <a:r>
              <a:rPr lang="cs-CZ" sz="2800" dirty="0" err="1">
                <a:solidFill>
                  <a:schemeClr val="bg2"/>
                </a:solidFill>
              </a:rPr>
              <a:t>focused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en-US" sz="2800" dirty="0">
                <a:solidFill>
                  <a:schemeClr val="bg2"/>
                </a:solidFill>
              </a:rPr>
              <a:t>strict respect for human rights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compliance with </a:t>
            </a:r>
            <a:r>
              <a:rPr lang="en-US" sz="2800" dirty="0" err="1">
                <a:solidFill>
                  <a:schemeClr val="bg2"/>
                </a:solidFill>
              </a:rPr>
              <a:t>labour</a:t>
            </a:r>
            <a:r>
              <a:rPr lang="en-US" sz="2800" dirty="0">
                <a:solidFill>
                  <a:schemeClr val="bg2"/>
                </a:solidFill>
              </a:rPr>
              <a:t> standards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goes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throught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Values = what is important in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Norms = unwritten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written</a:t>
            </a:r>
            <a:r>
              <a:rPr lang="en-US" sz="2800" dirty="0">
                <a:solidFill>
                  <a:schemeClr val="bg2"/>
                </a:solidFill>
              </a:rPr>
              <a:t> rules of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u="sng" dirty="0">
                <a:solidFill>
                  <a:schemeClr val="bg2"/>
                </a:solidFill>
              </a:rPr>
              <a:t>Different ways they are formed:</a:t>
            </a:r>
            <a:endParaRPr lang="cs-CZ" sz="2800" u="sng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leaders (they become role models)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critical cases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need to maintain effective working relationships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environment of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endParaRPr lang="en-US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Elements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F</a:t>
            </a:r>
            <a:r>
              <a:rPr lang="en-US" sz="2800" dirty="0">
                <a:solidFill>
                  <a:schemeClr val="bg2"/>
                </a:solidFill>
              </a:rPr>
              <a:t>our elements - symbols, heroes, rituals and values. </a:t>
            </a:r>
            <a:r>
              <a:rPr lang="en-US" sz="2400" b="1" i="1" dirty="0">
                <a:solidFill>
                  <a:schemeClr val="bg2"/>
                </a:solidFill>
              </a:rPr>
              <a:t>Corporate symbols </a:t>
            </a:r>
            <a:r>
              <a:rPr lang="en-US" sz="2400" dirty="0">
                <a:solidFill>
                  <a:schemeClr val="bg2"/>
                </a:solidFill>
              </a:rPr>
              <a:t>- acronyms, slang, dress code, status symbols that are known only to members of that organization.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Heroes</a:t>
            </a:r>
            <a:r>
              <a:rPr lang="en-US" sz="2400" dirty="0">
                <a:solidFill>
                  <a:schemeClr val="bg2"/>
                </a:solidFill>
              </a:rPr>
              <a:t> - real or imaginary people who serve as models of ideal </a:t>
            </a:r>
            <a:r>
              <a:rPr lang="en-US" sz="2400" dirty="0" err="1">
                <a:solidFill>
                  <a:schemeClr val="bg2"/>
                </a:solidFill>
              </a:rPr>
              <a:t>behaviour</a:t>
            </a:r>
            <a:r>
              <a:rPr lang="en-US" sz="2400" dirty="0">
                <a:solidFill>
                  <a:schemeClr val="bg2"/>
                </a:solidFill>
              </a:rPr>
              <a:t> and as carriers of tradition. They serve as role models for the ideal employee or manager (often the founders of the company). </a:t>
            </a:r>
            <a:r>
              <a:rPr lang="en-US" sz="2400" b="1" i="1" dirty="0">
                <a:solidFill>
                  <a:schemeClr val="bg2"/>
                </a:solidFill>
              </a:rPr>
              <a:t>Rituals</a:t>
            </a:r>
            <a:r>
              <a:rPr lang="en-US" sz="2400" dirty="0">
                <a:solidFill>
                  <a:schemeClr val="bg2"/>
                </a:solidFill>
              </a:rPr>
              <a:t> - activities and speeches, informal activities (celebrations), formal meetings, report writing, planning, information and control systems.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Values</a:t>
            </a:r>
            <a:r>
              <a:rPr lang="en-US" sz="2400" dirty="0">
                <a:solidFill>
                  <a:schemeClr val="bg2"/>
                </a:solidFill>
              </a:rPr>
              <a:t> - the deepest level of corporate culture. Values are reflected in work ethic, employee belonging to the company and the overall orientation of the company.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Corporate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change</a:t>
            </a:r>
            <a:r>
              <a:rPr lang="cs-CZ" sz="2800" dirty="0">
                <a:solidFill>
                  <a:schemeClr val="bg2"/>
                </a:solidFill>
              </a:rPr>
              <a:t> in MS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Questions: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1. What is the basis for culture change? Describe the principles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3. Describe the main steps in the culture change process?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4. What are the core methods for working with people </a:t>
            </a:r>
            <a:r>
              <a:rPr lang="cs-CZ" sz="2800" dirty="0" err="1">
                <a:solidFill>
                  <a:schemeClr val="bg2"/>
                </a:solidFill>
              </a:rPr>
              <a:t>during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change</a:t>
            </a:r>
            <a:r>
              <a:rPr lang="en-US" sz="2800" dirty="0">
                <a:solidFill>
                  <a:schemeClr val="bg2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5. Do you find inspiring the growth mind-set theory? Why?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pyramid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9B8FBD-20D8-411A-BCC1-F4E90987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50082"/>
            <a:ext cx="5056938" cy="43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in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social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area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Social activities of a socially responsible company may include: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philanthropy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communication with stakeholders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/>
                </a:solidFill>
              </a:rPr>
              <a:t>strict respect for human rights (holidays, overtime, sick days, benefits, not trying to set a minimum wage saying there are 20 more people waiting outside)    </a:t>
            </a:r>
            <a:endParaRPr lang="cs-CZ" sz="2800" b="1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compliance with </a:t>
            </a:r>
            <a:r>
              <a:rPr lang="en-US" sz="2800" dirty="0" err="1">
                <a:solidFill>
                  <a:schemeClr val="bg2"/>
                </a:solidFill>
              </a:rPr>
              <a:t>labour</a:t>
            </a:r>
            <a:r>
              <a:rPr lang="en-US" sz="2800" dirty="0">
                <a:solidFill>
                  <a:schemeClr val="bg2"/>
                </a:solidFill>
              </a:rPr>
              <a:t> standards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https://digitalmarketinginstitute.com/blog/corporate-16-brands-doing-corporate-social-responsibility-successfully</a:t>
            </a:r>
            <a:endParaRPr lang="cs-CZ" sz="28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What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is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strategy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chemeClr val="bg2"/>
                </a:solidFill>
              </a:rPr>
              <a:t>A </a:t>
            </a:r>
            <a:r>
              <a:rPr lang="en-US" sz="2400" dirty="0">
                <a:solidFill>
                  <a:schemeClr val="bg2"/>
                </a:solidFill>
              </a:rPr>
              <a:t>complex topic that connects the mission and vision of the organization's owner with its business strategy and employee lifecycle.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Establishes the overall recruitment system - defines processes, responsibilities and requirements for recruitment and selection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Defines staff training and skills development requirements, personal development of people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Defines the overall people development system (processes, rules, responsibilities)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Defines how to manage work performance, motivate and reward people, social programs and employee benefits (Employee Benefits)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Defines working conditions, working relationships and influences the way training is </a:t>
            </a:r>
            <a:r>
              <a:rPr lang="en-US" sz="2400" dirty="0" err="1">
                <a:solidFill>
                  <a:schemeClr val="bg2"/>
                </a:solidFill>
              </a:rPr>
              <a:t>organised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8875</TotalTime>
  <Words>1088</Words>
  <Application>Microsoft Office PowerPoint</Application>
  <PresentationFormat>Předvádění na obrazovce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Vzletný</vt:lpstr>
      <vt:lpstr>Prezentace aplikace PowerPoint</vt:lpstr>
      <vt:lpstr>Content</vt:lpstr>
      <vt:lpstr>Corporate culture</vt:lpstr>
      <vt:lpstr>Corporate culture</vt:lpstr>
      <vt:lpstr>Elements of corporate culture</vt:lpstr>
      <vt:lpstr>TASK 1</vt:lpstr>
      <vt:lpstr>CSR pyramid</vt:lpstr>
      <vt:lpstr>CSR in the social area </vt:lpstr>
      <vt:lpstr>What is the strategy?</vt:lpstr>
      <vt:lpstr>Strategy</vt:lpstr>
      <vt:lpstr>Policy and procedures </vt:lpstr>
      <vt:lpstr>What is the role of HR department?</vt:lpstr>
      <vt:lpstr>Common HR activities</vt:lpstr>
      <vt:lpstr>„Three-legged model of HR“</vt:lpstr>
      <vt:lpstr>TASK 3</vt:lpstr>
      <vt:lpstr>Next lesson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Helena Marková</cp:lastModifiedBy>
  <cp:revision>249</cp:revision>
  <cp:lastPrinted>1601-01-01T00:00:00Z</cp:lastPrinted>
  <dcterms:created xsi:type="dcterms:W3CDTF">2005-09-23T13:42:26Z</dcterms:created>
  <dcterms:modified xsi:type="dcterms:W3CDTF">2024-03-04T13:24:58Z</dcterms:modified>
</cp:coreProperties>
</file>