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6" r:id="rId2"/>
    <p:sldId id="269" r:id="rId3"/>
    <p:sldId id="348" r:id="rId4"/>
    <p:sldId id="428" r:id="rId5"/>
    <p:sldId id="427" r:id="rId6"/>
    <p:sldId id="429" r:id="rId7"/>
    <p:sldId id="383" r:id="rId8"/>
    <p:sldId id="430" r:id="rId9"/>
    <p:sldId id="415" r:id="rId10"/>
    <p:sldId id="416" r:id="rId11"/>
    <p:sldId id="398" r:id="rId12"/>
    <p:sldId id="385" r:id="rId13"/>
    <p:sldId id="386" r:id="rId14"/>
    <p:sldId id="387" r:id="rId15"/>
    <p:sldId id="414" r:id="rId16"/>
    <p:sldId id="431" r:id="rId17"/>
    <p:sldId id="432" r:id="rId18"/>
    <p:sldId id="433" r:id="rId19"/>
    <p:sldId id="434" r:id="rId20"/>
    <p:sldId id="435" r:id="rId21"/>
    <p:sldId id="436" r:id="rId22"/>
    <p:sldId id="437" r:id="rId23"/>
    <p:sldId id="438" r:id="rId24"/>
    <p:sldId id="439" r:id="rId25"/>
    <p:sldId id="388" r:id="rId26"/>
    <p:sldId id="440" r:id="rId27"/>
    <p:sldId id="417" r:id="rId28"/>
    <p:sldId id="389" r:id="rId29"/>
    <p:sldId id="408" r:id="rId30"/>
    <p:sldId id="418" r:id="rId31"/>
    <p:sldId id="409" r:id="rId32"/>
    <p:sldId id="419" r:id="rId33"/>
    <p:sldId id="410" r:id="rId34"/>
    <p:sldId id="413" r:id="rId35"/>
    <p:sldId id="393" r:id="rId36"/>
    <p:sldId id="394" r:id="rId37"/>
    <p:sldId id="420" r:id="rId38"/>
    <p:sldId id="391" r:id="rId39"/>
    <p:sldId id="423" r:id="rId40"/>
    <p:sldId id="424" r:id="rId41"/>
    <p:sldId id="425" r:id="rId42"/>
    <p:sldId id="421" r:id="rId43"/>
    <p:sldId id="396" r:id="rId44"/>
    <p:sldId id="422" r:id="rId45"/>
    <p:sldId id="397" r:id="rId46"/>
    <p:sldId id="273" r:id="rId47"/>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Výchozí oddíl" id="{E58DADE8-EFD0-4CCF-830F-B9EE80690544}">
          <p14:sldIdLst>
            <p14:sldId id="256"/>
            <p14:sldId id="269"/>
            <p14:sldId id="348"/>
            <p14:sldId id="428"/>
            <p14:sldId id="427"/>
            <p14:sldId id="429"/>
            <p14:sldId id="383"/>
            <p14:sldId id="430"/>
            <p14:sldId id="415"/>
            <p14:sldId id="416"/>
          </p14:sldIdLst>
        </p14:section>
        <p14:section name="Oddíl bez názvu" id="{0DD63392-BB8C-491B-BAF5-AE269A00D3A9}">
          <p14:sldIdLst>
            <p14:sldId id="398"/>
            <p14:sldId id="385"/>
            <p14:sldId id="386"/>
            <p14:sldId id="387"/>
            <p14:sldId id="414"/>
            <p14:sldId id="431"/>
            <p14:sldId id="432"/>
            <p14:sldId id="433"/>
            <p14:sldId id="434"/>
            <p14:sldId id="435"/>
            <p14:sldId id="436"/>
            <p14:sldId id="437"/>
            <p14:sldId id="438"/>
            <p14:sldId id="439"/>
            <p14:sldId id="388"/>
            <p14:sldId id="440"/>
            <p14:sldId id="417"/>
            <p14:sldId id="389"/>
            <p14:sldId id="408"/>
            <p14:sldId id="418"/>
            <p14:sldId id="409"/>
            <p14:sldId id="419"/>
            <p14:sldId id="410"/>
            <p14:sldId id="413"/>
            <p14:sldId id="393"/>
            <p14:sldId id="394"/>
            <p14:sldId id="420"/>
            <p14:sldId id="391"/>
            <p14:sldId id="423"/>
            <p14:sldId id="424"/>
            <p14:sldId id="425"/>
            <p14:sldId id="421"/>
            <p14:sldId id="396"/>
            <p14:sldId id="422"/>
            <p14:sldId id="397"/>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3" d="100"/>
          <a:sy n="103"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776EEE90-52F4-4630-9674-CFF1256F9220}"/>
    <pc:docChg chg="undo custSel addSld delSld modSld sldOrd modSection">
      <pc:chgData name="Helena" userId="8ac8855c-4e0e-44ec-b242-4f56ba3c791e" providerId="ADAL" clId="{776EEE90-52F4-4630-9674-CFF1256F9220}" dt="2024-04-08T12:13:44.504" v="2245" actId="20577"/>
      <pc:docMkLst>
        <pc:docMk/>
      </pc:docMkLst>
      <pc:sldChg chg="modSp modAnim">
        <pc:chgData name="Helena" userId="8ac8855c-4e0e-44ec-b242-4f56ba3c791e" providerId="ADAL" clId="{776EEE90-52F4-4630-9674-CFF1256F9220}" dt="2024-04-08T08:45:07.617" v="120" actId="20577"/>
        <pc:sldMkLst>
          <pc:docMk/>
          <pc:sldMk cId="0" sldId="256"/>
        </pc:sldMkLst>
        <pc:spChg chg="mod">
          <ac:chgData name="Helena" userId="8ac8855c-4e0e-44ec-b242-4f56ba3c791e" providerId="ADAL" clId="{776EEE90-52F4-4630-9674-CFF1256F9220}" dt="2024-04-08T08:45:07.617" v="120" actId="20577"/>
          <ac:spMkLst>
            <pc:docMk/>
            <pc:sldMk cId="0" sldId="256"/>
            <ac:spMk id="28675" creationId="{00000000-0000-0000-0000-000000000000}"/>
          </ac:spMkLst>
        </pc:spChg>
      </pc:sldChg>
      <pc:sldChg chg="delSp modSp modAnim">
        <pc:chgData name="Helena" userId="8ac8855c-4e0e-44ec-b242-4f56ba3c791e" providerId="ADAL" clId="{776EEE90-52F4-4630-9674-CFF1256F9220}" dt="2024-04-08T12:13:44.504" v="2245" actId="20577"/>
        <pc:sldMkLst>
          <pc:docMk/>
          <pc:sldMk cId="0" sldId="269"/>
        </pc:sldMkLst>
        <pc:spChg chg="mod">
          <ac:chgData name="Helena" userId="8ac8855c-4e0e-44ec-b242-4f56ba3c791e" providerId="ADAL" clId="{776EEE90-52F4-4630-9674-CFF1256F9220}" dt="2024-04-08T12:13:44.504" v="2245" actId="20577"/>
          <ac:spMkLst>
            <pc:docMk/>
            <pc:sldMk cId="0" sldId="269"/>
            <ac:spMk id="44035" creationId="{00000000-0000-0000-0000-000000000000}"/>
          </ac:spMkLst>
        </pc:spChg>
        <pc:picChg chg="del">
          <ac:chgData name="Helena" userId="8ac8855c-4e0e-44ec-b242-4f56ba3c791e" providerId="ADAL" clId="{776EEE90-52F4-4630-9674-CFF1256F9220}" dt="2024-04-08T08:43:17.225" v="37"/>
          <ac:picMkLst>
            <pc:docMk/>
            <pc:sldMk cId="0" sldId="269"/>
            <ac:picMk id="2" creationId="{4A1916B2-BCDF-40CE-89E9-5317A4CC3E73}"/>
          </ac:picMkLst>
        </pc:picChg>
      </pc:sldChg>
      <pc:sldChg chg="ord">
        <pc:chgData name="Helena" userId="8ac8855c-4e0e-44ec-b242-4f56ba3c791e" providerId="ADAL" clId="{776EEE90-52F4-4630-9674-CFF1256F9220}" dt="2024-04-08T08:59:37.017" v="419"/>
        <pc:sldMkLst>
          <pc:docMk/>
          <pc:sldMk cId="1624480265" sldId="348"/>
        </pc:sldMkLst>
      </pc:sldChg>
      <pc:sldChg chg="modSp mod">
        <pc:chgData name="Helena" userId="8ac8855c-4e0e-44ec-b242-4f56ba3c791e" providerId="ADAL" clId="{776EEE90-52F4-4630-9674-CFF1256F9220}" dt="2024-04-08T10:42:25.367" v="1239" actId="20577"/>
        <pc:sldMkLst>
          <pc:docMk/>
          <pc:sldMk cId="1002084148" sldId="383"/>
        </pc:sldMkLst>
        <pc:spChg chg="mod">
          <ac:chgData name="Helena" userId="8ac8855c-4e0e-44ec-b242-4f56ba3c791e" providerId="ADAL" clId="{776EEE90-52F4-4630-9674-CFF1256F9220}" dt="2024-04-08T10:40:24.193" v="1180" actId="20577"/>
          <ac:spMkLst>
            <pc:docMk/>
            <pc:sldMk cId="1002084148" sldId="383"/>
            <ac:spMk id="44034" creationId="{00000000-0000-0000-0000-000000000000}"/>
          </ac:spMkLst>
        </pc:spChg>
        <pc:spChg chg="mod">
          <ac:chgData name="Helena" userId="8ac8855c-4e0e-44ec-b242-4f56ba3c791e" providerId="ADAL" clId="{776EEE90-52F4-4630-9674-CFF1256F9220}" dt="2024-04-08T10:42:25.367" v="1239" actId="20577"/>
          <ac:spMkLst>
            <pc:docMk/>
            <pc:sldMk cId="1002084148" sldId="383"/>
            <ac:spMk id="44035" creationId="{00000000-0000-0000-0000-000000000000}"/>
          </ac:spMkLst>
        </pc:spChg>
      </pc:sldChg>
      <pc:sldChg chg="del">
        <pc:chgData name="Helena" userId="8ac8855c-4e0e-44ec-b242-4f56ba3c791e" providerId="ADAL" clId="{776EEE90-52F4-4630-9674-CFF1256F9220}" dt="2024-04-08T10:52:39.382" v="1313" actId="2696"/>
        <pc:sldMkLst>
          <pc:docMk/>
          <pc:sldMk cId="695541271" sldId="384"/>
        </pc:sldMkLst>
      </pc:sldChg>
      <pc:sldChg chg="modSp mod ord">
        <pc:chgData name="Helena" userId="8ac8855c-4e0e-44ec-b242-4f56ba3c791e" providerId="ADAL" clId="{776EEE90-52F4-4630-9674-CFF1256F9220}" dt="2024-04-08T11:58:51.197" v="2215" actId="255"/>
        <pc:sldMkLst>
          <pc:docMk/>
          <pc:sldMk cId="2741054610" sldId="388"/>
        </pc:sldMkLst>
        <pc:spChg chg="mod">
          <ac:chgData name="Helena" userId="8ac8855c-4e0e-44ec-b242-4f56ba3c791e" providerId="ADAL" clId="{776EEE90-52F4-4630-9674-CFF1256F9220}" dt="2024-04-08T11:58:24.556" v="2211" actId="20577"/>
          <ac:spMkLst>
            <pc:docMk/>
            <pc:sldMk cId="2741054610" sldId="388"/>
            <ac:spMk id="44034" creationId="{00000000-0000-0000-0000-000000000000}"/>
          </ac:spMkLst>
        </pc:spChg>
        <pc:spChg chg="mod">
          <ac:chgData name="Helena" userId="8ac8855c-4e0e-44ec-b242-4f56ba3c791e" providerId="ADAL" clId="{776EEE90-52F4-4630-9674-CFF1256F9220}" dt="2024-04-08T11:58:51.197" v="2215" actId="255"/>
          <ac:spMkLst>
            <pc:docMk/>
            <pc:sldMk cId="2741054610" sldId="388"/>
            <ac:spMk id="44035" creationId="{00000000-0000-0000-0000-000000000000}"/>
          </ac:spMkLst>
        </pc:spChg>
      </pc:sldChg>
      <pc:sldChg chg="modSp">
        <pc:chgData name="Helena" userId="8ac8855c-4e0e-44ec-b242-4f56ba3c791e" providerId="ADAL" clId="{776EEE90-52F4-4630-9674-CFF1256F9220}" dt="2024-04-08T10:57:27.306" v="1335" actId="2711"/>
        <pc:sldMkLst>
          <pc:docMk/>
          <pc:sldMk cId="2553631087" sldId="394"/>
        </pc:sldMkLst>
        <pc:spChg chg="mod">
          <ac:chgData name="Helena" userId="8ac8855c-4e0e-44ec-b242-4f56ba3c791e" providerId="ADAL" clId="{776EEE90-52F4-4630-9674-CFF1256F9220}" dt="2024-04-08T10:57:27.306" v="1335" actId="2711"/>
          <ac:spMkLst>
            <pc:docMk/>
            <pc:sldMk cId="2553631087" sldId="394"/>
            <ac:spMk id="44034" creationId="{00000000-0000-0000-0000-000000000000}"/>
          </ac:spMkLst>
        </pc:spChg>
      </pc:sldChg>
      <pc:sldChg chg="modSp">
        <pc:chgData name="Helena" userId="8ac8855c-4e0e-44ec-b242-4f56ba3c791e" providerId="ADAL" clId="{776EEE90-52F4-4630-9674-CFF1256F9220}" dt="2024-04-08T12:03:54.064" v="2218" actId="20577"/>
        <pc:sldMkLst>
          <pc:docMk/>
          <pc:sldMk cId="1462040851" sldId="397"/>
        </pc:sldMkLst>
        <pc:spChg chg="mod">
          <ac:chgData name="Helena" userId="8ac8855c-4e0e-44ec-b242-4f56ba3c791e" providerId="ADAL" clId="{776EEE90-52F4-4630-9674-CFF1256F9220}" dt="2024-04-08T12:03:54.064" v="2218" actId="20577"/>
          <ac:spMkLst>
            <pc:docMk/>
            <pc:sldMk cId="1462040851" sldId="397"/>
            <ac:spMk id="44034" creationId="{00000000-0000-0000-0000-000000000000}"/>
          </ac:spMkLst>
        </pc:spChg>
      </pc:sldChg>
      <pc:sldChg chg="modSp">
        <pc:chgData name="Helena" userId="8ac8855c-4e0e-44ec-b242-4f56ba3c791e" providerId="ADAL" clId="{776EEE90-52F4-4630-9674-CFF1256F9220}" dt="2024-04-08T10:59:52.911" v="1408" actId="20577"/>
        <pc:sldMkLst>
          <pc:docMk/>
          <pc:sldMk cId="428736296" sldId="398"/>
        </pc:sldMkLst>
        <pc:spChg chg="mod">
          <ac:chgData name="Helena" userId="8ac8855c-4e0e-44ec-b242-4f56ba3c791e" providerId="ADAL" clId="{776EEE90-52F4-4630-9674-CFF1256F9220}" dt="2024-04-08T10:59:52.911" v="1408" actId="20577"/>
          <ac:spMkLst>
            <pc:docMk/>
            <pc:sldMk cId="428736296" sldId="398"/>
            <ac:spMk id="44034" creationId="{00000000-0000-0000-0000-000000000000}"/>
          </ac:spMkLst>
        </pc:spChg>
      </pc:sldChg>
      <pc:sldChg chg="del">
        <pc:chgData name="Helena" userId="8ac8855c-4e0e-44ec-b242-4f56ba3c791e" providerId="ADAL" clId="{776EEE90-52F4-4630-9674-CFF1256F9220}" dt="2024-04-08T10:52:30.221" v="1312" actId="2696"/>
        <pc:sldMkLst>
          <pc:docMk/>
          <pc:sldMk cId="3651369400" sldId="400"/>
        </pc:sldMkLst>
      </pc:sldChg>
      <pc:sldChg chg="modSp ord">
        <pc:chgData name="Helena" userId="8ac8855c-4e0e-44ec-b242-4f56ba3c791e" providerId="ADAL" clId="{776EEE90-52F4-4630-9674-CFF1256F9220}" dt="2024-04-08T11:02:46.517" v="1410"/>
        <pc:sldMkLst>
          <pc:docMk/>
          <pc:sldMk cId="1367943373" sldId="414"/>
        </pc:sldMkLst>
        <pc:spChg chg="mod">
          <ac:chgData name="Helena" userId="8ac8855c-4e0e-44ec-b242-4f56ba3c791e" providerId="ADAL" clId="{776EEE90-52F4-4630-9674-CFF1256F9220}" dt="2024-04-08T10:45:58.472" v="1271" actId="20577"/>
          <ac:spMkLst>
            <pc:docMk/>
            <pc:sldMk cId="1367943373" sldId="414"/>
            <ac:spMk id="44034" creationId="{00000000-0000-0000-0000-000000000000}"/>
          </ac:spMkLst>
        </pc:spChg>
      </pc:sldChg>
      <pc:sldChg chg="ord">
        <pc:chgData name="Helena" userId="8ac8855c-4e0e-44ec-b242-4f56ba3c791e" providerId="ADAL" clId="{776EEE90-52F4-4630-9674-CFF1256F9220}" dt="2024-04-08T10:52:44.132" v="1315"/>
        <pc:sldMkLst>
          <pc:docMk/>
          <pc:sldMk cId="1388320185" sldId="415"/>
        </pc:sldMkLst>
      </pc:sldChg>
      <pc:sldChg chg="modSp mod ord">
        <pc:chgData name="Helena" userId="8ac8855c-4e0e-44ec-b242-4f56ba3c791e" providerId="ADAL" clId="{776EEE90-52F4-4630-9674-CFF1256F9220}" dt="2024-04-08T10:55:53.319" v="1319" actId="207"/>
        <pc:sldMkLst>
          <pc:docMk/>
          <pc:sldMk cId="2335388867" sldId="416"/>
        </pc:sldMkLst>
        <pc:spChg chg="mod">
          <ac:chgData name="Helena" userId="8ac8855c-4e0e-44ec-b242-4f56ba3c791e" providerId="ADAL" clId="{776EEE90-52F4-4630-9674-CFF1256F9220}" dt="2024-04-08T10:55:53.319" v="1319" actId="207"/>
          <ac:spMkLst>
            <pc:docMk/>
            <pc:sldMk cId="2335388867" sldId="416"/>
            <ac:spMk id="44035" creationId="{00000000-0000-0000-0000-000000000000}"/>
          </ac:spMkLst>
        </pc:spChg>
      </pc:sldChg>
      <pc:sldChg chg="modSp del mod">
        <pc:chgData name="Helena" userId="8ac8855c-4e0e-44ec-b242-4f56ba3c791e" providerId="ADAL" clId="{776EEE90-52F4-4630-9674-CFF1256F9220}" dt="2024-04-08T12:03:34.223" v="2216" actId="2696"/>
        <pc:sldMkLst>
          <pc:docMk/>
          <pc:sldMk cId="413483954" sldId="426"/>
        </pc:sldMkLst>
        <pc:spChg chg="mod">
          <ac:chgData name="Helena" userId="8ac8855c-4e0e-44ec-b242-4f56ba3c791e" providerId="ADAL" clId="{776EEE90-52F4-4630-9674-CFF1256F9220}" dt="2024-04-08T10:58:27.733" v="1362" actId="313"/>
          <ac:spMkLst>
            <pc:docMk/>
            <pc:sldMk cId="413483954" sldId="426"/>
            <ac:spMk id="44034" creationId="{00000000-0000-0000-0000-000000000000}"/>
          </ac:spMkLst>
        </pc:spChg>
        <pc:spChg chg="mod">
          <ac:chgData name="Helena" userId="8ac8855c-4e0e-44ec-b242-4f56ba3c791e" providerId="ADAL" clId="{776EEE90-52F4-4630-9674-CFF1256F9220}" dt="2024-04-08T10:58:41.211" v="1378" actId="20577"/>
          <ac:spMkLst>
            <pc:docMk/>
            <pc:sldMk cId="413483954" sldId="426"/>
            <ac:spMk id="44035" creationId="{00000000-0000-0000-0000-000000000000}"/>
          </ac:spMkLst>
        </pc:spChg>
      </pc:sldChg>
      <pc:sldChg chg="modSp add modAnim">
        <pc:chgData name="Helena" userId="8ac8855c-4e0e-44ec-b242-4f56ba3c791e" providerId="ADAL" clId="{776EEE90-52F4-4630-9674-CFF1256F9220}" dt="2024-04-08T09:14:23.984" v="760" actId="113"/>
        <pc:sldMkLst>
          <pc:docMk/>
          <pc:sldMk cId="2444479160" sldId="427"/>
        </pc:sldMkLst>
        <pc:spChg chg="mod">
          <ac:chgData name="Helena" userId="8ac8855c-4e0e-44ec-b242-4f56ba3c791e" providerId="ADAL" clId="{776EEE90-52F4-4630-9674-CFF1256F9220}" dt="2024-04-08T09:01:25.277" v="463" actId="20577"/>
          <ac:spMkLst>
            <pc:docMk/>
            <pc:sldMk cId="2444479160" sldId="427"/>
            <ac:spMk id="44034" creationId="{00000000-0000-0000-0000-000000000000}"/>
          </ac:spMkLst>
        </pc:spChg>
        <pc:spChg chg="mod">
          <ac:chgData name="Helena" userId="8ac8855c-4e0e-44ec-b242-4f56ba3c791e" providerId="ADAL" clId="{776EEE90-52F4-4630-9674-CFF1256F9220}" dt="2024-04-08T09:14:23.984" v="760" actId="113"/>
          <ac:spMkLst>
            <pc:docMk/>
            <pc:sldMk cId="2444479160" sldId="427"/>
            <ac:spMk id="44035" creationId="{00000000-0000-0000-0000-000000000000}"/>
          </ac:spMkLst>
        </pc:spChg>
      </pc:sldChg>
      <pc:sldChg chg="modSp add mod ord">
        <pc:chgData name="Helena" userId="8ac8855c-4e0e-44ec-b242-4f56ba3c791e" providerId="ADAL" clId="{776EEE90-52F4-4630-9674-CFF1256F9220}" dt="2024-04-08T09:03:46.986" v="627" actId="20577"/>
        <pc:sldMkLst>
          <pc:docMk/>
          <pc:sldMk cId="1049443220" sldId="428"/>
        </pc:sldMkLst>
        <pc:spChg chg="mod">
          <ac:chgData name="Helena" userId="8ac8855c-4e0e-44ec-b242-4f56ba3c791e" providerId="ADAL" clId="{776EEE90-52F4-4630-9674-CFF1256F9220}" dt="2024-04-08T09:01:14.384" v="460" actId="21"/>
          <ac:spMkLst>
            <pc:docMk/>
            <pc:sldMk cId="1049443220" sldId="428"/>
            <ac:spMk id="44034" creationId="{00000000-0000-0000-0000-000000000000}"/>
          </ac:spMkLst>
        </pc:spChg>
        <pc:spChg chg="mod">
          <ac:chgData name="Helena" userId="8ac8855c-4e0e-44ec-b242-4f56ba3c791e" providerId="ADAL" clId="{776EEE90-52F4-4630-9674-CFF1256F9220}" dt="2024-04-08T09:03:46.986" v="627" actId="20577"/>
          <ac:spMkLst>
            <pc:docMk/>
            <pc:sldMk cId="1049443220" sldId="428"/>
            <ac:spMk id="44035" creationId="{00000000-0000-0000-0000-000000000000}"/>
          </ac:spMkLst>
        </pc:spChg>
      </pc:sldChg>
      <pc:sldChg chg="modSp add mod">
        <pc:chgData name="Helena" userId="8ac8855c-4e0e-44ec-b242-4f56ba3c791e" providerId="ADAL" clId="{776EEE90-52F4-4630-9674-CFF1256F9220}" dt="2024-04-08T10:27:06.947" v="1160" actId="20577"/>
        <pc:sldMkLst>
          <pc:docMk/>
          <pc:sldMk cId="2748020629" sldId="429"/>
        </pc:sldMkLst>
        <pc:spChg chg="mod">
          <ac:chgData name="Helena" userId="8ac8855c-4e0e-44ec-b242-4f56ba3c791e" providerId="ADAL" clId="{776EEE90-52F4-4630-9674-CFF1256F9220}" dt="2024-04-08T09:16:30.093" v="784" actId="20577"/>
          <ac:spMkLst>
            <pc:docMk/>
            <pc:sldMk cId="2748020629" sldId="429"/>
            <ac:spMk id="44034" creationId="{00000000-0000-0000-0000-000000000000}"/>
          </ac:spMkLst>
        </pc:spChg>
        <pc:spChg chg="mod">
          <ac:chgData name="Helena" userId="8ac8855c-4e0e-44ec-b242-4f56ba3c791e" providerId="ADAL" clId="{776EEE90-52F4-4630-9674-CFF1256F9220}" dt="2024-04-08T10:27:06.947" v="1160" actId="20577"/>
          <ac:spMkLst>
            <pc:docMk/>
            <pc:sldMk cId="2748020629" sldId="429"/>
            <ac:spMk id="44035" creationId="{00000000-0000-0000-0000-000000000000}"/>
          </ac:spMkLst>
        </pc:spChg>
      </pc:sldChg>
      <pc:sldChg chg="modSp add mod">
        <pc:chgData name="Helena" userId="8ac8855c-4e0e-44ec-b242-4f56ba3c791e" providerId="ADAL" clId="{776EEE90-52F4-4630-9674-CFF1256F9220}" dt="2024-04-08T10:48:58.056" v="1311" actId="255"/>
        <pc:sldMkLst>
          <pc:docMk/>
          <pc:sldMk cId="1917643465" sldId="430"/>
        </pc:sldMkLst>
        <pc:spChg chg="mod">
          <ac:chgData name="Helena" userId="8ac8855c-4e0e-44ec-b242-4f56ba3c791e" providerId="ADAL" clId="{776EEE90-52F4-4630-9674-CFF1256F9220}" dt="2024-04-08T10:47:50.691" v="1303" actId="20577"/>
          <ac:spMkLst>
            <pc:docMk/>
            <pc:sldMk cId="1917643465" sldId="430"/>
            <ac:spMk id="44034" creationId="{00000000-0000-0000-0000-000000000000}"/>
          </ac:spMkLst>
        </pc:spChg>
        <pc:spChg chg="mod">
          <ac:chgData name="Helena" userId="8ac8855c-4e0e-44ec-b242-4f56ba3c791e" providerId="ADAL" clId="{776EEE90-52F4-4630-9674-CFF1256F9220}" dt="2024-04-08T10:48:58.056" v="1311" actId="255"/>
          <ac:spMkLst>
            <pc:docMk/>
            <pc:sldMk cId="1917643465" sldId="430"/>
            <ac:spMk id="44035" creationId="{00000000-0000-0000-0000-000000000000}"/>
          </ac:spMkLst>
        </pc:spChg>
      </pc:sldChg>
      <pc:sldChg chg="modSp add mod">
        <pc:chgData name="Helena" userId="8ac8855c-4e0e-44ec-b242-4f56ba3c791e" providerId="ADAL" clId="{776EEE90-52F4-4630-9674-CFF1256F9220}" dt="2024-04-08T11:11:53.849" v="1438" actId="113"/>
        <pc:sldMkLst>
          <pc:docMk/>
          <pc:sldMk cId="3756025343" sldId="431"/>
        </pc:sldMkLst>
        <pc:spChg chg="mod">
          <ac:chgData name="Helena" userId="8ac8855c-4e0e-44ec-b242-4f56ba3c791e" providerId="ADAL" clId="{776EEE90-52F4-4630-9674-CFF1256F9220}" dt="2024-04-08T11:09:55.150" v="1426" actId="20577"/>
          <ac:spMkLst>
            <pc:docMk/>
            <pc:sldMk cId="3756025343" sldId="431"/>
            <ac:spMk id="44034" creationId="{00000000-0000-0000-0000-000000000000}"/>
          </ac:spMkLst>
        </pc:spChg>
        <pc:spChg chg="mod">
          <ac:chgData name="Helena" userId="8ac8855c-4e0e-44ec-b242-4f56ba3c791e" providerId="ADAL" clId="{776EEE90-52F4-4630-9674-CFF1256F9220}" dt="2024-04-08T11:11:53.849" v="1438" actId="113"/>
          <ac:spMkLst>
            <pc:docMk/>
            <pc:sldMk cId="3756025343" sldId="431"/>
            <ac:spMk id="44035" creationId="{00000000-0000-0000-0000-000000000000}"/>
          </ac:spMkLst>
        </pc:spChg>
      </pc:sldChg>
      <pc:sldChg chg="modSp add mod">
        <pc:chgData name="Helena" userId="8ac8855c-4e0e-44ec-b242-4f56ba3c791e" providerId="ADAL" clId="{776EEE90-52F4-4630-9674-CFF1256F9220}" dt="2024-04-08T11:15:45.881" v="1536" actId="20577"/>
        <pc:sldMkLst>
          <pc:docMk/>
          <pc:sldMk cId="1441552776" sldId="432"/>
        </pc:sldMkLst>
        <pc:spChg chg="mod">
          <ac:chgData name="Helena" userId="8ac8855c-4e0e-44ec-b242-4f56ba3c791e" providerId="ADAL" clId="{776EEE90-52F4-4630-9674-CFF1256F9220}" dt="2024-04-08T11:12:21.766" v="1476" actId="20577"/>
          <ac:spMkLst>
            <pc:docMk/>
            <pc:sldMk cId="1441552776" sldId="432"/>
            <ac:spMk id="44034" creationId="{00000000-0000-0000-0000-000000000000}"/>
          </ac:spMkLst>
        </pc:spChg>
        <pc:spChg chg="mod">
          <ac:chgData name="Helena" userId="8ac8855c-4e0e-44ec-b242-4f56ba3c791e" providerId="ADAL" clId="{776EEE90-52F4-4630-9674-CFF1256F9220}" dt="2024-04-08T11:15:45.881" v="1536" actId="20577"/>
          <ac:spMkLst>
            <pc:docMk/>
            <pc:sldMk cId="1441552776" sldId="432"/>
            <ac:spMk id="44035" creationId="{00000000-0000-0000-0000-000000000000}"/>
          </ac:spMkLst>
        </pc:spChg>
      </pc:sldChg>
      <pc:sldChg chg="modSp add mod modAnim">
        <pc:chgData name="Helena" userId="8ac8855c-4e0e-44ec-b242-4f56ba3c791e" providerId="ADAL" clId="{776EEE90-52F4-4630-9674-CFF1256F9220}" dt="2024-04-08T11:31:01.424" v="1711" actId="20577"/>
        <pc:sldMkLst>
          <pc:docMk/>
          <pc:sldMk cId="1489073432" sldId="433"/>
        </pc:sldMkLst>
        <pc:spChg chg="mod">
          <ac:chgData name="Helena" userId="8ac8855c-4e0e-44ec-b242-4f56ba3c791e" providerId="ADAL" clId="{776EEE90-52F4-4630-9674-CFF1256F9220}" dt="2024-04-08T11:20:53.748" v="1588" actId="20577"/>
          <ac:spMkLst>
            <pc:docMk/>
            <pc:sldMk cId="1489073432" sldId="433"/>
            <ac:spMk id="44034" creationId="{00000000-0000-0000-0000-000000000000}"/>
          </ac:spMkLst>
        </pc:spChg>
        <pc:spChg chg="mod">
          <ac:chgData name="Helena" userId="8ac8855c-4e0e-44ec-b242-4f56ba3c791e" providerId="ADAL" clId="{776EEE90-52F4-4630-9674-CFF1256F9220}" dt="2024-04-08T11:31:01.424" v="1711" actId="20577"/>
          <ac:spMkLst>
            <pc:docMk/>
            <pc:sldMk cId="1489073432" sldId="433"/>
            <ac:spMk id="44035" creationId="{00000000-0000-0000-0000-000000000000}"/>
          </ac:spMkLst>
        </pc:spChg>
      </pc:sldChg>
      <pc:sldChg chg="modSp add mod">
        <pc:chgData name="Helena" userId="8ac8855c-4e0e-44ec-b242-4f56ba3c791e" providerId="ADAL" clId="{776EEE90-52F4-4630-9674-CFF1256F9220}" dt="2024-04-08T11:33:59.751" v="1761" actId="115"/>
        <pc:sldMkLst>
          <pc:docMk/>
          <pc:sldMk cId="4096116148" sldId="434"/>
        </pc:sldMkLst>
        <pc:spChg chg="mod">
          <ac:chgData name="Helena" userId="8ac8855c-4e0e-44ec-b242-4f56ba3c791e" providerId="ADAL" clId="{776EEE90-52F4-4630-9674-CFF1256F9220}" dt="2024-04-08T11:31:37.670" v="1741" actId="20577"/>
          <ac:spMkLst>
            <pc:docMk/>
            <pc:sldMk cId="4096116148" sldId="434"/>
            <ac:spMk id="44034" creationId="{00000000-0000-0000-0000-000000000000}"/>
          </ac:spMkLst>
        </pc:spChg>
        <pc:spChg chg="mod">
          <ac:chgData name="Helena" userId="8ac8855c-4e0e-44ec-b242-4f56ba3c791e" providerId="ADAL" clId="{776EEE90-52F4-4630-9674-CFF1256F9220}" dt="2024-04-08T11:33:59.751" v="1761" actId="115"/>
          <ac:spMkLst>
            <pc:docMk/>
            <pc:sldMk cId="4096116148" sldId="434"/>
            <ac:spMk id="44035" creationId="{00000000-0000-0000-0000-000000000000}"/>
          </ac:spMkLst>
        </pc:spChg>
      </pc:sldChg>
      <pc:sldChg chg="modSp add mod">
        <pc:chgData name="Helena" userId="8ac8855c-4e0e-44ec-b242-4f56ba3c791e" providerId="ADAL" clId="{776EEE90-52F4-4630-9674-CFF1256F9220}" dt="2024-04-08T11:35:24.256" v="1802"/>
        <pc:sldMkLst>
          <pc:docMk/>
          <pc:sldMk cId="3210868163" sldId="435"/>
        </pc:sldMkLst>
        <pc:spChg chg="mod">
          <ac:chgData name="Helena" userId="8ac8855c-4e0e-44ec-b242-4f56ba3c791e" providerId="ADAL" clId="{776EEE90-52F4-4630-9674-CFF1256F9220}" dt="2024-04-08T11:35:24.256" v="1802"/>
          <ac:spMkLst>
            <pc:docMk/>
            <pc:sldMk cId="3210868163" sldId="435"/>
            <ac:spMk id="44034" creationId="{00000000-0000-0000-0000-000000000000}"/>
          </ac:spMkLst>
        </pc:spChg>
        <pc:spChg chg="mod">
          <ac:chgData name="Helena" userId="8ac8855c-4e0e-44ec-b242-4f56ba3c791e" providerId="ADAL" clId="{776EEE90-52F4-4630-9674-CFF1256F9220}" dt="2024-04-08T11:33:49.622" v="1759" actId="115"/>
          <ac:spMkLst>
            <pc:docMk/>
            <pc:sldMk cId="3210868163" sldId="435"/>
            <ac:spMk id="44035" creationId="{00000000-0000-0000-0000-000000000000}"/>
          </ac:spMkLst>
        </pc:spChg>
      </pc:sldChg>
      <pc:sldChg chg="modSp add mod">
        <pc:chgData name="Helena" userId="8ac8855c-4e0e-44ec-b242-4f56ba3c791e" providerId="ADAL" clId="{776EEE90-52F4-4630-9674-CFF1256F9220}" dt="2024-04-08T11:40:21.038" v="1824" actId="20577"/>
        <pc:sldMkLst>
          <pc:docMk/>
          <pc:sldMk cId="1311979568" sldId="436"/>
        </pc:sldMkLst>
        <pc:spChg chg="mod">
          <ac:chgData name="Helena" userId="8ac8855c-4e0e-44ec-b242-4f56ba3c791e" providerId="ADAL" clId="{776EEE90-52F4-4630-9674-CFF1256F9220}" dt="2024-04-08T11:40:21.038" v="1824" actId="20577"/>
          <ac:spMkLst>
            <pc:docMk/>
            <pc:sldMk cId="1311979568" sldId="436"/>
            <ac:spMk id="44035" creationId="{00000000-0000-0000-0000-000000000000}"/>
          </ac:spMkLst>
        </pc:spChg>
      </pc:sldChg>
      <pc:sldChg chg="modSp add mod">
        <pc:chgData name="Helena" userId="8ac8855c-4e0e-44ec-b242-4f56ba3c791e" providerId="ADAL" clId="{776EEE90-52F4-4630-9674-CFF1256F9220}" dt="2024-04-08T11:46:16.405" v="1948" actId="20577"/>
        <pc:sldMkLst>
          <pc:docMk/>
          <pc:sldMk cId="1610876462" sldId="437"/>
        </pc:sldMkLst>
        <pc:spChg chg="mod">
          <ac:chgData name="Helena" userId="8ac8855c-4e0e-44ec-b242-4f56ba3c791e" providerId="ADAL" clId="{776EEE90-52F4-4630-9674-CFF1256F9220}" dt="2024-04-08T11:46:16.405" v="1948" actId="20577"/>
          <ac:spMkLst>
            <pc:docMk/>
            <pc:sldMk cId="1610876462" sldId="437"/>
            <ac:spMk id="44035" creationId="{00000000-0000-0000-0000-000000000000}"/>
          </ac:spMkLst>
        </pc:spChg>
      </pc:sldChg>
      <pc:sldChg chg="modSp add mod">
        <pc:chgData name="Helena" userId="8ac8855c-4e0e-44ec-b242-4f56ba3c791e" providerId="ADAL" clId="{776EEE90-52F4-4630-9674-CFF1256F9220}" dt="2024-04-08T11:51:41.605" v="2024" actId="20577"/>
        <pc:sldMkLst>
          <pc:docMk/>
          <pc:sldMk cId="1469850226" sldId="438"/>
        </pc:sldMkLst>
        <pc:spChg chg="mod">
          <ac:chgData name="Helena" userId="8ac8855c-4e0e-44ec-b242-4f56ba3c791e" providerId="ADAL" clId="{776EEE90-52F4-4630-9674-CFF1256F9220}" dt="2024-04-08T11:51:07.601" v="2015" actId="14100"/>
          <ac:spMkLst>
            <pc:docMk/>
            <pc:sldMk cId="1469850226" sldId="438"/>
            <ac:spMk id="44034" creationId="{00000000-0000-0000-0000-000000000000}"/>
          </ac:spMkLst>
        </pc:spChg>
        <pc:spChg chg="mod">
          <ac:chgData name="Helena" userId="8ac8855c-4e0e-44ec-b242-4f56ba3c791e" providerId="ADAL" clId="{776EEE90-52F4-4630-9674-CFF1256F9220}" dt="2024-04-08T11:51:41.605" v="2024" actId="20577"/>
          <ac:spMkLst>
            <pc:docMk/>
            <pc:sldMk cId="1469850226" sldId="438"/>
            <ac:spMk id="44035" creationId="{00000000-0000-0000-0000-000000000000}"/>
          </ac:spMkLst>
        </pc:spChg>
      </pc:sldChg>
      <pc:sldChg chg="modSp add mod modAnim">
        <pc:chgData name="Helena" userId="8ac8855c-4e0e-44ec-b242-4f56ba3c791e" providerId="ADAL" clId="{776EEE90-52F4-4630-9674-CFF1256F9220}" dt="2024-04-08T11:54:43.705" v="2200" actId="20577"/>
        <pc:sldMkLst>
          <pc:docMk/>
          <pc:sldMk cId="1894997013" sldId="439"/>
        </pc:sldMkLst>
        <pc:spChg chg="mod">
          <ac:chgData name="Helena" userId="8ac8855c-4e0e-44ec-b242-4f56ba3c791e" providerId="ADAL" clId="{776EEE90-52F4-4630-9674-CFF1256F9220}" dt="2024-04-08T11:52:44.440" v="2040" actId="14100"/>
          <ac:spMkLst>
            <pc:docMk/>
            <pc:sldMk cId="1894997013" sldId="439"/>
            <ac:spMk id="44034" creationId="{00000000-0000-0000-0000-000000000000}"/>
          </ac:spMkLst>
        </pc:spChg>
        <pc:spChg chg="mod">
          <ac:chgData name="Helena" userId="8ac8855c-4e0e-44ec-b242-4f56ba3c791e" providerId="ADAL" clId="{776EEE90-52F4-4630-9674-CFF1256F9220}" dt="2024-04-08T11:54:43.705" v="2200" actId="20577"/>
          <ac:spMkLst>
            <pc:docMk/>
            <pc:sldMk cId="1894997013" sldId="439"/>
            <ac:spMk id="44035" creationId="{00000000-0000-0000-0000-000000000000}"/>
          </ac:spMkLst>
        </pc:spChg>
      </pc:sldChg>
      <pc:sldChg chg="add">
        <pc:chgData name="Helena" userId="8ac8855c-4e0e-44ec-b242-4f56ba3c791e" providerId="ADAL" clId="{776EEE90-52F4-4630-9674-CFF1256F9220}" dt="2024-04-08T11:54:52.804" v="2201" actId="2890"/>
        <pc:sldMkLst>
          <pc:docMk/>
          <pc:sldMk cId="2106562313" sldId="4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08.04.2024</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a:t>
            </a:fld>
            <a:endParaRPr lang="cs-CZ"/>
          </a:p>
        </p:txBody>
      </p:sp>
    </p:spTree>
    <p:extLst>
      <p:ext uri="{BB962C8B-B14F-4D97-AF65-F5344CB8AC3E}">
        <p14:creationId xmlns:p14="http://schemas.microsoft.com/office/powerpoint/2010/main" val="30507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18</a:t>
            </a:fld>
            <a:endParaRPr lang="cs-CZ"/>
          </a:p>
        </p:txBody>
      </p:sp>
    </p:spTree>
    <p:extLst>
      <p:ext uri="{BB962C8B-B14F-4D97-AF65-F5344CB8AC3E}">
        <p14:creationId xmlns:p14="http://schemas.microsoft.com/office/powerpoint/2010/main" val="11925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19</a:t>
            </a:fld>
            <a:endParaRPr lang="cs-CZ"/>
          </a:p>
        </p:txBody>
      </p:sp>
    </p:spTree>
    <p:extLst>
      <p:ext uri="{BB962C8B-B14F-4D97-AF65-F5344CB8AC3E}">
        <p14:creationId xmlns:p14="http://schemas.microsoft.com/office/powerpoint/2010/main" val="241722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20</a:t>
            </a:fld>
            <a:endParaRPr lang="cs-CZ"/>
          </a:p>
        </p:txBody>
      </p:sp>
    </p:spTree>
    <p:extLst>
      <p:ext uri="{BB962C8B-B14F-4D97-AF65-F5344CB8AC3E}">
        <p14:creationId xmlns:p14="http://schemas.microsoft.com/office/powerpoint/2010/main" val="68391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21</a:t>
            </a:fld>
            <a:endParaRPr lang="cs-CZ"/>
          </a:p>
        </p:txBody>
      </p:sp>
    </p:spTree>
    <p:extLst>
      <p:ext uri="{BB962C8B-B14F-4D97-AF65-F5344CB8AC3E}">
        <p14:creationId xmlns:p14="http://schemas.microsoft.com/office/powerpoint/2010/main" val="384279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22</a:t>
            </a:fld>
            <a:endParaRPr lang="cs-CZ"/>
          </a:p>
        </p:txBody>
      </p:sp>
    </p:spTree>
    <p:extLst>
      <p:ext uri="{BB962C8B-B14F-4D97-AF65-F5344CB8AC3E}">
        <p14:creationId xmlns:p14="http://schemas.microsoft.com/office/powerpoint/2010/main" val="91723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23</a:t>
            </a:fld>
            <a:endParaRPr lang="cs-CZ"/>
          </a:p>
        </p:txBody>
      </p:sp>
    </p:spTree>
    <p:extLst>
      <p:ext uri="{BB962C8B-B14F-4D97-AF65-F5344CB8AC3E}">
        <p14:creationId xmlns:p14="http://schemas.microsoft.com/office/powerpoint/2010/main" val="395297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24</a:t>
            </a:fld>
            <a:endParaRPr lang="cs-CZ"/>
          </a:p>
        </p:txBody>
      </p:sp>
    </p:spTree>
    <p:extLst>
      <p:ext uri="{BB962C8B-B14F-4D97-AF65-F5344CB8AC3E}">
        <p14:creationId xmlns:p14="http://schemas.microsoft.com/office/powerpoint/2010/main" val="331896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onetonlin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r/tasrfvKL7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netonlin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36815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None/>
            </a:pPr>
            <a:r>
              <a:rPr lang="cs-CZ" b="1" dirty="0" err="1">
                <a:solidFill>
                  <a:schemeClr val="bg2"/>
                </a:solidFill>
              </a:rPr>
              <a:t>Strategic</a:t>
            </a:r>
            <a:r>
              <a:rPr lang="cs-CZ" b="1" dirty="0">
                <a:solidFill>
                  <a:schemeClr val="bg2"/>
                </a:solidFill>
              </a:rPr>
              <a:t> and </a:t>
            </a:r>
            <a:r>
              <a:rPr lang="cs-CZ" b="1" dirty="0" err="1">
                <a:solidFill>
                  <a:schemeClr val="bg2"/>
                </a:solidFill>
              </a:rPr>
              <a:t>operational</a:t>
            </a:r>
            <a:r>
              <a:rPr lang="cs-CZ" b="1" dirty="0">
                <a:solidFill>
                  <a:schemeClr val="bg2"/>
                </a:solidFill>
              </a:rPr>
              <a:t> HR </a:t>
            </a:r>
            <a:r>
              <a:rPr lang="cs-CZ" b="1" dirty="0" err="1">
                <a:solidFill>
                  <a:schemeClr val="bg2"/>
                </a:solidFill>
              </a:rPr>
              <a:t>activities</a:t>
            </a:r>
            <a:r>
              <a:rPr lang="cs-CZ" b="1" dirty="0">
                <a:solidFill>
                  <a:schemeClr val="bg2"/>
                </a:solidFill>
              </a:rPr>
              <a:t>:</a:t>
            </a:r>
          </a:p>
          <a:p>
            <a:pPr algn="ctr" eaLnBrk="1" hangingPunct="1">
              <a:lnSpc>
                <a:spcPct val="90000"/>
              </a:lnSpc>
              <a:buNone/>
            </a:pPr>
            <a:r>
              <a:rPr lang="cs-CZ" b="1" dirty="0">
                <a:solidFill>
                  <a:schemeClr val="bg2"/>
                </a:solidFill>
              </a:rPr>
              <a:t>WF </a:t>
            </a:r>
            <a:r>
              <a:rPr lang="cs-CZ" b="1" dirty="0" err="1">
                <a:solidFill>
                  <a:schemeClr val="bg2"/>
                </a:solidFill>
              </a:rPr>
              <a:t>planning</a:t>
            </a:r>
            <a:r>
              <a:rPr lang="cs-CZ" b="1" dirty="0">
                <a:solidFill>
                  <a:schemeClr val="bg2"/>
                </a:solidFill>
              </a:rPr>
              <a:t>. </a:t>
            </a:r>
            <a:r>
              <a:rPr lang="cs-CZ" b="1" dirty="0" err="1">
                <a:solidFill>
                  <a:schemeClr val="bg2"/>
                </a:solidFill>
              </a:rPr>
              <a:t>Recruitment</a:t>
            </a:r>
            <a:r>
              <a:rPr lang="cs-CZ" b="1" dirty="0">
                <a:solidFill>
                  <a:schemeClr val="bg2"/>
                </a:solidFill>
              </a:rPr>
              <a:t>. </a:t>
            </a:r>
            <a:r>
              <a:rPr lang="cs-CZ" b="1" dirty="0" err="1">
                <a:solidFill>
                  <a:schemeClr val="bg2"/>
                </a:solidFill>
              </a:rPr>
              <a:t>Selection</a:t>
            </a:r>
            <a:r>
              <a:rPr lang="cs-CZ" b="1" dirty="0">
                <a:solidFill>
                  <a:schemeClr val="bg2"/>
                </a:solidFill>
              </a:rPr>
              <a:t>.</a:t>
            </a: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8</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6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91000"/>
                            </p:stCondLst>
                            <p:childTnLst>
                              <p:par>
                                <p:cTn id="15" presetID="2" presetClass="entr" presetSubtype="1" fill="hold" grpId="0" nodeType="afterEffect">
                                  <p:stCondLst>
                                    <p:cond delay="9000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TASK 1 - Job </a:t>
            </a:r>
            <a:r>
              <a:rPr lang="cs-CZ" sz="3300" b="1" dirty="0" err="1">
                <a:solidFill>
                  <a:schemeClr val="bg2"/>
                </a:solidFill>
                <a:effectLst/>
                <a:latin typeface="+mn-lt"/>
              </a:rPr>
              <a:t>analysis</a:t>
            </a:r>
            <a:r>
              <a:rPr lang="cs-CZ" sz="3300" b="1" dirty="0">
                <a:solidFill>
                  <a:schemeClr val="bg2"/>
                </a:solidFill>
                <a:effectLst/>
                <a:latin typeface="+mn-lt"/>
              </a:rPr>
              <a:t> data</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Tx/>
              <a:buChar char="-"/>
            </a:pPr>
            <a:r>
              <a:rPr lang="cs-CZ" sz="2800" dirty="0">
                <a:solidFill>
                  <a:schemeClr val="bg2"/>
                </a:solidFill>
              </a:rPr>
              <a:t>O*Net</a:t>
            </a:r>
          </a:p>
          <a:p>
            <a:pPr algn="just">
              <a:buFontTx/>
              <a:buChar char="-"/>
            </a:pPr>
            <a:r>
              <a:rPr lang="cs-CZ" sz="2800" dirty="0">
                <a:solidFill>
                  <a:srgbClr val="FF0000"/>
                </a:solidFill>
                <a:hlinkClick r:id="rId2">
                  <a:extLst>
                    <a:ext uri="{A12FA001-AC4F-418D-AE19-62706E023703}">
                      <ahyp:hlinkClr xmlns:ahyp="http://schemas.microsoft.com/office/drawing/2018/hyperlinkcolor" val="tx"/>
                    </a:ext>
                  </a:extLst>
                </a:hlinkClick>
              </a:rPr>
              <a:t>https://www.onetonline.org/</a:t>
            </a:r>
            <a:endParaRPr lang="cs-CZ" sz="2800" dirty="0">
              <a:solidFill>
                <a:srgbClr val="FF0000"/>
              </a:solidFill>
            </a:endParaRPr>
          </a:p>
          <a:p>
            <a:pPr marL="0" indent="0" algn="just">
              <a:buNone/>
            </a:pPr>
            <a:endParaRPr lang="cs-CZ" sz="2800" dirty="0">
              <a:solidFill>
                <a:schemeClr val="bg2"/>
              </a:solidFill>
            </a:endParaRPr>
          </a:p>
          <a:p>
            <a:pPr marL="0" indent="0" algn="just">
              <a:buNone/>
            </a:pPr>
            <a:r>
              <a:rPr lang="cs-CZ" sz="2800" dirty="0">
                <a:solidFill>
                  <a:schemeClr val="bg2"/>
                </a:solidFill>
              </a:rPr>
              <a:t>Go to O*Net and </a:t>
            </a:r>
            <a:r>
              <a:rPr lang="cs-CZ" sz="2800" dirty="0" err="1">
                <a:solidFill>
                  <a:schemeClr val="bg2"/>
                </a:solidFill>
              </a:rPr>
              <a:t>find</a:t>
            </a:r>
            <a:r>
              <a:rPr lang="cs-CZ" sz="2800" dirty="0">
                <a:solidFill>
                  <a:schemeClr val="bg2"/>
                </a:solidFill>
              </a:rPr>
              <a:t> </a:t>
            </a:r>
            <a:r>
              <a:rPr lang="cs-CZ" sz="2800" dirty="0" err="1">
                <a:solidFill>
                  <a:schemeClr val="bg2"/>
                </a:solidFill>
              </a:rPr>
              <a:t>the</a:t>
            </a:r>
            <a:r>
              <a:rPr lang="cs-CZ" sz="2800" dirty="0">
                <a:solidFill>
                  <a:schemeClr val="bg2"/>
                </a:solidFill>
              </a:rPr>
              <a:t> data </a:t>
            </a:r>
            <a:r>
              <a:rPr lang="cs-CZ" sz="2800" dirty="0" err="1">
                <a:solidFill>
                  <a:schemeClr val="bg2"/>
                </a:solidFill>
              </a:rPr>
              <a:t>about</a:t>
            </a:r>
            <a:r>
              <a:rPr lang="cs-CZ" sz="2800" dirty="0">
                <a:solidFill>
                  <a:schemeClr val="bg2"/>
                </a:solidFill>
              </a:rPr>
              <a:t> </a:t>
            </a:r>
            <a:r>
              <a:rPr lang="cs-CZ" sz="2800" dirty="0" err="1">
                <a:solidFill>
                  <a:schemeClr val="bg2"/>
                </a:solidFill>
              </a:rPr>
              <a:t>your</a:t>
            </a:r>
            <a:r>
              <a:rPr lang="cs-CZ" sz="2800" dirty="0">
                <a:solidFill>
                  <a:schemeClr val="bg2"/>
                </a:solidFill>
              </a:rPr>
              <a:t> </a:t>
            </a:r>
            <a:r>
              <a:rPr lang="cs-CZ" sz="2800" dirty="0" err="1">
                <a:solidFill>
                  <a:schemeClr val="bg2"/>
                </a:solidFill>
              </a:rPr>
              <a:t>dream</a:t>
            </a:r>
            <a:r>
              <a:rPr lang="cs-CZ" sz="2800" dirty="0">
                <a:solidFill>
                  <a:schemeClr val="bg2"/>
                </a:solidFill>
              </a:rPr>
              <a:t> </a:t>
            </a:r>
            <a:r>
              <a:rPr lang="cs-CZ" sz="2800" dirty="0" err="1">
                <a:solidFill>
                  <a:schemeClr val="bg2"/>
                </a:solidFill>
              </a:rPr>
              <a:t>job</a:t>
            </a:r>
            <a:r>
              <a:rPr lang="cs-CZ" sz="2800" dirty="0">
                <a:solidFill>
                  <a:schemeClr val="bg2"/>
                </a:solidFill>
              </a:rPr>
              <a:t>.</a:t>
            </a:r>
          </a:p>
          <a:p>
            <a:pPr marL="0" indent="0" algn="just">
              <a:buNone/>
            </a:pPr>
            <a:r>
              <a:rPr lang="cs-CZ" sz="2800" dirty="0" err="1">
                <a:solidFill>
                  <a:schemeClr val="bg2"/>
                </a:solidFill>
              </a:rPr>
              <a:t>Search</a:t>
            </a:r>
            <a:r>
              <a:rPr lang="cs-CZ" sz="2800" dirty="0">
                <a:solidFill>
                  <a:schemeClr val="bg2"/>
                </a:solidFill>
              </a:rPr>
              <a:t> </a:t>
            </a:r>
            <a:r>
              <a:rPr lang="cs-CZ" sz="2800" dirty="0" err="1">
                <a:solidFill>
                  <a:schemeClr val="bg2"/>
                </a:solidFill>
              </a:rPr>
              <a:t>wage</a:t>
            </a:r>
            <a:r>
              <a:rPr lang="cs-CZ" sz="2800" dirty="0">
                <a:solidFill>
                  <a:schemeClr val="bg2"/>
                </a:solidFill>
              </a:rPr>
              <a:t> in </a:t>
            </a:r>
            <a:r>
              <a:rPr lang="cs-CZ" sz="2800" dirty="0" err="1">
                <a:solidFill>
                  <a:schemeClr val="bg2"/>
                </a:solidFill>
              </a:rPr>
              <a:t>different</a:t>
            </a:r>
            <a:r>
              <a:rPr lang="cs-CZ" sz="2800" dirty="0">
                <a:solidFill>
                  <a:schemeClr val="bg2"/>
                </a:solidFill>
              </a:rPr>
              <a:t> </a:t>
            </a:r>
            <a:r>
              <a:rPr lang="cs-CZ" sz="2800" dirty="0" err="1">
                <a:solidFill>
                  <a:schemeClr val="bg2"/>
                </a:solidFill>
              </a:rPr>
              <a:t>states</a:t>
            </a:r>
            <a:r>
              <a:rPr lang="cs-CZ" sz="2800" dirty="0">
                <a:solidFill>
                  <a:schemeClr val="bg2"/>
                </a:solidFill>
              </a:rPr>
              <a:t>.</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3538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KSAO – </a:t>
            </a:r>
            <a:r>
              <a:rPr lang="cs-CZ" sz="3300" b="1" dirty="0" err="1">
                <a:solidFill>
                  <a:schemeClr val="bg2"/>
                </a:solidFill>
                <a:effectLst/>
                <a:latin typeface="+mn-lt"/>
              </a:rPr>
              <a:t>outpus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job</a:t>
            </a:r>
            <a:r>
              <a:rPr lang="cs-CZ" sz="3300" b="1" dirty="0">
                <a:solidFill>
                  <a:schemeClr val="bg2"/>
                </a:solidFill>
                <a:effectLst/>
                <a:latin typeface="+mn-lt"/>
              </a:rPr>
              <a:t>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cs-CZ" sz="2800" dirty="0" err="1">
                <a:solidFill>
                  <a:schemeClr val="bg2"/>
                </a:solidFill>
              </a:rPr>
              <a:t>What</a:t>
            </a:r>
            <a:r>
              <a:rPr lang="cs-CZ" sz="2800" dirty="0">
                <a:solidFill>
                  <a:schemeClr val="bg2"/>
                </a:solidFill>
              </a:rPr>
              <a:t> </a:t>
            </a:r>
            <a:r>
              <a:rPr lang="cs-CZ" sz="2800" dirty="0" err="1">
                <a:solidFill>
                  <a:schemeClr val="bg2"/>
                </a:solidFill>
              </a:rPr>
              <a:t>is</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meaning</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abbreviation</a:t>
            </a:r>
            <a:r>
              <a:rPr lang="cs-CZ" sz="2800" dirty="0">
                <a:solidFill>
                  <a:schemeClr val="bg2"/>
                </a:solidFill>
              </a:rPr>
              <a:t> </a:t>
            </a:r>
            <a:r>
              <a:rPr lang="cs-CZ" sz="2800" dirty="0" err="1">
                <a:solidFill>
                  <a:schemeClr val="bg2"/>
                </a:solidFill>
              </a:rPr>
              <a:t>for</a:t>
            </a:r>
            <a:r>
              <a:rPr lang="cs-CZ" sz="2800" dirty="0">
                <a:solidFill>
                  <a:schemeClr val="bg2"/>
                </a:solidFill>
              </a:rPr>
              <a:t>?</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8736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KSAO</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cs-CZ" sz="2800" dirty="0" err="1">
                <a:solidFill>
                  <a:schemeClr val="bg2"/>
                </a:solidFill>
              </a:rPr>
              <a:t>Knowledge</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Skills</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Abilities</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Other</a:t>
            </a:r>
            <a:r>
              <a:rPr lang="cs-CZ" sz="2800" dirty="0">
                <a:solidFill>
                  <a:schemeClr val="bg2"/>
                </a:solidFill>
              </a:rPr>
              <a:t> </a:t>
            </a:r>
            <a:r>
              <a:rPr lang="cs-CZ" sz="2800" dirty="0" err="1">
                <a:solidFill>
                  <a:schemeClr val="bg2"/>
                </a:solidFill>
              </a:rPr>
              <a:t>atributes</a:t>
            </a:r>
            <a:r>
              <a:rPr lang="cs-CZ" sz="2800" dirty="0">
                <a:solidFill>
                  <a:schemeClr val="bg2"/>
                </a:solidFill>
              </a:rPr>
              <a:t>/</a:t>
            </a:r>
            <a:r>
              <a:rPr lang="cs-CZ" sz="2800" dirty="0" err="1">
                <a:solidFill>
                  <a:schemeClr val="bg2"/>
                </a:solidFill>
              </a:rPr>
              <a:t>characteristics</a:t>
            </a: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241920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648072"/>
          </a:xfrm>
        </p:spPr>
        <p:txBody>
          <a:bodyPr/>
          <a:lstStyle/>
          <a:p>
            <a:pPr eaLnBrk="1" hangingPunct="1">
              <a:defRPr/>
            </a:pPr>
            <a:br>
              <a:rPr lang="cs-CZ" sz="3300" b="1" dirty="0">
                <a:solidFill>
                  <a:schemeClr val="bg2"/>
                </a:solidFill>
                <a:effectLst/>
                <a:latin typeface="+mn-lt"/>
              </a:rPr>
            </a:br>
            <a:r>
              <a:rPr lang="cs-CZ" sz="3300" b="1" dirty="0">
                <a:solidFill>
                  <a:schemeClr val="bg2"/>
                </a:solidFill>
                <a:effectLst/>
                <a:latin typeface="+mn-lt"/>
              </a:rPr>
              <a:t>KSAO</a:t>
            </a:r>
            <a:br>
              <a:rPr lang="cs-CZ" sz="3300" b="1" dirty="0">
                <a:solidFill>
                  <a:schemeClr val="bg2"/>
                </a:solidFill>
                <a:effectLst/>
                <a:latin typeface="+mn-lt"/>
              </a:rPr>
            </a:b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6"/>
            <a:ext cx="8640960" cy="5400600"/>
          </a:xfrm>
        </p:spPr>
        <p:txBody>
          <a:bodyPr>
            <a:noAutofit/>
          </a:bodyPr>
          <a:lstStyle/>
          <a:p>
            <a:pPr algn="just">
              <a:buFont typeface="Wingdings" panose="05000000000000000000" pitchFamily="2" charset="2"/>
              <a:buChar char="Ø"/>
            </a:pPr>
            <a:r>
              <a:rPr lang="en-US" sz="2800" dirty="0">
                <a:solidFill>
                  <a:schemeClr val="bg2"/>
                </a:solidFill>
              </a:rPr>
              <a:t>KSAO is an acronym that stands for Knowledge, Skills, Abilities, and Other characteristics. KSAOs are attributes that employers use to describe the requirements for a particular job.</a:t>
            </a:r>
          </a:p>
          <a:p>
            <a:pPr algn="just">
              <a:buFont typeface="Wingdings" panose="05000000000000000000" pitchFamily="2" charset="2"/>
              <a:buChar char="Ø"/>
            </a:pPr>
            <a:r>
              <a:rPr lang="en-US" sz="2800" dirty="0">
                <a:solidFill>
                  <a:schemeClr val="bg2"/>
                </a:solidFill>
              </a:rPr>
              <a:t>    Knowledge refers to the theoretical or practical understanding of a subject.</a:t>
            </a:r>
          </a:p>
          <a:p>
            <a:pPr algn="just">
              <a:buFont typeface="Wingdings" panose="05000000000000000000" pitchFamily="2" charset="2"/>
              <a:buChar char="Ø"/>
            </a:pPr>
            <a:r>
              <a:rPr lang="en-US" sz="2800" dirty="0">
                <a:solidFill>
                  <a:schemeClr val="bg2"/>
                </a:solidFill>
              </a:rPr>
              <a:t>    Skills are the ability to perform a task or activity effectively, usually developed through practice.</a:t>
            </a:r>
          </a:p>
          <a:p>
            <a:pPr algn="just">
              <a:buFont typeface="Wingdings" panose="05000000000000000000" pitchFamily="2" charset="2"/>
              <a:buChar char="Ø"/>
            </a:pPr>
            <a:r>
              <a:rPr lang="en-US" sz="2800" dirty="0">
                <a:solidFill>
                  <a:schemeClr val="bg2"/>
                </a:solidFill>
              </a:rPr>
              <a:t>    Abilities are innate or learned talents that enable someone to perform certain tasks or activities well.</a:t>
            </a:r>
          </a:p>
          <a:p>
            <a:pPr algn="just">
              <a:buFont typeface="Wingdings" panose="05000000000000000000" pitchFamily="2" charset="2"/>
              <a:buChar char="Ø"/>
            </a:pPr>
            <a:r>
              <a:rPr lang="en-US" sz="2800" dirty="0">
                <a:solidFill>
                  <a:schemeClr val="bg2"/>
                </a:solidFill>
              </a:rPr>
              <a:t>    Other characteristics can include personality traits, values, or physical attributes that are relevant to the job.</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08788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KSAO</a:t>
            </a: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800" dirty="0">
                <a:solidFill>
                  <a:schemeClr val="bg2"/>
                </a:solidFill>
              </a:rPr>
              <a:t>Employers often use KSAOs to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develop job descriptions,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evaluate job candidates,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and assess employee performance. </a:t>
            </a:r>
            <a:endParaRPr lang="cs-CZ" sz="2800" dirty="0">
              <a:solidFill>
                <a:schemeClr val="bg2"/>
              </a:solidFill>
            </a:endParaRPr>
          </a:p>
          <a:p>
            <a:pPr marL="0" indent="0" algn="just">
              <a:buNone/>
            </a:pPr>
            <a:r>
              <a:rPr lang="en-US" sz="2800" dirty="0">
                <a:solidFill>
                  <a:schemeClr val="bg2"/>
                </a:solidFill>
              </a:rPr>
              <a:t>By clearly identifying the necessary KSAOs for a job, employers can ensure that they hire and retain employees who are best suited for the role.</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5416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Operational</a:t>
            </a:r>
            <a:r>
              <a:rPr lang="cs-CZ" sz="3300" b="1" dirty="0">
                <a:solidFill>
                  <a:schemeClr val="bg2"/>
                </a:solidFill>
                <a:effectLst/>
                <a:latin typeface="+mn-lt"/>
              </a:rPr>
              <a:t> </a:t>
            </a:r>
            <a:r>
              <a:rPr lang="cs-CZ" sz="3300" b="1" dirty="0" err="1">
                <a:solidFill>
                  <a:schemeClr val="bg2"/>
                </a:solidFill>
                <a:effectLst/>
                <a:latin typeface="+mn-lt"/>
              </a:rPr>
              <a:t>activities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2000" dirty="0">
                <a:solidFill>
                  <a:schemeClr val="bg2"/>
                </a:solidFill>
              </a:rPr>
              <a:t>1.	</a:t>
            </a:r>
            <a:r>
              <a:rPr lang="en-US" sz="2000" b="1" dirty="0">
                <a:solidFill>
                  <a:schemeClr val="bg2"/>
                </a:solidFill>
              </a:rPr>
              <a:t>Recruitment: The process of identifying and hiring suitable candidates for vacant positions in the organization.</a:t>
            </a:r>
          </a:p>
          <a:p>
            <a:pPr marL="0" indent="0" algn="just">
              <a:buNone/>
            </a:pPr>
            <a:r>
              <a:rPr lang="en-US" sz="2000" b="1" dirty="0">
                <a:solidFill>
                  <a:schemeClr val="bg2"/>
                </a:solidFill>
              </a:rPr>
              <a:t>2.	Selection: The process of evaluating candidates and selecting the most suitable one for a particular job.</a:t>
            </a:r>
          </a:p>
          <a:p>
            <a:pPr marL="0" indent="0" algn="just">
              <a:buNone/>
            </a:pPr>
            <a:r>
              <a:rPr lang="en-US" sz="2000" dirty="0">
                <a:solidFill>
                  <a:schemeClr val="bg2"/>
                </a:solidFill>
              </a:rPr>
              <a:t>3.	Onboarding: The process of integrating new employees into the organization and providing them with the necessary training and support.</a:t>
            </a:r>
          </a:p>
          <a:p>
            <a:pPr marL="0" indent="0" algn="just">
              <a:buNone/>
            </a:pPr>
            <a:r>
              <a:rPr lang="en-US" sz="2000" dirty="0">
                <a:solidFill>
                  <a:schemeClr val="bg2"/>
                </a:solidFill>
              </a:rPr>
              <a:t>4.	Training and development: The process of providing employees with the knowledge and skills they need to perform their jobs effectively.</a:t>
            </a:r>
          </a:p>
          <a:p>
            <a:pPr marL="0" indent="0" algn="just">
              <a:buNone/>
            </a:pPr>
            <a:r>
              <a:rPr lang="en-US" sz="2000" dirty="0">
                <a:solidFill>
                  <a:schemeClr val="bg2"/>
                </a:solidFill>
              </a:rPr>
              <a:t>5.	Performance management: The process of setting performance goals, monitoring performance, and providing feedback and coaching to employees.</a:t>
            </a:r>
          </a:p>
          <a:p>
            <a:pPr marL="0" indent="0" algn="just">
              <a:buNone/>
            </a:pPr>
            <a:r>
              <a:rPr lang="en-US" sz="2000" dirty="0">
                <a:solidFill>
                  <a:schemeClr val="bg2"/>
                </a:solidFill>
              </a:rPr>
              <a:t>6.	Compensation and benefits: The process of designing and administering compensation and benefits packages that attract and retain talented employees.</a:t>
            </a:r>
          </a:p>
          <a:p>
            <a:pPr marL="0" indent="0" algn="just">
              <a:buNone/>
            </a:pPr>
            <a:r>
              <a:rPr lang="en-US" sz="2000" dirty="0">
                <a:solidFill>
                  <a:schemeClr val="bg2"/>
                </a:solidFill>
              </a:rPr>
              <a:t>7.	Offboarding: The process of separating employees from the organization, either voluntarily or involuntarily.</a:t>
            </a: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algn="just">
              <a:buFont typeface="Wingdings" panose="05000000000000000000" pitchFamily="2" charset="2"/>
              <a:buChar char="Ø"/>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67943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1800" dirty="0">
                <a:solidFill>
                  <a:schemeClr val="bg2"/>
                </a:solidFill>
              </a:rPr>
              <a:t>Recruitment is the process of </a:t>
            </a:r>
            <a:r>
              <a:rPr lang="en-US" sz="1800" b="1" dirty="0">
                <a:solidFill>
                  <a:schemeClr val="bg2"/>
                </a:solidFill>
              </a:rPr>
              <a:t>finding, attracting, and selecting </a:t>
            </a:r>
            <a:r>
              <a:rPr lang="en-US" sz="1800" dirty="0">
                <a:solidFill>
                  <a:schemeClr val="bg2"/>
                </a:solidFill>
              </a:rPr>
              <a:t>candidates to fill open positions within an organization. The goal of recruitment is to identify and hire the most qualified candidates for a job, while also ensuring that the hiring process is fair, transparent, and inclusive.</a:t>
            </a:r>
          </a:p>
          <a:p>
            <a:pPr marL="0" indent="0" algn="just">
              <a:buNone/>
            </a:pPr>
            <a:r>
              <a:rPr lang="en-US" sz="1800" dirty="0">
                <a:solidFill>
                  <a:schemeClr val="bg2"/>
                </a:solidFill>
              </a:rPr>
              <a:t>Recruitment can involve a </a:t>
            </a:r>
            <a:r>
              <a:rPr lang="en-US" sz="1800" b="1" dirty="0">
                <a:solidFill>
                  <a:schemeClr val="bg2"/>
                </a:solidFill>
              </a:rPr>
              <a:t>range of activities</a:t>
            </a:r>
            <a:r>
              <a:rPr lang="en-US" sz="1800" dirty="0">
                <a:solidFill>
                  <a:schemeClr val="bg2"/>
                </a:solidFill>
              </a:rPr>
              <a:t>, such as creating job descriptions, posting job ads, screening resumes, conducting interviews, checking references, and making job offers. Organizations can recruit candidates through various channels, including job boards, social media, employee referrals, and recruitment agencies.</a:t>
            </a:r>
          </a:p>
          <a:p>
            <a:pPr marL="0" indent="0" algn="just">
              <a:buNone/>
            </a:pPr>
            <a:r>
              <a:rPr lang="en-US" sz="1800" dirty="0">
                <a:solidFill>
                  <a:schemeClr val="bg2"/>
                </a:solidFill>
              </a:rPr>
              <a:t>Effective recruitment </a:t>
            </a:r>
            <a:r>
              <a:rPr lang="en-US" sz="1800" b="1" dirty="0">
                <a:solidFill>
                  <a:schemeClr val="bg2"/>
                </a:solidFill>
              </a:rPr>
              <a:t>requires a well-designed process </a:t>
            </a:r>
            <a:r>
              <a:rPr lang="en-US" sz="1800" dirty="0">
                <a:solidFill>
                  <a:schemeClr val="bg2"/>
                </a:solidFill>
              </a:rPr>
              <a:t>that is tailored to the organization's needs and goals. This process should include clear job descriptions, effective screening and selection methods, and a focus on diversity and inclusion. Recruitment can be a complex and time-consuming process, and organizations may choose to outsource some or all of the recruitment process to external agencies.</a:t>
            </a:r>
          </a:p>
          <a:p>
            <a:pPr marL="0" indent="0" algn="just">
              <a:buNone/>
            </a:pPr>
            <a:r>
              <a:rPr lang="en-US" sz="1800" dirty="0">
                <a:solidFill>
                  <a:schemeClr val="bg2"/>
                </a:solidFill>
              </a:rPr>
              <a:t>Recruitment is an </a:t>
            </a:r>
            <a:r>
              <a:rPr lang="en-US" sz="1800" b="1" dirty="0">
                <a:solidFill>
                  <a:schemeClr val="bg2"/>
                </a:solidFill>
              </a:rPr>
              <a:t>essential part of talent management and can have a significant impact on an organization's success</a:t>
            </a:r>
            <a:r>
              <a:rPr lang="en-US" sz="1800" dirty="0">
                <a:solidFill>
                  <a:schemeClr val="bg2"/>
                </a:solidFill>
              </a:rPr>
              <a:t>. By attracting and hiring the best candidates, organizations can improve productivity, increase innovation, and achieve their strategic objectives.</a:t>
            </a:r>
          </a:p>
          <a:p>
            <a:pPr marL="0" indent="0" algn="just">
              <a:buNone/>
            </a:pPr>
            <a:endParaRPr lang="cs-CZ" sz="1800" dirty="0">
              <a:solidFill>
                <a:schemeClr val="bg2"/>
              </a:solidFill>
            </a:endParaRPr>
          </a:p>
          <a:p>
            <a:pPr marL="0" indent="0" algn="just">
              <a:buNone/>
            </a:pPr>
            <a:endParaRPr lang="cs-CZ" sz="1800" dirty="0">
              <a:solidFill>
                <a:schemeClr val="bg2"/>
              </a:solidFill>
            </a:endParaRPr>
          </a:p>
          <a:p>
            <a:pPr marL="0" indent="0" algn="just">
              <a:buNone/>
            </a:pPr>
            <a:endParaRPr lang="cs-CZ" sz="1800" dirty="0">
              <a:solidFill>
                <a:schemeClr val="bg2"/>
              </a:solidFill>
            </a:endParaRPr>
          </a:p>
          <a:p>
            <a:pPr algn="just">
              <a:buFont typeface="Wingdings" panose="05000000000000000000" pitchFamily="2" charset="2"/>
              <a:buChar char="Ø"/>
            </a:pPr>
            <a:endParaRPr lang="cs-CZ" sz="1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75602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a:t>
            </a:r>
            <a:r>
              <a:rPr lang="cs-CZ" sz="3300" b="1" dirty="0" err="1">
                <a:solidFill>
                  <a:schemeClr val="bg2"/>
                </a:solidFill>
                <a:effectLst/>
                <a:latin typeface="+mn-lt"/>
              </a:rPr>
              <a:t>tools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effective</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cs-CZ" sz="2400" dirty="0">
                <a:solidFill>
                  <a:schemeClr val="bg2"/>
                </a:solidFill>
              </a:rPr>
              <a:t>Job </a:t>
            </a:r>
            <a:r>
              <a:rPr lang="cs-CZ" sz="2400" dirty="0" err="1">
                <a:solidFill>
                  <a:schemeClr val="bg2"/>
                </a:solidFill>
              </a:rPr>
              <a:t>postings</a:t>
            </a:r>
            <a:endParaRPr lang="cs-CZ" sz="2400" dirty="0">
              <a:solidFill>
                <a:schemeClr val="bg2"/>
              </a:solidFill>
            </a:endParaRPr>
          </a:p>
          <a:p>
            <a:pPr algn="just">
              <a:buFont typeface="Wingdings" panose="05000000000000000000" pitchFamily="2" charset="2"/>
              <a:buChar char="Ø"/>
            </a:pPr>
            <a:r>
              <a:rPr lang="cs-CZ" sz="2400" dirty="0" err="1">
                <a:solidFill>
                  <a:schemeClr val="bg2"/>
                </a:solidFill>
              </a:rPr>
              <a:t>Employee</a:t>
            </a:r>
            <a:r>
              <a:rPr lang="cs-CZ" sz="2400" dirty="0">
                <a:solidFill>
                  <a:schemeClr val="bg2"/>
                </a:solidFill>
              </a:rPr>
              <a:t> </a:t>
            </a:r>
            <a:r>
              <a:rPr lang="cs-CZ" sz="2400" dirty="0" err="1">
                <a:solidFill>
                  <a:schemeClr val="bg2"/>
                </a:solidFill>
              </a:rPr>
              <a:t>referrals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Recruitment agencies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Social media.</a:t>
            </a:r>
          </a:p>
          <a:p>
            <a:pPr algn="just">
              <a:buFont typeface="Wingdings" panose="05000000000000000000" pitchFamily="2" charset="2"/>
              <a:buChar char="Ø"/>
            </a:pPr>
            <a:r>
              <a:rPr lang="en-US" sz="2400" dirty="0">
                <a:solidFill>
                  <a:schemeClr val="bg2"/>
                </a:solidFill>
              </a:rPr>
              <a:t>Career fairs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Internship programs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Cooperation with educational institutions</a:t>
            </a:r>
            <a:endParaRPr lang="cs-CZ" sz="2400" dirty="0">
              <a:solidFill>
                <a:schemeClr val="bg2"/>
              </a:solidFill>
            </a:endParaRPr>
          </a:p>
          <a:p>
            <a:pPr algn="just">
              <a:buFont typeface="Wingdings" panose="05000000000000000000" pitchFamily="2" charset="2"/>
              <a:buChar char="Ø"/>
            </a:pPr>
            <a:endParaRPr lang="cs-CZ" sz="2400" dirty="0">
              <a:solidFill>
                <a:schemeClr val="bg2"/>
              </a:solidFill>
            </a:endParaRPr>
          </a:p>
          <a:p>
            <a:pPr marL="0" indent="0" algn="just">
              <a:buNone/>
            </a:pPr>
            <a:r>
              <a:rPr lang="cs-CZ" sz="2400" dirty="0">
                <a:solidFill>
                  <a:schemeClr val="bg2"/>
                </a:solidFill>
              </a:rPr>
              <a:t>T</a:t>
            </a:r>
            <a:r>
              <a:rPr lang="en-US" sz="2400" dirty="0">
                <a:solidFill>
                  <a:schemeClr val="bg2"/>
                </a:solidFill>
              </a:rPr>
              <a:t>he most effective recruitment tools will vary depending on the organization's needs and the specific job opening. By using a combination of these tools, organizations can increase their chances of attracting and selecting qualified candidates who are a good fit for the job and the organization.</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41552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posting</a:t>
            </a:r>
            <a:r>
              <a:rPr lang="cs-CZ" sz="3300" b="1" dirty="0">
                <a:solidFill>
                  <a:schemeClr val="bg2"/>
                </a:solidFill>
                <a:effectLst/>
                <a:latin typeface="+mn-lt"/>
              </a:rPr>
              <a:t> as </a:t>
            </a:r>
            <a:r>
              <a:rPr lang="cs-CZ" sz="3300" b="1" dirty="0" err="1">
                <a:solidFill>
                  <a:schemeClr val="bg2"/>
                </a:solidFill>
                <a:effectLst/>
                <a:latin typeface="+mn-lt"/>
              </a:rPr>
              <a:t>the</a:t>
            </a:r>
            <a:r>
              <a:rPr lang="cs-CZ" sz="3300" b="1" dirty="0">
                <a:solidFill>
                  <a:schemeClr val="bg2"/>
                </a:solidFill>
                <a:effectLst/>
                <a:latin typeface="+mn-lt"/>
              </a:rPr>
              <a:t> most </a:t>
            </a:r>
            <a:r>
              <a:rPr lang="cs-CZ" sz="3300" b="1" dirty="0" err="1">
                <a:solidFill>
                  <a:schemeClr val="bg2"/>
                </a:solidFill>
                <a:effectLst/>
                <a:latin typeface="+mn-lt"/>
              </a:rPr>
              <a:t>common</a:t>
            </a:r>
            <a:r>
              <a:rPr lang="cs-CZ" sz="3300" b="1" dirty="0">
                <a:solidFill>
                  <a:schemeClr val="bg2"/>
                </a:solidFill>
                <a:effectLst/>
                <a:latin typeface="+mn-lt"/>
              </a:rPr>
              <a:t> </a:t>
            </a:r>
            <a:r>
              <a:rPr lang="cs-CZ" sz="3300" b="1" dirty="0" err="1">
                <a:solidFill>
                  <a:schemeClr val="bg2"/>
                </a:solidFill>
                <a:effectLst/>
                <a:latin typeface="+mn-lt"/>
              </a:rPr>
              <a:t>tool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cs-CZ" sz="1600" b="1" dirty="0" err="1">
                <a:solidFill>
                  <a:srgbClr val="002060"/>
                </a:solidFill>
              </a:rPr>
              <a:t>Rules</a:t>
            </a:r>
            <a:r>
              <a:rPr lang="cs-CZ" sz="1600" b="1" dirty="0">
                <a:solidFill>
                  <a:srgbClr val="002060"/>
                </a:solidFill>
              </a:rPr>
              <a:t> to </a:t>
            </a:r>
            <a:r>
              <a:rPr lang="cs-CZ" sz="1600" b="1" dirty="0" err="1">
                <a:solidFill>
                  <a:srgbClr val="002060"/>
                </a:solidFill>
              </a:rPr>
              <a:t>follow</a:t>
            </a:r>
            <a:r>
              <a:rPr lang="cs-CZ" sz="1600" b="1" dirty="0">
                <a:solidFill>
                  <a:srgbClr val="002060"/>
                </a:solidFill>
              </a:rPr>
              <a:t> (and </a:t>
            </a:r>
            <a:r>
              <a:rPr lang="cs-CZ" sz="1600" b="1" dirty="0" err="1">
                <a:solidFill>
                  <a:srgbClr val="002060"/>
                </a:solidFill>
              </a:rPr>
              <a:t>of</a:t>
            </a:r>
            <a:r>
              <a:rPr lang="cs-CZ" sz="1600" b="1" dirty="0">
                <a:solidFill>
                  <a:srgbClr val="002060"/>
                </a:solidFill>
              </a:rPr>
              <a:t> </a:t>
            </a:r>
            <a:r>
              <a:rPr lang="cs-CZ" sz="1600" b="1" dirty="0" err="1">
                <a:solidFill>
                  <a:srgbClr val="002060"/>
                </a:solidFill>
              </a:rPr>
              <a:t>course</a:t>
            </a:r>
            <a:r>
              <a:rPr lang="cs-CZ" sz="1600" b="1" dirty="0">
                <a:solidFill>
                  <a:srgbClr val="002060"/>
                </a:solidFill>
              </a:rPr>
              <a:t> </a:t>
            </a:r>
            <a:r>
              <a:rPr lang="cs-CZ" sz="1600" b="1" dirty="0" err="1">
                <a:solidFill>
                  <a:srgbClr val="002060"/>
                </a:solidFill>
              </a:rPr>
              <a:t>avoid</a:t>
            </a:r>
            <a:r>
              <a:rPr lang="cs-CZ" sz="1600" b="1" dirty="0">
                <a:solidFill>
                  <a:srgbClr val="002060"/>
                </a:solidFill>
              </a:rPr>
              <a:t> </a:t>
            </a:r>
            <a:r>
              <a:rPr lang="cs-CZ" sz="1600" b="1" dirty="0" err="1">
                <a:solidFill>
                  <a:srgbClr val="002060"/>
                </a:solidFill>
              </a:rPr>
              <a:t>the</a:t>
            </a:r>
            <a:r>
              <a:rPr lang="cs-CZ" sz="1600" b="1" dirty="0">
                <a:solidFill>
                  <a:srgbClr val="002060"/>
                </a:solidFill>
              </a:rPr>
              <a:t> </a:t>
            </a:r>
            <a:r>
              <a:rPr lang="cs-CZ" sz="1600" b="1" dirty="0" err="1">
                <a:solidFill>
                  <a:srgbClr val="002060"/>
                </a:solidFill>
              </a:rPr>
              <a:t>oppposite</a:t>
            </a:r>
            <a:r>
              <a:rPr lang="cs-CZ" sz="1600" b="1" dirty="0">
                <a:solidFill>
                  <a:srgbClr val="002060"/>
                </a:solidFill>
              </a:rPr>
              <a:t> </a:t>
            </a:r>
            <a:r>
              <a:rPr lang="cs-CZ" sz="1600" b="1" dirty="0" err="1">
                <a:solidFill>
                  <a:srgbClr val="002060"/>
                </a:solidFill>
              </a:rPr>
              <a:t>behavior</a:t>
            </a:r>
            <a:r>
              <a:rPr lang="cs-CZ" sz="1600" b="1" dirty="0">
                <a:solidFill>
                  <a:srgbClr val="002060"/>
                </a:solidFill>
              </a:rPr>
              <a:t>):</a:t>
            </a:r>
          </a:p>
          <a:p>
            <a:pPr lvl="0" algn="just">
              <a:buFont typeface="Wingdings" panose="05000000000000000000" pitchFamily="2" charset="2"/>
              <a:buChar char="Ø"/>
              <a:tabLst>
                <a:tab pos="457200" algn="l"/>
              </a:tabLst>
            </a:pPr>
            <a:r>
              <a:rPr lang="cs-CZ" sz="1600" b="1" dirty="0">
                <a:solidFill>
                  <a:schemeClr val="bg2"/>
                </a:solidFill>
                <a:ea typeface="Times New Roman" panose="02020603050405020304" pitchFamily="18" charset="0"/>
              </a:rPr>
              <a:t>U</a:t>
            </a:r>
            <a:r>
              <a:rPr lang="en-US" sz="1600" b="1" dirty="0">
                <a:solidFill>
                  <a:schemeClr val="bg2"/>
                </a:solidFill>
                <a:effectLst/>
                <a:ea typeface="Times New Roman" panose="02020603050405020304" pitchFamily="18" charset="0"/>
              </a:rPr>
              <a:t>se a clear and concise job title</a:t>
            </a:r>
            <a:r>
              <a:rPr lang="en-US" sz="1600" dirty="0">
                <a:solidFill>
                  <a:schemeClr val="bg2"/>
                </a:solidFill>
                <a:effectLst/>
                <a:ea typeface="Times New Roman" panose="02020603050405020304" pitchFamily="18" charset="0"/>
              </a:rPr>
              <a:t>: The job title should accurately reflect the nature of the job and be easy to understand. Avoid using vague or misleading job titles that may confuse potential candidates.</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Include a detailed job description</a:t>
            </a:r>
            <a:r>
              <a:rPr lang="en-US" sz="1600" dirty="0">
                <a:solidFill>
                  <a:schemeClr val="bg2"/>
                </a:solidFill>
                <a:effectLst/>
                <a:ea typeface="Times New Roman" panose="02020603050405020304" pitchFamily="18" charset="0"/>
              </a:rPr>
              <a:t>: The job description should provide a clear and detailed overview of the duties, responsibilities, and requirements of the job. Be specific about the knowledge, skills, and abilities required for the job, as well as any physical or environmental conditions that may be relevant.</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Use language that is inclusive and non-discriminatory</a:t>
            </a:r>
            <a:r>
              <a:rPr lang="en-US" sz="1600" dirty="0">
                <a:solidFill>
                  <a:schemeClr val="bg2"/>
                </a:solidFill>
                <a:effectLst/>
                <a:ea typeface="Times New Roman" panose="02020603050405020304" pitchFamily="18" charset="0"/>
              </a:rPr>
              <a:t>: Job postings should avoid using language that could be perceived as discriminatory or exclusionary. This includes avoiding language that suggests a preference for a particular gender, age, ethnicity, religion, or other personal characteristics.</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Provide information about the organization</a:t>
            </a:r>
            <a:r>
              <a:rPr lang="en-US" sz="1600" dirty="0">
                <a:solidFill>
                  <a:schemeClr val="bg2"/>
                </a:solidFill>
                <a:effectLst/>
                <a:ea typeface="Times New Roman" panose="02020603050405020304" pitchFamily="18" charset="0"/>
              </a:rPr>
              <a:t>: The job posting should include information about the organization, such as its mission, values, and culture. This can help candidates understand whether they are a good fit for the organization.</a:t>
            </a:r>
          </a:p>
          <a:p>
            <a:pPr lvl="0" algn="just">
              <a:buFont typeface="Wingdings" panose="05000000000000000000" pitchFamily="2" charset="2"/>
              <a:buChar char="Ø"/>
              <a:tabLst>
                <a:tab pos="457200" algn="l"/>
              </a:tabLst>
            </a:pPr>
            <a:r>
              <a:rPr lang="cs-CZ" sz="1600" b="1" dirty="0" err="1">
                <a:solidFill>
                  <a:schemeClr val="bg2"/>
                </a:solidFill>
                <a:effectLst/>
                <a:ea typeface="Times New Roman" panose="02020603050405020304" pitchFamily="18" charset="0"/>
              </a:rPr>
              <a:t>Be</a:t>
            </a:r>
            <a:r>
              <a:rPr lang="cs-CZ" sz="1600" b="1" dirty="0">
                <a:solidFill>
                  <a:schemeClr val="bg2"/>
                </a:solidFill>
                <a:effectLst/>
                <a:ea typeface="Times New Roman" panose="02020603050405020304" pitchFamily="18" charset="0"/>
              </a:rPr>
              <a:t> transparent </a:t>
            </a:r>
            <a:r>
              <a:rPr lang="cs-CZ" sz="1600" b="1" dirty="0" err="1">
                <a:solidFill>
                  <a:schemeClr val="bg2"/>
                </a:solidFill>
                <a:effectLst/>
                <a:ea typeface="Times New Roman" panose="02020603050405020304" pitchFamily="18" charset="0"/>
              </a:rPr>
              <a:t>about</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the</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application</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process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posting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clear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instructions</a:t>
            </a:r>
            <a:r>
              <a:rPr lang="cs-CZ" sz="1600" dirty="0">
                <a:solidFill>
                  <a:schemeClr val="bg2"/>
                </a:solidFill>
                <a:effectLst/>
                <a:ea typeface="Times New Roman" panose="02020603050405020304" pitchFamily="18" charset="0"/>
              </a:rPr>
              <a:t> on </a:t>
            </a:r>
            <a:r>
              <a:rPr lang="cs-CZ" sz="1600" dirty="0" err="1">
                <a:solidFill>
                  <a:schemeClr val="bg2"/>
                </a:solidFill>
                <a:effectLst/>
                <a:ea typeface="Times New Roman" panose="02020603050405020304" pitchFamily="18" charset="0"/>
              </a:rPr>
              <a:t>how</a:t>
            </a:r>
            <a:r>
              <a:rPr lang="cs-CZ" sz="1600" dirty="0">
                <a:solidFill>
                  <a:schemeClr val="bg2"/>
                </a:solidFill>
                <a:effectLst/>
                <a:ea typeface="Times New Roman" panose="02020603050405020304" pitchFamily="18" charset="0"/>
              </a:rPr>
              <a:t> to </a:t>
            </a:r>
            <a:r>
              <a:rPr lang="cs-CZ" sz="1600" dirty="0" err="1">
                <a:solidFill>
                  <a:schemeClr val="bg2"/>
                </a:solidFill>
                <a:effectLst/>
                <a:ea typeface="Times New Roman" panose="02020603050405020304" pitchFamily="18" charset="0"/>
              </a:rPr>
              <a:t>apply</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for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including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required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application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materials</a:t>
            </a:r>
            <a:r>
              <a:rPr lang="cs-CZ" sz="1600" dirty="0">
                <a:solidFill>
                  <a:schemeClr val="bg2"/>
                </a:solidFill>
                <a:effectLst/>
                <a:ea typeface="Times New Roman" panose="02020603050405020304" pitchFamily="18" charset="0"/>
              </a:rPr>
              <a:t> and any </a:t>
            </a:r>
            <a:r>
              <a:rPr lang="cs-CZ" sz="1600" dirty="0" err="1">
                <a:solidFill>
                  <a:schemeClr val="bg2"/>
                </a:solidFill>
                <a:effectLst/>
                <a:ea typeface="Times New Roman" panose="02020603050405020304" pitchFamily="18" charset="0"/>
              </a:rPr>
              <a:t>deadlines</a:t>
            </a:r>
            <a:r>
              <a:rPr lang="cs-CZ" sz="1600" dirty="0">
                <a:solidFill>
                  <a:schemeClr val="bg2"/>
                </a:solidFill>
                <a:effectLst/>
                <a:ea typeface="Times New Roman" panose="02020603050405020304" pitchFamily="18" charset="0"/>
              </a:rPr>
              <a:t>. It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also</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information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about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timeline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for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recruitment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process</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when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candidates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expect</a:t>
            </a:r>
            <a:r>
              <a:rPr lang="cs-CZ" sz="1600" dirty="0">
                <a:solidFill>
                  <a:schemeClr val="bg2"/>
                </a:solidFill>
                <a:effectLst/>
                <a:ea typeface="Times New Roman" panose="02020603050405020304" pitchFamily="18" charset="0"/>
              </a:rPr>
              <a:t> to </a:t>
            </a:r>
            <a:r>
              <a:rPr lang="cs-CZ" sz="1600" dirty="0" err="1">
                <a:solidFill>
                  <a:schemeClr val="bg2"/>
                </a:solidFill>
                <a:effectLst/>
                <a:ea typeface="Times New Roman" panose="02020603050405020304" pitchFamily="18" charset="0"/>
              </a:rPr>
              <a:t>hear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back</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from</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organization</a:t>
            </a:r>
            <a:r>
              <a:rPr lang="cs-CZ" sz="1600" dirty="0">
                <a:solidFill>
                  <a:schemeClr val="bg2"/>
                </a:solidFill>
                <a:effectLst/>
                <a:ea typeface="Times New Roman" panose="02020603050405020304" pitchFamily="18" charset="0"/>
              </a:rPr>
              <a:t>.</a:t>
            </a:r>
          </a:p>
          <a:p>
            <a:pPr lvl="0" algn="just">
              <a:buFont typeface="Wingdings" panose="05000000000000000000" pitchFamily="2" charset="2"/>
              <a:buChar char="Ø"/>
              <a:tabLst>
                <a:tab pos="457200" algn="l"/>
              </a:tabLst>
            </a:pPr>
            <a:r>
              <a:rPr lang="cs-CZ" sz="1600" b="1" dirty="0" err="1">
                <a:solidFill>
                  <a:schemeClr val="bg2"/>
                </a:solidFill>
                <a:effectLst/>
                <a:ea typeface="Times New Roman" panose="02020603050405020304" pitchFamily="18" charset="0"/>
              </a:rPr>
              <a:t>Include</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information</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about</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compensation</a:t>
            </a:r>
            <a:r>
              <a:rPr lang="cs-CZ" sz="1600" b="1" dirty="0">
                <a:solidFill>
                  <a:schemeClr val="bg2"/>
                </a:solidFill>
                <a:effectLst/>
                <a:ea typeface="Times New Roman" panose="02020603050405020304" pitchFamily="18" charset="0"/>
              </a:rPr>
              <a:t> and </a:t>
            </a:r>
            <a:r>
              <a:rPr lang="cs-CZ" sz="1600" b="1" dirty="0" err="1">
                <a:solidFill>
                  <a:schemeClr val="bg2"/>
                </a:solidFill>
                <a:effectLst/>
                <a:ea typeface="Times New Roman" panose="02020603050405020304" pitchFamily="18" charset="0"/>
              </a:rPr>
              <a:t>benefits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posting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information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about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compensation</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benefits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package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associated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with</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This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help</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candidates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understand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value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of</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whether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meets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their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financial</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needs</a:t>
            </a:r>
            <a:r>
              <a:rPr lang="cs-CZ" sz="1600" dirty="0">
                <a:solidFill>
                  <a:schemeClr val="bg2"/>
                </a:solidFill>
                <a:effectLst/>
                <a:ea typeface="Times New Roman" panose="02020603050405020304" pitchFamily="18" charset="0"/>
              </a:rPr>
              <a:t>.</a:t>
            </a:r>
          </a:p>
          <a:p>
            <a:pPr marL="0" indent="0" algn="just">
              <a:buNone/>
            </a:pPr>
            <a:endParaRPr lang="cs-CZ" sz="1600" dirty="0">
              <a:solidFill>
                <a:srgbClr val="002060"/>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89073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White</a:t>
            </a:r>
            <a:r>
              <a:rPr lang="cs-CZ" sz="3300" b="1" dirty="0">
                <a:solidFill>
                  <a:schemeClr val="bg2"/>
                </a:solidFill>
                <a:effectLst/>
                <a:latin typeface="+mn-lt"/>
              </a:rPr>
              <a:t> </a:t>
            </a:r>
            <a:r>
              <a:rPr lang="cs-CZ" sz="3300" b="1" dirty="0" err="1">
                <a:solidFill>
                  <a:schemeClr val="bg2"/>
                </a:solidFill>
                <a:effectLst/>
                <a:latin typeface="+mn-lt"/>
              </a:rPr>
              <a:t>collar</a:t>
            </a:r>
            <a:r>
              <a:rPr lang="cs-CZ" sz="3300" b="1" dirty="0">
                <a:solidFill>
                  <a:schemeClr val="bg2"/>
                </a:solidFill>
                <a:effectLst/>
                <a:latin typeface="+mn-lt"/>
              </a:rPr>
              <a:t> x Blue </a:t>
            </a:r>
            <a:r>
              <a:rPr lang="cs-CZ" sz="3300" b="1" dirty="0" err="1">
                <a:solidFill>
                  <a:schemeClr val="bg2"/>
                </a:solidFill>
                <a:effectLst/>
                <a:latin typeface="+mn-lt"/>
              </a:rPr>
              <a:t>collar</a:t>
            </a:r>
            <a:r>
              <a:rPr lang="cs-CZ" sz="3300" b="1" dirty="0">
                <a:solidFill>
                  <a:schemeClr val="bg2"/>
                </a:solidFill>
                <a:effectLst/>
                <a:latin typeface="+mn-lt"/>
              </a:rPr>
              <a:t> </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2000" b="1" u="sng" dirty="0">
                <a:solidFill>
                  <a:schemeClr val="bg2"/>
                </a:solidFill>
              </a:rPr>
              <a:t>White-collar workers </a:t>
            </a:r>
            <a:r>
              <a:rPr lang="en-US" sz="2000" dirty="0">
                <a:solidFill>
                  <a:schemeClr val="bg2"/>
                </a:solidFill>
              </a:rPr>
              <a:t>typically have professional, managerial, or administrative roles that require advanced education, technical expertise, and specialized skills. As a result, the recruitment process for white-collar workers often involves:</a:t>
            </a:r>
          </a:p>
          <a:p>
            <a:pPr marL="0" indent="0" algn="just">
              <a:buNone/>
            </a:pPr>
            <a:r>
              <a:rPr lang="en-US" sz="2000" dirty="0">
                <a:solidFill>
                  <a:schemeClr val="bg2"/>
                </a:solidFill>
              </a:rPr>
              <a:t>1.	Attracting candidates through professional networking sites, such as LinkedIn, or professional associations.</a:t>
            </a:r>
          </a:p>
          <a:p>
            <a:pPr marL="0" indent="0" algn="just">
              <a:buNone/>
            </a:pPr>
            <a:r>
              <a:rPr lang="en-US" sz="2000" dirty="0">
                <a:solidFill>
                  <a:schemeClr val="bg2"/>
                </a:solidFill>
              </a:rPr>
              <a:t>2.	Seeking candidates with specific education and experience requirements, such as advanced degrees, certifications, or relevant work experience.</a:t>
            </a:r>
          </a:p>
          <a:p>
            <a:pPr marL="0" indent="0" algn="just">
              <a:buNone/>
            </a:pPr>
            <a:r>
              <a:rPr lang="en-US" sz="2000" dirty="0">
                <a:solidFill>
                  <a:schemeClr val="bg2"/>
                </a:solidFill>
              </a:rPr>
              <a:t>3.	Using multiple selection methods, such as interviews, assessments, and reference checks, to ensure that candidates have the necessary technical and soft skills.</a:t>
            </a:r>
          </a:p>
          <a:p>
            <a:pPr marL="0" indent="0" algn="just">
              <a:buNone/>
            </a:pPr>
            <a:r>
              <a:rPr lang="en-US" sz="2000" dirty="0">
                <a:solidFill>
                  <a:schemeClr val="bg2"/>
                </a:solidFill>
              </a:rPr>
              <a:t>4.	Offering competitive compensation packages and benefits, such as health insurance and retirement plans, to attract and retain top talent.</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9611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Content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Revision</a:t>
            </a:r>
            <a:r>
              <a:rPr lang="cs-CZ" sz="3000" dirty="0">
                <a:solidFill>
                  <a:schemeClr val="bg2"/>
                </a:solidFill>
              </a:rPr>
              <a:t> test </a:t>
            </a:r>
            <a:r>
              <a:rPr lang="cs-CZ" sz="3000" dirty="0" err="1">
                <a:solidFill>
                  <a:schemeClr val="bg2"/>
                </a:solidFill>
              </a:rPr>
              <a:t>Vevox</a:t>
            </a:r>
            <a:endParaRPr lang="cs-CZ" sz="3000" dirty="0">
              <a:solidFill>
                <a:schemeClr val="bg2"/>
              </a:solidFill>
            </a:endParaRPr>
          </a:p>
          <a:p>
            <a:pPr algn="just">
              <a:buFont typeface="Wingdings" panose="05000000000000000000" pitchFamily="2" charset="2"/>
              <a:buChar char="Ø"/>
            </a:pPr>
            <a:r>
              <a:rPr lang="cs-CZ" sz="3000" dirty="0">
                <a:solidFill>
                  <a:schemeClr val="bg2"/>
                </a:solidFill>
                <a:hlinkClick r:id="rId2"/>
              </a:rPr>
              <a:t>https://forms.office.com/r/tasrfvKL76</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Workforce</a:t>
            </a:r>
            <a:r>
              <a:rPr lang="cs-CZ" sz="3000" dirty="0">
                <a:solidFill>
                  <a:schemeClr val="bg2"/>
                </a:solidFill>
              </a:rPr>
              <a:t> </a:t>
            </a:r>
            <a:r>
              <a:rPr lang="cs-CZ" sz="3000" dirty="0" err="1">
                <a:solidFill>
                  <a:schemeClr val="bg2"/>
                </a:solidFill>
              </a:rPr>
              <a:t>planning</a:t>
            </a:r>
            <a:r>
              <a:rPr lang="cs-CZ" sz="3000" dirty="0">
                <a:solidFill>
                  <a:schemeClr val="bg2"/>
                </a:solidFill>
              </a:rPr>
              <a:t> as a </a:t>
            </a:r>
            <a:r>
              <a:rPr lang="cs-CZ" sz="3000" dirty="0" err="1">
                <a:solidFill>
                  <a:schemeClr val="bg2"/>
                </a:solidFill>
              </a:rPr>
              <a:t>strategic</a:t>
            </a:r>
            <a:r>
              <a:rPr lang="cs-CZ" sz="3000" dirty="0">
                <a:solidFill>
                  <a:schemeClr val="bg2"/>
                </a:solidFill>
              </a:rPr>
              <a:t> </a:t>
            </a:r>
            <a:r>
              <a:rPr lang="cs-CZ" sz="3000" dirty="0" err="1">
                <a:solidFill>
                  <a:schemeClr val="bg2"/>
                </a:solidFill>
              </a:rPr>
              <a:t>activity</a:t>
            </a:r>
            <a:r>
              <a:rPr lang="cs-CZ" sz="3000" dirty="0">
                <a:solidFill>
                  <a:schemeClr val="bg2"/>
                </a:solidFill>
              </a:rPr>
              <a:t>.</a:t>
            </a:r>
          </a:p>
          <a:p>
            <a:pPr algn="just">
              <a:buFont typeface="Wingdings" panose="05000000000000000000" pitchFamily="2" charset="2"/>
              <a:buChar char="Ø"/>
            </a:pPr>
            <a:r>
              <a:rPr lang="cs-CZ" dirty="0" err="1">
                <a:solidFill>
                  <a:schemeClr val="bg2"/>
                </a:solidFill>
              </a:rPr>
              <a:t>Recruitment</a:t>
            </a:r>
            <a:r>
              <a:rPr lang="cs-CZ" dirty="0">
                <a:solidFill>
                  <a:schemeClr val="bg2"/>
                </a:solidFill>
              </a:rPr>
              <a:t> and </a:t>
            </a:r>
            <a:r>
              <a:rPr lang="cs-CZ" dirty="0" err="1">
                <a:solidFill>
                  <a:schemeClr val="bg2"/>
                </a:solidFill>
              </a:rPr>
              <a:t>Assessment</a:t>
            </a:r>
            <a:r>
              <a:rPr lang="cs-CZ" dirty="0">
                <a:solidFill>
                  <a:schemeClr val="bg2"/>
                </a:solidFill>
              </a:rPr>
              <a:t> and </a:t>
            </a:r>
            <a:r>
              <a:rPr lang="cs-CZ" dirty="0" err="1">
                <a:solidFill>
                  <a:schemeClr val="bg2"/>
                </a:solidFill>
              </a:rPr>
              <a:t>Selecting</a:t>
            </a:r>
            <a:r>
              <a:rPr lang="cs-CZ" dirty="0">
                <a:solidFill>
                  <a:schemeClr val="bg2"/>
                </a:solidFill>
              </a:rPr>
              <a:t> </a:t>
            </a:r>
            <a:r>
              <a:rPr lang="cs-CZ" dirty="0" err="1">
                <a:solidFill>
                  <a:schemeClr val="bg2"/>
                </a:solidFill>
              </a:rPr>
              <a:t>People</a:t>
            </a:r>
            <a:r>
              <a:rPr lang="cs-CZ" dirty="0">
                <a:solidFill>
                  <a:schemeClr val="bg2"/>
                </a:solidFill>
              </a:rPr>
              <a:t> in </a:t>
            </a:r>
            <a:r>
              <a:rPr lang="cs-CZ" dirty="0" err="1">
                <a:solidFill>
                  <a:schemeClr val="bg2"/>
                </a:solidFill>
              </a:rPr>
              <a:t>the</a:t>
            </a:r>
            <a:r>
              <a:rPr lang="cs-CZ" dirty="0">
                <a:solidFill>
                  <a:schemeClr val="bg2"/>
                </a:solidFill>
              </a:rPr>
              <a:t> </a:t>
            </a:r>
            <a:r>
              <a:rPr lang="cs-CZ" dirty="0" err="1">
                <a:solidFill>
                  <a:schemeClr val="bg2"/>
                </a:solidFill>
              </a:rPr>
              <a:t>Organisation</a:t>
            </a:r>
            <a:r>
              <a:rPr lang="cs-CZ" dirty="0">
                <a:solidFill>
                  <a:schemeClr val="bg2"/>
                </a:solidFill>
              </a:rPr>
              <a:t> – </a:t>
            </a:r>
            <a:r>
              <a:rPr lang="cs-CZ" dirty="0" err="1">
                <a:solidFill>
                  <a:schemeClr val="bg2"/>
                </a:solidFill>
              </a:rPr>
              <a:t>operational</a:t>
            </a:r>
            <a:r>
              <a:rPr lang="cs-CZ" dirty="0">
                <a:solidFill>
                  <a:schemeClr val="bg2"/>
                </a:solidFill>
              </a:rPr>
              <a:t> </a:t>
            </a:r>
            <a:r>
              <a:rPr lang="cs-CZ" dirty="0" err="1">
                <a:solidFill>
                  <a:schemeClr val="bg2"/>
                </a:solidFill>
              </a:rPr>
              <a:t>activities</a:t>
            </a:r>
            <a:r>
              <a:rPr lang="cs-CZ" dirty="0">
                <a:solidFill>
                  <a:schemeClr val="bg2"/>
                </a:solidFill>
              </a:rPr>
              <a:t>.</a:t>
            </a:r>
          </a:p>
          <a:p>
            <a:pPr marL="0" indent="0" algn="just">
              <a:buNone/>
            </a:pP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5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51000"/>
                            </p:stCondLst>
                            <p:childTnLst>
                              <p:par>
                                <p:cTn id="15" presetID="2" presetClass="entr" presetSubtype="1" fill="hold" grpId="0" nodeType="afterEffect">
                                  <p:stCondLst>
                                    <p:cond delay="18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31500"/>
                            </p:stCondLst>
                            <p:childTnLst>
                              <p:par>
                                <p:cTn id="20" presetID="2" presetClass="entr" presetSubtype="1" fill="hold" grpId="0" nodeType="afterEffect">
                                  <p:stCondLst>
                                    <p:cond delay="18000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additive="base">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512000"/>
                            </p:stCondLst>
                            <p:childTnLst>
                              <p:par>
                                <p:cTn id="25" presetID="2" presetClass="entr" presetSubtype="1" fill="hold" grpId="0" nodeType="afterEffect">
                                  <p:stCondLst>
                                    <p:cond delay="18000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additive="base">
                                        <p:cTn id="2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en-US" sz="3300" b="1" dirty="0">
                <a:solidFill>
                  <a:schemeClr val="bg2"/>
                </a:solidFill>
                <a:effectLst/>
                <a:latin typeface="+mn-lt"/>
              </a:rPr>
              <a:t>White collar x Blue collar </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b="1" u="sng" dirty="0">
                <a:solidFill>
                  <a:schemeClr val="bg2"/>
                </a:solidFill>
              </a:rPr>
              <a:t>Blue-collar workers</a:t>
            </a:r>
            <a:r>
              <a:rPr lang="en-US" sz="2000" dirty="0">
                <a:solidFill>
                  <a:schemeClr val="bg2"/>
                </a:solidFill>
              </a:rPr>
              <a:t> typically have trade, manual labor, or production jobs that require specific physical skills or vocational training. The recruitment process for blue-collar workers often involves:</a:t>
            </a:r>
          </a:p>
          <a:p>
            <a:pPr marL="0" indent="0" algn="just">
              <a:buNone/>
            </a:pPr>
            <a:r>
              <a:rPr lang="en-US" sz="2000" dirty="0">
                <a:solidFill>
                  <a:schemeClr val="bg2"/>
                </a:solidFill>
              </a:rPr>
              <a:t>1.	Posting job openings on job boards or local job websites, such as Craigslist or Indeed.</a:t>
            </a:r>
          </a:p>
          <a:p>
            <a:pPr marL="0" indent="0" algn="just">
              <a:buNone/>
            </a:pPr>
            <a:r>
              <a:rPr lang="en-US" sz="2000" dirty="0">
                <a:solidFill>
                  <a:schemeClr val="bg2"/>
                </a:solidFill>
              </a:rPr>
              <a:t>2.	Seeking candidates with relevant trade skills or experience in the industry, such as welding, plumbing, or construction.</a:t>
            </a:r>
          </a:p>
          <a:p>
            <a:pPr marL="0" indent="0" algn="just">
              <a:buNone/>
            </a:pPr>
            <a:r>
              <a:rPr lang="en-US" sz="2000" dirty="0">
                <a:solidFill>
                  <a:schemeClr val="bg2"/>
                </a:solidFill>
              </a:rPr>
              <a:t>3.	Conducting skills tests or demonstrations to assess candidates' physical abilities and technical skills.</a:t>
            </a:r>
          </a:p>
          <a:p>
            <a:pPr marL="0" indent="0" algn="just">
              <a:buNone/>
            </a:pPr>
            <a:r>
              <a:rPr lang="en-US" sz="2000" dirty="0">
                <a:solidFill>
                  <a:schemeClr val="bg2"/>
                </a:solidFill>
              </a:rPr>
              <a:t>4.	Offering hourly wages and benefits such as workers' compensation and vacation pay.</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210868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Internal</a:t>
            </a:r>
            <a:r>
              <a:rPr lang="cs-CZ" sz="3300" b="1" dirty="0">
                <a:solidFill>
                  <a:schemeClr val="bg2"/>
                </a:solidFill>
                <a:effectLst/>
                <a:latin typeface="+mn-lt"/>
              </a:rPr>
              <a:t> x </a:t>
            </a:r>
            <a:r>
              <a:rPr lang="cs-CZ" sz="3300" b="1" dirty="0" err="1">
                <a:solidFill>
                  <a:schemeClr val="bg2"/>
                </a:solidFill>
                <a:effectLst/>
                <a:latin typeface="+mn-lt"/>
              </a:rPr>
              <a:t>External</a:t>
            </a:r>
            <a:r>
              <a:rPr lang="cs-CZ" sz="3300" b="1" dirty="0">
                <a:solidFill>
                  <a:schemeClr val="bg2"/>
                </a:solidFill>
                <a:effectLst/>
                <a:latin typeface="+mn-lt"/>
              </a:rPr>
              <a:t> </a:t>
            </a:r>
            <a:r>
              <a:rPr lang="cs-CZ" sz="3300" b="1" dirty="0" err="1">
                <a:solidFill>
                  <a:schemeClr val="bg2"/>
                </a:solidFill>
                <a:effectLst/>
                <a:latin typeface="+mn-lt"/>
              </a:rPr>
              <a:t>way</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dirty="0">
                <a:solidFill>
                  <a:schemeClr val="bg2"/>
                </a:solidFill>
              </a:rPr>
              <a:t>The decision depends on various factors</a:t>
            </a:r>
            <a:r>
              <a:rPr lang="cs-CZ" sz="2000" dirty="0">
                <a:solidFill>
                  <a:schemeClr val="bg2"/>
                </a:solidFill>
              </a:rPr>
              <a:t>:</a:t>
            </a:r>
            <a:r>
              <a:rPr lang="en-US" sz="2000" dirty="0">
                <a:solidFill>
                  <a:schemeClr val="bg2"/>
                </a:solidFill>
              </a:rPr>
              <a:t> </a:t>
            </a:r>
            <a:r>
              <a:rPr lang="en-US" sz="2000" dirty="0" err="1">
                <a:solidFill>
                  <a:schemeClr val="bg2"/>
                </a:solidFill>
              </a:rPr>
              <a:t>rganization's</a:t>
            </a:r>
            <a:r>
              <a:rPr lang="en-US" sz="2000" dirty="0">
                <a:solidFill>
                  <a:schemeClr val="bg2"/>
                </a:solidFill>
              </a:rPr>
              <a:t> needs, budget, and time </a:t>
            </a:r>
            <a:r>
              <a:rPr lang="cs-CZ" sz="2000" dirty="0" err="1">
                <a:solidFill>
                  <a:schemeClr val="bg2"/>
                </a:solidFill>
              </a:rPr>
              <a:t>other</a:t>
            </a:r>
            <a:r>
              <a:rPr lang="cs-CZ" sz="2000" dirty="0">
                <a:solidFill>
                  <a:schemeClr val="bg2"/>
                </a:solidFill>
              </a:rPr>
              <a:t> </a:t>
            </a:r>
            <a:r>
              <a:rPr lang="cs-CZ" sz="2000" dirty="0" err="1">
                <a:solidFill>
                  <a:schemeClr val="bg2"/>
                </a:solidFill>
              </a:rPr>
              <a:t>limits</a:t>
            </a:r>
            <a:r>
              <a:rPr lang="en-US" sz="2000" dirty="0">
                <a:solidFill>
                  <a:schemeClr val="bg2"/>
                </a:solidFill>
              </a:rPr>
              <a:t>.</a:t>
            </a:r>
          </a:p>
          <a:p>
            <a:pPr marL="0" indent="0" algn="just">
              <a:buNone/>
            </a:pPr>
            <a:r>
              <a:rPr lang="en-US" sz="2000" u="sng" dirty="0">
                <a:solidFill>
                  <a:schemeClr val="bg2"/>
                </a:solidFill>
              </a:rPr>
              <a:t>Recruiting employees through internal personnel </a:t>
            </a:r>
            <a:r>
              <a:rPr lang="en-US" sz="2000" dirty="0">
                <a:solidFill>
                  <a:schemeClr val="bg2"/>
                </a:solidFill>
              </a:rPr>
              <a:t>can be beneficial in several ways. First, it can help the organization save money on recruitment costs since internal personnel are already on the payroll. </a:t>
            </a:r>
            <a:endParaRPr lang="cs-CZ" sz="2000" dirty="0">
              <a:solidFill>
                <a:schemeClr val="bg2"/>
              </a:solidFill>
            </a:endParaRPr>
          </a:p>
          <a:p>
            <a:pPr marL="0" indent="0" algn="just">
              <a:buNone/>
            </a:pPr>
            <a:r>
              <a:rPr lang="en-US" sz="2000" dirty="0">
                <a:solidFill>
                  <a:schemeClr val="bg2"/>
                </a:solidFill>
              </a:rPr>
              <a:t>Second, internal personnel are familiar with the organization's culture, policies, and values, which can help ensure that new hires are a good fit. Third, internal personnel can help promote employee retention by offering advancement opportunities to existing employees.</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1197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Internal</a:t>
            </a:r>
            <a:r>
              <a:rPr lang="cs-CZ" sz="3300" b="1" dirty="0">
                <a:solidFill>
                  <a:schemeClr val="bg2"/>
                </a:solidFill>
                <a:effectLst/>
                <a:latin typeface="+mn-lt"/>
              </a:rPr>
              <a:t> x </a:t>
            </a:r>
            <a:r>
              <a:rPr lang="cs-CZ" sz="3300" b="1" dirty="0" err="1">
                <a:solidFill>
                  <a:schemeClr val="bg2"/>
                </a:solidFill>
                <a:effectLst/>
                <a:latin typeface="+mn-lt"/>
              </a:rPr>
              <a:t>External</a:t>
            </a:r>
            <a:r>
              <a:rPr lang="cs-CZ" sz="3300" b="1" dirty="0">
                <a:solidFill>
                  <a:schemeClr val="bg2"/>
                </a:solidFill>
                <a:effectLst/>
                <a:latin typeface="+mn-lt"/>
              </a:rPr>
              <a:t> </a:t>
            </a:r>
            <a:r>
              <a:rPr lang="cs-CZ" sz="3300" b="1" dirty="0" err="1">
                <a:solidFill>
                  <a:schemeClr val="bg2"/>
                </a:solidFill>
                <a:effectLst/>
                <a:latin typeface="+mn-lt"/>
              </a:rPr>
              <a:t>way</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dirty="0">
                <a:solidFill>
                  <a:schemeClr val="bg2"/>
                </a:solidFill>
              </a:rPr>
              <a:t>Recruiting employees through external agencies can also have benefits</a:t>
            </a:r>
            <a:r>
              <a:rPr lang="cs-CZ" sz="2000" dirty="0">
                <a:solidFill>
                  <a:schemeClr val="bg2"/>
                </a:solidFill>
              </a:rPr>
              <a:t>: agencie</a:t>
            </a:r>
            <a:r>
              <a:rPr lang="en-US" sz="2000" dirty="0">
                <a:solidFill>
                  <a:schemeClr val="bg2"/>
                </a:solidFill>
              </a:rPr>
              <a:t>s have expertise in sourcing, screening, and selecting candidates, which can lead to faster and more efficient recruitment. </a:t>
            </a:r>
            <a:endParaRPr lang="cs-CZ" sz="2000" dirty="0">
              <a:solidFill>
                <a:schemeClr val="bg2"/>
              </a:solidFill>
            </a:endParaRPr>
          </a:p>
          <a:p>
            <a:pPr marL="0" indent="0" algn="just">
              <a:buNone/>
            </a:pPr>
            <a:r>
              <a:rPr lang="cs-CZ" sz="2000" dirty="0">
                <a:solidFill>
                  <a:schemeClr val="bg2"/>
                </a:solidFill>
              </a:rPr>
              <a:t>E</a:t>
            </a:r>
            <a:r>
              <a:rPr lang="en-US" sz="2000" dirty="0" err="1">
                <a:solidFill>
                  <a:schemeClr val="bg2"/>
                </a:solidFill>
              </a:rPr>
              <a:t>xternal</a:t>
            </a:r>
            <a:r>
              <a:rPr lang="en-US" sz="2000" dirty="0">
                <a:solidFill>
                  <a:schemeClr val="bg2"/>
                </a:solidFill>
              </a:rPr>
              <a:t> agencies may have access to a wider pool of talent, including passive candidates who are not actively seeking employment. Finally, external agencies can offer specialized recruitment services, such as executive search or niche talent acquisition.</a:t>
            </a:r>
          </a:p>
          <a:p>
            <a:pPr marL="0" indent="0" algn="just">
              <a:buNone/>
            </a:pPr>
            <a:r>
              <a:rPr lang="cs-CZ" sz="2000" dirty="0">
                <a:solidFill>
                  <a:schemeClr val="bg2"/>
                </a:solidFill>
              </a:rPr>
              <a:t>P</a:t>
            </a:r>
            <a:r>
              <a:rPr lang="en-US" sz="2000" dirty="0" err="1">
                <a:solidFill>
                  <a:schemeClr val="bg2"/>
                </a:solidFill>
              </a:rPr>
              <a:t>otential</a:t>
            </a:r>
            <a:r>
              <a:rPr lang="en-US" sz="2000" dirty="0">
                <a:solidFill>
                  <a:schemeClr val="bg2"/>
                </a:solidFill>
              </a:rPr>
              <a:t> drawbacks</a:t>
            </a:r>
            <a:r>
              <a:rPr lang="cs-CZ" sz="2000" dirty="0">
                <a:solidFill>
                  <a:schemeClr val="bg2"/>
                </a:solidFill>
              </a:rPr>
              <a:t>:</a:t>
            </a:r>
            <a:r>
              <a:rPr lang="en-US" sz="2000" dirty="0">
                <a:solidFill>
                  <a:schemeClr val="bg2"/>
                </a:solidFill>
              </a:rPr>
              <a:t> expensive, with fees often based on a percentage of the new employee's salary</a:t>
            </a:r>
            <a:r>
              <a:rPr lang="cs-CZ" sz="2000" dirty="0">
                <a:solidFill>
                  <a:schemeClr val="bg2"/>
                </a:solidFill>
              </a:rPr>
              <a:t>,</a:t>
            </a:r>
            <a:r>
              <a:rPr lang="en-US" sz="2000" dirty="0">
                <a:solidFill>
                  <a:schemeClr val="bg2"/>
                </a:solidFill>
              </a:rPr>
              <a:t> confidentiality and the potential for conflicts of interest if an external agency is also working with competitors.</a:t>
            </a:r>
          </a:p>
          <a:p>
            <a:pPr marL="0" indent="0" algn="just">
              <a:buNone/>
            </a:pPr>
            <a:endParaRPr lang="cs-CZ" sz="2000" dirty="0">
              <a:solidFill>
                <a:schemeClr val="bg2"/>
              </a:solidFill>
            </a:endParaRPr>
          </a:p>
          <a:p>
            <a:pPr marL="0" indent="0" algn="just">
              <a:buNone/>
            </a:pPr>
            <a:r>
              <a:rPr lang="cs-CZ" sz="2000" dirty="0">
                <a:solidFill>
                  <a:schemeClr val="bg2"/>
                </a:solidFill>
              </a:rPr>
              <a:t>D</a:t>
            </a:r>
            <a:r>
              <a:rPr lang="en-US" sz="2000" dirty="0" err="1">
                <a:solidFill>
                  <a:schemeClr val="bg2"/>
                </a:solidFill>
              </a:rPr>
              <a:t>ecision</a:t>
            </a:r>
            <a:r>
              <a:rPr lang="en-US" sz="2000" dirty="0">
                <a:solidFill>
                  <a:schemeClr val="bg2"/>
                </a:solidFill>
              </a:rPr>
              <a:t> to use internal personnel or external agencies for recruitment depends on the organization's needs, resources, and goals. Many organizations choose to use a combination of both methods to maximize the benefits of each approach.</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61087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288031"/>
          </a:xfrm>
        </p:spPr>
        <p:txBody>
          <a:bodyPr/>
          <a:lstStyle/>
          <a:p>
            <a:pPr eaLnBrk="1" hangingPunct="1">
              <a:defRPr/>
            </a:pPr>
            <a:r>
              <a:rPr lang="cs-CZ" sz="3300" b="1" dirty="0" err="1">
                <a:solidFill>
                  <a:schemeClr val="bg2"/>
                </a:solidFill>
                <a:effectLst/>
                <a:latin typeface="+mn-lt"/>
              </a:rPr>
              <a:t>How</a:t>
            </a:r>
            <a:r>
              <a:rPr lang="cs-CZ" sz="3300" b="1" dirty="0">
                <a:solidFill>
                  <a:schemeClr val="bg2"/>
                </a:solidFill>
                <a:effectLst/>
                <a:latin typeface="+mn-lt"/>
              </a:rPr>
              <a:t> to </a:t>
            </a:r>
            <a:r>
              <a:rPr lang="cs-CZ" sz="3300" b="1" dirty="0" err="1">
                <a:solidFill>
                  <a:schemeClr val="bg2"/>
                </a:solidFill>
                <a:effectLst/>
                <a:latin typeface="+mn-lt"/>
              </a:rPr>
              <a:t>measure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124151"/>
            <a:ext cx="8640960" cy="5684360"/>
          </a:xfrm>
        </p:spPr>
        <p:txBody>
          <a:bodyPr>
            <a:noAutofit/>
          </a:bodyPr>
          <a:lstStyle/>
          <a:p>
            <a:pPr marL="0" indent="0" algn="just">
              <a:buNone/>
            </a:pPr>
            <a:r>
              <a:rPr lang="en-US" sz="1700" b="1" dirty="0">
                <a:solidFill>
                  <a:schemeClr val="bg2"/>
                </a:solidFill>
              </a:rPr>
              <a:t> Time to Fill</a:t>
            </a:r>
            <a:r>
              <a:rPr lang="en-US" sz="1700" dirty="0">
                <a:solidFill>
                  <a:schemeClr val="bg2"/>
                </a:solidFill>
              </a:rPr>
              <a:t>: This measures the time it takes from when a job opening is posted until an offer is accepted by a candidate. </a:t>
            </a:r>
            <a:endParaRPr lang="cs-CZ" sz="1700" dirty="0">
              <a:solidFill>
                <a:schemeClr val="bg2"/>
              </a:solidFill>
            </a:endParaRPr>
          </a:p>
          <a:p>
            <a:pPr marL="0" indent="0" algn="just">
              <a:buNone/>
            </a:pPr>
            <a:r>
              <a:rPr lang="en-US" sz="1700" b="1" dirty="0">
                <a:solidFill>
                  <a:schemeClr val="bg2"/>
                </a:solidFill>
              </a:rPr>
              <a:t>Quality of Hire</a:t>
            </a:r>
            <a:r>
              <a:rPr lang="en-US" sz="1700" dirty="0">
                <a:solidFill>
                  <a:schemeClr val="bg2"/>
                </a:solidFill>
              </a:rPr>
              <a:t>: This is a critical metric that evaluates the value new hires bring to the company.</a:t>
            </a:r>
            <a:endParaRPr lang="cs-CZ" sz="1700" dirty="0">
              <a:solidFill>
                <a:schemeClr val="bg2"/>
              </a:solidFill>
            </a:endParaRPr>
          </a:p>
          <a:p>
            <a:pPr marL="0" indent="0" algn="just">
              <a:buNone/>
            </a:pPr>
            <a:r>
              <a:rPr lang="en-US" sz="1700" b="1" dirty="0">
                <a:solidFill>
                  <a:schemeClr val="bg2"/>
                </a:solidFill>
              </a:rPr>
              <a:t>Cost Per Hire</a:t>
            </a:r>
            <a:r>
              <a:rPr lang="en-US" sz="1700" dirty="0">
                <a:solidFill>
                  <a:schemeClr val="bg2"/>
                </a:solidFill>
              </a:rPr>
              <a:t>: This calculates the total costs associated with the recruitment process divided by the number of hires in a specific period.</a:t>
            </a:r>
            <a:endParaRPr lang="cs-CZ" sz="1700" dirty="0">
              <a:solidFill>
                <a:schemeClr val="bg2"/>
              </a:solidFill>
            </a:endParaRPr>
          </a:p>
          <a:p>
            <a:pPr marL="0" indent="0" algn="just">
              <a:buNone/>
            </a:pPr>
            <a:r>
              <a:rPr lang="en-US" sz="1700" b="1" dirty="0">
                <a:solidFill>
                  <a:schemeClr val="bg2"/>
                </a:solidFill>
              </a:rPr>
              <a:t>Applicant Quality: </a:t>
            </a:r>
            <a:r>
              <a:rPr lang="en-US" sz="1700" dirty="0">
                <a:solidFill>
                  <a:schemeClr val="bg2"/>
                </a:solidFill>
              </a:rPr>
              <a:t>This involves assessing the qualifications of applicants to determine how well they meet the requirements of the job. </a:t>
            </a:r>
            <a:endParaRPr lang="cs-CZ" sz="1700" dirty="0">
              <a:solidFill>
                <a:schemeClr val="bg2"/>
              </a:solidFill>
            </a:endParaRPr>
          </a:p>
          <a:p>
            <a:pPr marL="0" indent="0" algn="just">
              <a:buNone/>
            </a:pPr>
            <a:r>
              <a:rPr lang="en-US" sz="1700" b="1" dirty="0">
                <a:solidFill>
                  <a:schemeClr val="bg2"/>
                </a:solidFill>
              </a:rPr>
              <a:t>Source of Hire</a:t>
            </a:r>
            <a:r>
              <a:rPr lang="en-US" sz="1700" dirty="0">
                <a:solidFill>
                  <a:schemeClr val="bg2"/>
                </a:solidFill>
              </a:rPr>
              <a:t>: Tracking where the most successful candidates are sourced from (e.g., job boards, referrals, social media) can help optimize recruitment strategies and allocate resources more effectively.</a:t>
            </a:r>
            <a:endParaRPr lang="cs-CZ" sz="1700" dirty="0">
              <a:solidFill>
                <a:schemeClr val="bg2"/>
              </a:solidFill>
            </a:endParaRPr>
          </a:p>
          <a:p>
            <a:pPr marL="0" indent="0" algn="just">
              <a:buNone/>
            </a:pPr>
            <a:r>
              <a:rPr lang="en-US" sz="1700" b="1" dirty="0">
                <a:solidFill>
                  <a:schemeClr val="bg2"/>
                </a:solidFill>
              </a:rPr>
              <a:t>Candidate Satisfaction</a:t>
            </a:r>
            <a:r>
              <a:rPr lang="en-US" sz="1700" dirty="0">
                <a:solidFill>
                  <a:schemeClr val="bg2"/>
                </a:solidFill>
              </a:rPr>
              <a:t>: Measuring candidate experience through surveys or feedback forms at various stages of the recruitment process can provide insights into how the process is perceived by candidates</a:t>
            </a:r>
            <a:r>
              <a:rPr lang="cs-CZ" sz="1700" dirty="0">
                <a:solidFill>
                  <a:schemeClr val="bg2"/>
                </a:solidFill>
              </a:rPr>
              <a:t>.</a:t>
            </a:r>
          </a:p>
          <a:p>
            <a:pPr marL="0" indent="0" algn="just">
              <a:buNone/>
            </a:pPr>
            <a:r>
              <a:rPr lang="en-US" sz="1700" b="1" dirty="0">
                <a:solidFill>
                  <a:schemeClr val="bg2"/>
                </a:solidFill>
              </a:rPr>
              <a:t>Employee Turnover Rate: </a:t>
            </a:r>
            <a:r>
              <a:rPr lang="en-US" sz="1700" dirty="0">
                <a:solidFill>
                  <a:schemeClr val="bg2"/>
                </a:solidFill>
              </a:rPr>
              <a:t>While not exclusively a recruitment metric, high turnover can indicate issues with the quality of hire or the recruitment process itself. </a:t>
            </a:r>
            <a:endParaRPr lang="cs-CZ" sz="1700" dirty="0">
              <a:solidFill>
                <a:schemeClr val="bg2"/>
              </a:solidFill>
            </a:endParaRPr>
          </a:p>
          <a:p>
            <a:pPr marL="0" indent="0" algn="just">
              <a:buNone/>
            </a:pPr>
            <a:r>
              <a:rPr lang="en-US" sz="1700" b="1" dirty="0">
                <a:solidFill>
                  <a:schemeClr val="bg2"/>
                </a:solidFill>
              </a:rPr>
              <a:t>Retention Rate</a:t>
            </a:r>
            <a:r>
              <a:rPr lang="en-US" sz="1700" dirty="0">
                <a:solidFill>
                  <a:schemeClr val="bg2"/>
                </a:solidFill>
              </a:rPr>
              <a:t>: Similar to turnover, this metric focuses on the percentage of employees who remain with the company for a certain period. </a:t>
            </a:r>
            <a:endParaRPr lang="cs-CZ" sz="1700" dirty="0">
              <a:solidFill>
                <a:schemeClr val="bg2"/>
              </a:solidFill>
            </a:endParaRPr>
          </a:p>
          <a:p>
            <a:pPr marL="0" indent="0" algn="just">
              <a:buNone/>
            </a:pPr>
            <a:r>
              <a:rPr lang="en-US" sz="1700" b="1" dirty="0">
                <a:solidFill>
                  <a:schemeClr val="bg2"/>
                </a:solidFill>
              </a:rPr>
              <a:t>Diversity of Hires: </a:t>
            </a:r>
            <a:r>
              <a:rPr lang="en-US" sz="1700" dirty="0">
                <a:solidFill>
                  <a:schemeClr val="bg2"/>
                </a:solidFill>
              </a:rPr>
              <a:t>Tracking the diversity of new hires can help organizations ensure their recruitment processes are inclusive and attracting a wide range of candidates</a:t>
            </a:r>
            <a:endParaRPr lang="cs-CZ" sz="1700" dirty="0">
              <a:solidFill>
                <a:schemeClr val="bg2"/>
              </a:solidFill>
            </a:endParaRPr>
          </a:p>
          <a:p>
            <a:pPr marL="0" indent="0" algn="just">
              <a:buNone/>
            </a:pPr>
            <a:endParaRPr lang="cs-CZ" sz="1700" dirty="0">
              <a:solidFill>
                <a:schemeClr val="bg2"/>
              </a:solidFill>
            </a:endParaRPr>
          </a:p>
          <a:p>
            <a:pPr marL="0" indent="0" algn="just">
              <a:buNone/>
            </a:pPr>
            <a:r>
              <a:rPr lang="en-US" sz="1700" dirty="0">
                <a:solidFill>
                  <a:schemeClr val="bg2"/>
                </a:solidFill>
              </a:rPr>
              <a:t> </a:t>
            </a:r>
            <a:endParaRPr lang="cs-CZ" sz="1700" dirty="0">
              <a:solidFill>
                <a:schemeClr val="bg2"/>
              </a:solidFill>
            </a:endParaRPr>
          </a:p>
          <a:p>
            <a:pPr marL="0" indent="0" algn="just">
              <a:buNone/>
            </a:pPr>
            <a:endParaRPr lang="cs-CZ" sz="17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6985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5"/>
          </a:xfrm>
        </p:spPr>
        <p:txBody>
          <a:bodyPr/>
          <a:lstStyle/>
          <a:p>
            <a:pPr eaLnBrk="1" hangingPunct="1">
              <a:defRPr/>
            </a:pPr>
            <a:r>
              <a:rPr lang="cs-CZ" sz="3300" b="1" dirty="0">
                <a:solidFill>
                  <a:schemeClr val="bg2"/>
                </a:solidFill>
                <a:effectLst/>
                <a:latin typeface="+mn-lt"/>
              </a:rPr>
              <a:t>TASK 2</a:t>
            </a:r>
          </a:p>
        </p:txBody>
      </p:sp>
      <p:sp>
        <p:nvSpPr>
          <p:cNvPr id="44035" name="Rectangle 3"/>
          <p:cNvSpPr>
            <a:spLocks noGrp="1" noChangeArrowheads="1"/>
          </p:cNvSpPr>
          <p:nvPr>
            <p:ph type="body" idx="1"/>
          </p:nvPr>
        </p:nvSpPr>
        <p:spPr>
          <a:xfrm>
            <a:off x="250404" y="1484783"/>
            <a:ext cx="8640960" cy="5323727"/>
          </a:xfrm>
        </p:spPr>
        <p:txBody>
          <a:bodyPr>
            <a:noAutofit/>
          </a:bodyPr>
          <a:lstStyle/>
          <a:p>
            <a:pPr marL="0" indent="0" algn="just">
              <a:buNone/>
            </a:pPr>
            <a:r>
              <a:rPr lang="cs-CZ" sz="2800" b="1" u="sng" dirty="0">
                <a:solidFill>
                  <a:schemeClr val="bg2"/>
                </a:solidFill>
              </a:rPr>
              <a:t>Case study – </a:t>
            </a:r>
            <a:r>
              <a:rPr lang="cs-CZ" sz="2800" b="1" u="sng" dirty="0" err="1">
                <a:solidFill>
                  <a:schemeClr val="bg2"/>
                </a:solidFill>
              </a:rPr>
              <a:t>Recruitment</a:t>
            </a:r>
            <a:r>
              <a:rPr lang="cs-CZ" sz="2800" b="1" u="sng" dirty="0">
                <a:solidFill>
                  <a:schemeClr val="bg2"/>
                </a:solidFill>
              </a:rPr>
              <a:t> in a start-up</a:t>
            </a:r>
          </a:p>
          <a:p>
            <a:pPr marL="0" indent="0" algn="just">
              <a:buNone/>
            </a:pPr>
            <a:r>
              <a:rPr lang="cs-CZ" sz="2800" dirty="0" err="1">
                <a:solidFill>
                  <a:schemeClr val="bg2"/>
                </a:solidFill>
              </a:rPr>
              <a:t>Work</a:t>
            </a:r>
            <a:r>
              <a:rPr lang="cs-CZ" sz="2800" dirty="0">
                <a:solidFill>
                  <a:schemeClr val="bg2"/>
                </a:solidFill>
              </a:rPr>
              <a:t> in Teams</a:t>
            </a:r>
          </a:p>
          <a:p>
            <a:pPr marL="0" indent="0" algn="just">
              <a:buNone/>
            </a:pPr>
            <a:r>
              <a:rPr lang="cs-CZ" sz="2800" dirty="0" err="1">
                <a:solidFill>
                  <a:schemeClr val="bg2"/>
                </a:solidFill>
              </a:rPr>
              <a:t>Read</a:t>
            </a:r>
            <a:r>
              <a:rPr lang="cs-CZ" sz="2800" dirty="0">
                <a:solidFill>
                  <a:schemeClr val="bg2"/>
                </a:solidFill>
              </a:rPr>
              <a:t> and </a:t>
            </a:r>
            <a:r>
              <a:rPr lang="cs-CZ" sz="2800" dirty="0" err="1">
                <a:solidFill>
                  <a:schemeClr val="bg2"/>
                </a:solidFill>
              </a:rPr>
              <a:t>solve</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tasks</a:t>
            </a:r>
            <a:r>
              <a:rPr lang="cs-CZ" sz="2800" dirty="0">
                <a:solidFill>
                  <a:schemeClr val="bg2"/>
                </a:solidFill>
              </a:rPr>
              <a:t> (5)</a:t>
            </a:r>
          </a:p>
          <a:p>
            <a:pPr marL="0" indent="0" algn="just">
              <a:buNone/>
            </a:pPr>
            <a:r>
              <a:rPr lang="cs-CZ" sz="2800" dirty="0" err="1">
                <a:solidFill>
                  <a:schemeClr val="bg2"/>
                </a:solidFill>
              </a:rPr>
              <a:t>Send</a:t>
            </a:r>
            <a:r>
              <a:rPr lang="cs-CZ" sz="2800" dirty="0">
                <a:solidFill>
                  <a:schemeClr val="bg2"/>
                </a:solidFill>
              </a:rPr>
              <a:t> </a:t>
            </a:r>
            <a:r>
              <a:rPr lang="cs-CZ" sz="2800" dirty="0" err="1">
                <a:solidFill>
                  <a:schemeClr val="bg2"/>
                </a:solidFill>
              </a:rPr>
              <a:t>results</a:t>
            </a:r>
            <a:r>
              <a:rPr lang="cs-CZ" sz="2800" dirty="0">
                <a:solidFill>
                  <a:schemeClr val="bg2"/>
                </a:solidFill>
              </a:rPr>
              <a:t> on mail</a:t>
            </a:r>
          </a:p>
          <a:p>
            <a:pPr marL="0" indent="0" algn="just">
              <a:buNone/>
            </a:pPr>
            <a:r>
              <a:rPr lang="cs-CZ" sz="2800" dirty="0">
                <a:solidFill>
                  <a:schemeClr val="bg2"/>
                </a:solidFill>
              </a:rPr>
              <a:t>2 point </a:t>
            </a:r>
            <a:r>
              <a:rPr lang="cs-CZ" sz="2800" dirty="0" err="1">
                <a:solidFill>
                  <a:schemeClr val="bg2"/>
                </a:solidFill>
              </a:rPr>
              <a:t>activity</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89499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Selection</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dirty="0">
                <a:solidFill>
                  <a:schemeClr val="bg2"/>
                </a:solidFill>
              </a:rPr>
              <a:t>The process of evaluating candidates and selecting the most suitable one for a particular job.</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41054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To evaluate job candidates based on KSAO, you can use various assessment methods, including:</a:t>
            </a:r>
          </a:p>
          <a:p>
            <a:pPr marL="0" indent="0" algn="just">
              <a:buNone/>
            </a:pPr>
            <a:r>
              <a:rPr lang="en-US" sz="2400" dirty="0">
                <a:solidFill>
                  <a:schemeClr val="bg2"/>
                </a:solidFill>
              </a:rPr>
              <a:t>    </a:t>
            </a:r>
            <a:r>
              <a:rPr lang="en-US" sz="2400" b="1" dirty="0">
                <a:solidFill>
                  <a:schemeClr val="bg2"/>
                </a:solidFill>
              </a:rPr>
              <a:t>Resumes and Cover Letters</a:t>
            </a:r>
            <a:r>
              <a:rPr lang="en-US" sz="2400" dirty="0">
                <a:solidFill>
                  <a:schemeClr val="bg2"/>
                </a:solidFill>
              </a:rPr>
              <a:t>: Evaluate candidates' knowledge, skills, and abilities based on their work experience, education, and other relevant qualifications mentioned in their resume and cover letter.</a:t>
            </a:r>
          </a:p>
          <a:p>
            <a:pPr marL="0" indent="0" algn="just">
              <a:buNone/>
            </a:pPr>
            <a:r>
              <a:rPr lang="en-US" sz="2400" dirty="0">
                <a:solidFill>
                  <a:schemeClr val="bg2"/>
                </a:solidFill>
              </a:rPr>
              <a:t>    </a:t>
            </a:r>
            <a:r>
              <a:rPr lang="en-US" sz="2400" b="1" dirty="0">
                <a:solidFill>
                  <a:schemeClr val="bg2"/>
                </a:solidFill>
              </a:rPr>
              <a:t>Interviews</a:t>
            </a:r>
            <a:r>
              <a:rPr lang="en-US" sz="2400" dirty="0">
                <a:solidFill>
                  <a:schemeClr val="bg2"/>
                </a:solidFill>
              </a:rPr>
              <a:t>: Ask candidates questions that assess their knowledge, skills, and abilities. You can ask behavioral interview questions that focus on how they've applied their KSAOs in the past to solve problems or achieve goals.</a:t>
            </a:r>
          </a:p>
          <a:p>
            <a:pPr marL="0" indent="0" algn="just">
              <a:buNone/>
            </a:pPr>
            <a:r>
              <a:rPr lang="en-US" sz="2400" dirty="0">
                <a:solidFill>
                  <a:schemeClr val="bg2"/>
                </a:solidFill>
              </a:rPr>
              <a:t>    </a:t>
            </a:r>
            <a:r>
              <a:rPr lang="en-US" sz="2400" b="1" dirty="0">
                <a:solidFill>
                  <a:schemeClr val="bg2"/>
                </a:solidFill>
              </a:rPr>
              <a:t>Skills Assessments and Tests: </a:t>
            </a:r>
            <a:r>
              <a:rPr lang="en-US" sz="2400" dirty="0">
                <a:solidFill>
                  <a:schemeClr val="bg2"/>
                </a:solidFill>
              </a:rPr>
              <a:t>Use skills assessments and tests to evaluate candidates' knowledge and skills in a particular area. For example, you can use coding tests to assess a candidate's programming skills or a writing test to evaluate their writing ability.</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1065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 </a:t>
            </a:r>
            <a:r>
              <a:rPr lang="en-US" sz="2400" b="1" dirty="0">
                <a:solidFill>
                  <a:schemeClr val="bg2"/>
                </a:solidFill>
              </a:rPr>
              <a:t>Reference Checks</a:t>
            </a:r>
            <a:r>
              <a:rPr lang="en-US" sz="2400" dirty="0">
                <a:solidFill>
                  <a:schemeClr val="bg2"/>
                </a:solidFill>
              </a:rPr>
              <a:t>: Contact a candidate's references to verify their past work experience and performance. Ask questions that assess their knowledge, skills, and abilities.</a:t>
            </a:r>
          </a:p>
          <a:p>
            <a:pPr marL="0" indent="0" algn="just">
              <a:buNone/>
            </a:pPr>
            <a:r>
              <a:rPr lang="en-US" sz="2400" dirty="0">
                <a:solidFill>
                  <a:schemeClr val="bg2"/>
                </a:solidFill>
              </a:rPr>
              <a:t>    </a:t>
            </a:r>
            <a:r>
              <a:rPr lang="en-US" sz="2400" b="1" dirty="0">
                <a:solidFill>
                  <a:schemeClr val="bg2"/>
                </a:solidFill>
              </a:rPr>
              <a:t>Simulation Exercises</a:t>
            </a:r>
            <a:r>
              <a:rPr lang="en-US" sz="2400" dirty="0">
                <a:solidFill>
                  <a:schemeClr val="bg2"/>
                </a:solidFill>
              </a:rPr>
              <a:t>: Ask candidates to perform a simulation exercise that reflects the skills required for the job. For example, if you're hiring a customer service representative, you can ask them to role-play a customer interaction.</a:t>
            </a:r>
          </a:p>
          <a:p>
            <a:pPr marL="0" indent="0" algn="just">
              <a:buNone/>
            </a:pPr>
            <a:endParaRPr lang="cs-CZ" sz="2400" dirty="0">
              <a:solidFill>
                <a:schemeClr val="bg2"/>
              </a:solidFill>
            </a:endParaRPr>
          </a:p>
          <a:p>
            <a:pPr marL="0" indent="0" algn="just">
              <a:buNone/>
            </a:pPr>
            <a:r>
              <a:rPr lang="en-US" sz="2400" dirty="0">
                <a:solidFill>
                  <a:schemeClr val="bg2"/>
                </a:solidFill>
              </a:rPr>
              <a:t>Overall, evaluating job candidates based on KSAO can help you identify the most qualified and best-suited candidate for the job. It's important to consider all relevant KSAOs for the job and use a variety of assessment methods to ensure you get a complete picture of the candidate's capabilities.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139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Why</a:t>
            </a:r>
            <a:r>
              <a:rPr lang="cs-CZ" sz="3300" b="1" dirty="0">
                <a:solidFill>
                  <a:schemeClr val="bg2"/>
                </a:solidFill>
                <a:effectLst/>
                <a:latin typeface="+mn-lt"/>
              </a:rPr>
              <a:t> to </a:t>
            </a:r>
            <a:r>
              <a:rPr lang="cs-CZ" sz="3300" b="1" dirty="0" err="1">
                <a:solidFill>
                  <a:schemeClr val="bg2"/>
                </a:solidFill>
                <a:effectLst/>
                <a:latin typeface="+mn-lt"/>
              </a:rPr>
              <a:t>construct</a:t>
            </a:r>
            <a:r>
              <a:rPr lang="cs-CZ" sz="3300" b="1" dirty="0">
                <a:solidFill>
                  <a:schemeClr val="bg2"/>
                </a:solidFill>
                <a:effectLst/>
                <a:latin typeface="+mn-lt"/>
              </a:rPr>
              <a:t>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objective</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cs-CZ" sz="1800" u="sng" dirty="0">
                <a:solidFill>
                  <a:schemeClr val="bg2"/>
                </a:solidFill>
              </a:rPr>
              <a:t>Negative </a:t>
            </a:r>
            <a:r>
              <a:rPr lang="cs-CZ" sz="1800" u="sng" dirty="0" err="1">
                <a:solidFill>
                  <a:schemeClr val="bg2"/>
                </a:solidFill>
              </a:rPr>
              <a:t>effects</a:t>
            </a:r>
            <a:r>
              <a:rPr lang="cs-CZ" sz="1800" u="sng" dirty="0">
                <a:solidFill>
                  <a:schemeClr val="bg2"/>
                </a:solidFill>
              </a:rPr>
              <a:t> </a:t>
            </a:r>
            <a:r>
              <a:rPr lang="cs-CZ" sz="1800" u="sng" dirty="0" err="1">
                <a:solidFill>
                  <a:schemeClr val="bg2"/>
                </a:solidFill>
              </a:rPr>
              <a:t>of</a:t>
            </a:r>
            <a:r>
              <a:rPr lang="cs-CZ" sz="1800" u="sng" dirty="0">
                <a:solidFill>
                  <a:schemeClr val="bg2"/>
                </a:solidFill>
              </a:rPr>
              <a:t> </a:t>
            </a:r>
            <a:r>
              <a:rPr lang="cs-CZ" sz="1800" u="sng" dirty="0" err="1">
                <a:solidFill>
                  <a:schemeClr val="bg2"/>
                </a:solidFill>
              </a:rPr>
              <a:t>subjective</a:t>
            </a:r>
            <a:r>
              <a:rPr lang="cs-CZ" sz="1800" u="sng" dirty="0">
                <a:solidFill>
                  <a:schemeClr val="bg2"/>
                </a:solidFill>
              </a:rPr>
              <a:t> </a:t>
            </a:r>
            <a:r>
              <a:rPr lang="cs-CZ" sz="1800" u="sng" dirty="0" err="1">
                <a:solidFill>
                  <a:schemeClr val="bg2"/>
                </a:solidFill>
              </a:rPr>
              <a:t>assessment</a:t>
            </a:r>
            <a:endParaRPr lang="cs-CZ" sz="1800" u="sng" dirty="0">
              <a:solidFill>
                <a:schemeClr val="bg2"/>
              </a:solidFill>
            </a:endParaRPr>
          </a:p>
          <a:p>
            <a:pPr marL="0" indent="0" algn="just">
              <a:buNone/>
            </a:pPr>
            <a:r>
              <a:rPr lang="en-US" sz="1800" dirty="0">
                <a:solidFill>
                  <a:schemeClr val="bg2"/>
                </a:solidFill>
              </a:rPr>
              <a:t> </a:t>
            </a:r>
            <a:r>
              <a:rPr lang="en-US" sz="1800" b="1" dirty="0">
                <a:solidFill>
                  <a:schemeClr val="bg2"/>
                </a:solidFill>
              </a:rPr>
              <a:t>Biases:</a:t>
            </a:r>
            <a:r>
              <a:rPr lang="en-US" sz="1800" dirty="0">
                <a:solidFill>
                  <a:schemeClr val="bg2"/>
                </a:solidFill>
              </a:rPr>
              <a:t> Subjective assessments can be influenced by the assessor's personal biases, including their own preferences, stereotypes, or prejudices. These biases can lead to discrimination against certain candidates and can result in less diversity in the workplace.</a:t>
            </a:r>
          </a:p>
          <a:p>
            <a:pPr marL="0" indent="0" algn="just">
              <a:buNone/>
            </a:pPr>
            <a:r>
              <a:rPr lang="en-US" sz="1800" dirty="0">
                <a:solidFill>
                  <a:schemeClr val="bg2"/>
                </a:solidFill>
              </a:rPr>
              <a:t>    </a:t>
            </a:r>
            <a:r>
              <a:rPr lang="en-US" sz="1800" b="1" dirty="0">
                <a:solidFill>
                  <a:schemeClr val="bg2"/>
                </a:solidFill>
              </a:rPr>
              <a:t>Inconsistency:</a:t>
            </a:r>
            <a:r>
              <a:rPr lang="en-US" sz="1800" dirty="0">
                <a:solidFill>
                  <a:schemeClr val="bg2"/>
                </a:solidFill>
              </a:rPr>
              <a:t> Subjective assessments can also be inconsistent across different assessors, leading to a lack of standardization and fairness in the hiring process. Different assessors may have different interpretations of the candidate's skills, abilities, or personality traits, leading to different evaluations of the same candidate.</a:t>
            </a:r>
          </a:p>
          <a:p>
            <a:pPr marL="0" indent="0" algn="just">
              <a:buNone/>
            </a:pPr>
            <a:r>
              <a:rPr lang="en-US" sz="1800" b="1" dirty="0">
                <a:solidFill>
                  <a:schemeClr val="bg2"/>
                </a:solidFill>
              </a:rPr>
              <a:t>Legal issues</a:t>
            </a:r>
            <a:r>
              <a:rPr lang="en-US" sz="1800" dirty="0">
                <a:solidFill>
                  <a:schemeClr val="bg2"/>
                </a:solidFill>
              </a:rPr>
              <a:t>: Subjective assessments that are not based on objective criteria or that are influenced by biases or discrimination can lead to legal issues for the employer. For example, if a candidate believes they were discriminated against in the hiring process, they may file a complaint or lawsuit against the employer.</a:t>
            </a:r>
            <a:endParaRPr lang="cs-CZ" sz="1800" dirty="0">
              <a:solidFill>
                <a:schemeClr val="bg2"/>
              </a:solidFill>
            </a:endParaRPr>
          </a:p>
          <a:p>
            <a:pPr marL="0" indent="0" algn="just">
              <a:buNone/>
            </a:pPr>
            <a:r>
              <a:rPr lang="en-US" sz="1800" dirty="0">
                <a:solidFill>
                  <a:schemeClr val="bg2"/>
                </a:solidFill>
              </a:rPr>
              <a:t>Overall, subjective assessments of candidates can be unreliable and unfair, and can lead to negative consequences for both the candidates and the employer. It is important for employers to use objective, standardized measures to evaluate candidates based on their KSAOs to ensure that the hiring process is fair, reliable, and legally defensible.</a:t>
            </a:r>
            <a:r>
              <a:rPr lang="cs-CZ" sz="1800" dirty="0">
                <a:solidFill>
                  <a:schemeClr val="bg2"/>
                </a:solidFill>
              </a:rPr>
              <a:t> – REMIND EMPLOYER BRANDING</a:t>
            </a:r>
          </a:p>
          <a:p>
            <a:pPr marL="0" indent="0" algn="just">
              <a:buNone/>
            </a:pPr>
            <a:endParaRPr lang="cs-CZ" sz="1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3900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000" dirty="0">
                <a:solidFill>
                  <a:schemeClr val="bg2"/>
                </a:solidFill>
              </a:rPr>
              <a:t> </a:t>
            </a:r>
            <a:r>
              <a:rPr lang="en-US" sz="2000" b="1" dirty="0">
                <a:solidFill>
                  <a:schemeClr val="bg2"/>
                </a:solidFill>
              </a:rPr>
              <a:t>Halo effect: </a:t>
            </a:r>
            <a:r>
              <a:rPr lang="en-US" sz="2000" dirty="0">
                <a:solidFill>
                  <a:schemeClr val="bg2"/>
                </a:solidFill>
              </a:rPr>
              <a:t>The halo effect occurs when an assessor's overall positive impression of a candidate influences their assessment of the candidate's specific qualities or abilities. For example, if an assessor is impressed by a candidate's appearance, they may rate the candidate more highly on other qualities, such as intelligence or work ethic, even if there is no evidence to support this assessment.</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a:solidFill>
                  <a:schemeClr val="bg2"/>
                </a:solidFill>
              </a:rPr>
              <a:t>Similarity effect: </a:t>
            </a:r>
            <a:r>
              <a:rPr lang="en-US" sz="2000" dirty="0">
                <a:solidFill>
                  <a:schemeClr val="bg2"/>
                </a:solidFill>
              </a:rPr>
              <a:t>The similarity effect occurs when an assessor favors candidates who are similar to themselves or who share similar characteristics or backgrounds. For example, an assessor may be more likely to favor a candidate who went to the same school or grew up in the same neighborhood.</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err="1">
                <a:solidFill>
                  <a:schemeClr val="bg2"/>
                </a:solidFill>
              </a:rPr>
              <a:t>Beautyism</a:t>
            </a:r>
            <a:r>
              <a:rPr lang="en-US" sz="2000" b="1" dirty="0">
                <a:solidFill>
                  <a:schemeClr val="bg2"/>
                </a:solidFill>
              </a:rPr>
              <a:t>:</a:t>
            </a:r>
            <a:r>
              <a:rPr lang="en-US" sz="2000" dirty="0">
                <a:solidFill>
                  <a:schemeClr val="bg2"/>
                </a:solidFill>
              </a:rPr>
              <a:t> </a:t>
            </a:r>
            <a:r>
              <a:rPr lang="en-US" sz="2000" dirty="0" err="1">
                <a:solidFill>
                  <a:schemeClr val="bg2"/>
                </a:solidFill>
              </a:rPr>
              <a:t>Beautyism</a:t>
            </a:r>
            <a:r>
              <a:rPr lang="en-US" sz="2000" dirty="0">
                <a:solidFill>
                  <a:schemeClr val="bg2"/>
                </a:solidFill>
              </a:rPr>
              <a:t>, also known as the "what is beautiful is good" stereotype, is the tendency to attribute positive qualities to attractive people. In the context of hiring, this can lead to biased assessments of candidates based on their appearance rather than their qualifications or KSAOs.</a:t>
            </a: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74422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HR </a:t>
            </a:r>
            <a:r>
              <a:rPr lang="cs-CZ" sz="3300" b="1" dirty="0" err="1">
                <a:solidFill>
                  <a:schemeClr val="bg2"/>
                </a:solidFill>
                <a:effectLst/>
                <a:latin typeface="+mn-lt"/>
              </a:rPr>
              <a:t>activities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6103E2D3-5DD0-4692-BC1C-E693E9514960}"/>
              </a:ext>
            </a:extLst>
          </p:cNvPr>
          <p:cNvPicPr>
            <a:picLocks noChangeAspect="1"/>
          </p:cNvPicPr>
          <p:nvPr/>
        </p:nvPicPr>
        <p:blipFill>
          <a:blip r:embed="rId2"/>
          <a:stretch>
            <a:fillRect/>
          </a:stretch>
        </p:blipFill>
        <p:spPr>
          <a:xfrm rot="16200000">
            <a:off x="1951688" y="-271434"/>
            <a:ext cx="5240625" cy="8640962"/>
          </a:xfrm>
          <a:prstGeom prst="rect">
            <a:avLst/>
          </a:prstGeom>
        </p:spPr>
      </p:pic>
    </p:spTree>
    <p:extLst>
      <p:ext uri="{BB962C8B-B14F-4D97-AF65-F5344CB8AC3E}">
        <p14:creationId xmlns:p14="http://schemas.microsoft.com/office/powerpoint/2010/main" val="162448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 </a:t>
            </a:r>
            <a:r>
              <a:rPr lang="cs-CZ" sz="2400" b="1" dirty="0">
                <a:solidFill>
                  <a:schemeClr val="bg2"/>
                </a:solidFill>
              </a:rPr>
              <a:t>All these </a:t>
            </a:r>
            <a:r>
              <a:rPr lang="cs-CZ" sz="2400" b="1" dirty="0" err="1">
                <a:solidFill>
                  <a:schemeClr val="bg2"/>
                </a:solidFill>
              </a:rPr>
              <a:t>effect</a:t>
            </a:r>
            <a:r>
              <a:rPr lang="cs-CZ" sz="2400" b="1" dirty="0">
                <a:solidFill>
                  <a:schemeClr val="bg2"/>
                </a:solidFill>
              </a:rPr>
              <a:t> </a:t>
            </a:r>
            <a:r>
              <a:rPr lang="cs-CZ" sz="2400" b="1" dirty="0" err="1">
                <a:solidFill>
                  <a:schemeClr val="bg2"/>
                </a:solidFill>
              </a:rPr>
              <a:t>we</a:t>
            </a:r>
            <a:r>
              <a:rPr lang="cs-CZ" sz="2400" b="1" dirty="0">
                <a:solidFill>
                  <a:schemeClr val="bg2"/>
                </a:solidFill>
              </a:rPr>
              <a:t> call</a:t>
            </a:r>
          </a:p>
          <a:p>
            <a:pPr marL="0" indent="0" algn="just">
              <a:buNone/>
            </a:pPr>
            <a:r>
              <a:rPr lang="cs-CZ" sz="2400" b="1" dirty="0">
                <a:solidFill>
                  <a:schemeClr val="bg2"/>
                </a:solidFill>
              </a:rPr>
              <a:t>IDIOSYNCRATIC RATING TENDENCIES</a:t>
            </a:r>
          </a:p>
          <a:p>
            <a:pPr algn="just">
              <a:buFontTx/>
              <a:buChar char="-"/>
            </a:pPr>
            <a:r>
              <a:rPr lang="cs-CZ" sz="2400" dirty="0" err="1">
                <a:solidFill>
                  <a:schemeClr val="bg2"/>
                </a:solidFill>
              </a:rPr>
              <a:t>biases</a:t>
            </a:r>
            <a:r>
              <a:rPr lang="cs-CZ" sz="2400" dirty="0">
                <a:solidFill>
                  <a:schemeClr val="bg2"/>
                </a:solidFill>
              </a:rPr>
              <a:t> in </a:t>
            </a:r>
            <a:r>
              <a:rPr lang="cs-CZ" sz="2400" dirty="0" err="1">
                <a:solidFill>
                  <a:schemeClr val="bg2"/>
                </a:solidFill>
              </a:rPr>
              <a:t>perception</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cnaditates</a:t>
            </a:r>
            <a:endParaRPr lang="cs-CZ" sz="2400" dirty="0">
              <a:solidFill>
                <a:schemeClr val="bg2"/>
              </a:solidFill>
            </a:endParaRPr>
          </a:p>
          <a:p>
            <a:pPr algn="just">
              <a:buFontTx/>
              <a:buChar char="-"/>
            </a:pPr>
            <a:r>
              <a:rPr lang="cs-CZ" sz="2400" dirty="0" err="1">
                <a:solidFill>
                  <a:schemeClr val="bg2"/>
                </a:solidFill>
              </a:rPr>
              <a:t>they</a:t>
            </a:r>
            <a:r>
              <a:rPr lang="cs-CZ" sz="2400" dirty="0">
                <a:solidFill>
                  <a:schemeClr val="bg2"/>
                </a:solidFill>
              </a:rPr>
              <a:t> </a:t>
            </a:r>
            <a:r>
              <a:rPr lang="cs-CZ" sz="2400" dirty="0" err="1">
                <a:solidFill>
                  <a:schemeClr val="bg2"/>
                </a:solidFill>
              </a:rPr>
              <a:t>can</a:t>
            </a:r>
            <a:r>
              <a:rPr lang="cs-CZ" sz="2400" dirty="0">
                <a:solidFill>
                  <a:schemeClr val="bg2"/>
                </a:solidFill>
              </a:rPr>
              <a:t> make </a:t>
            </a:r>
            <a:r>
              <a:rPr lang="cs-CZ" sz="2400" dirty="0" err="1">
                <a:solidFill>
                  <a:schemeClr val="bg2"/>
                </a:solidFill>
              </a:rPr>
              <a:t>around</a:t>
            </a:r>
            <a:r>
              <a:rPr lang="cs-CZ" sz="2400" dirty="0">
                <a:solidFill>
                  <a:schemeClr val="bg2"/>
                </a:solidFill>
              </a:rPr>
              <a:t> 60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subjective</a:t>
            </a:r>
            <a:r>
              <a:rPr lang="cs-CZ" sz="2400" dirty="0">
                <a:solidFill>
                  <a:schemeClr val="bg2"/>
                </a:solidFill>
              </a:rPr>
              <a:t> rating </a:t>
            </a:r>
            <a:r>
              <a:rPr lang="cs-CZ" sz="2400" dirty="0" err="1">
                <a:solidFill>
                  <a:schemeClr val="bg2"/>
                </a:solidFill>
              </a:rPr>
              <a:t>of</a:t>
            </a:r>
            <a:r>
              <a:rPr lang="cs-CZ" sz="2400" dirty="0">
                <a:solidFill>
                  <a:schemeClr val="bg2"/>
                </a:solidFill>
              </a:rPr>
              <a:t> </a:t>
            </a:r>
            <a:r>
              <a:rPr lang="cs-CZ" sz="2400" dirty="0" err="1">
                <a:solidFill>
                  <a:schemeClr val="bg2"/>
                </a:solidFill>
              </a:rPr>
              <a:t>candidates</a:t>
            </a:r>
            <a:r>
              <a:rPr lang="cs-CZ" sz="2400" dirty="0">
                <a:solidFill>
                  <a:schemeClr val="bg2"/>
                </a:solidFill>
              </a:rPr>
              <a:t> </a:t>
            </a:r>
          </a:p>
          <a:p>
            <a:pPr algn="just">
              <a:buFontTx/>
              <a:buChar char="-"/>
            </a:pPr>
            <a:endParaRPr lang="cs-CZ" sz="2400" dirty="0">
              <a:solidFill>
                <a:schemeClr val="bg2"/>
              </a:solidFill>
            </a:endParaRPr>
          </a:p>
          <a:p>
            <a:pPr marL="0" indent="0" algn="just">
              <a:buNone/>
            </a:pPr>
            <a:r>
              <a:rPr lang="cs-CZ" sz="2400" u="sng" dirty="0" err="1">
                <a:solidFill>
                  <a:schemeClr val="bg2"/>
                </a:solidFill>
              </a:rPr>
              <a:t>That</a:t>
            </a:r>
            <a:r>
              <a:rPr lang="cs-CZ" sz="2400" u="sng" dirty="0">
                <a:solidFill>
                  <a:schemeClr val="bg2"/>
                </a:solidFill>
              </a:rPr>
              <a:t> </a:t>
            </a:r>
            <a:r>
              <a:rPr lang="cs-CZ" sz="2400" u="sng" dirty="0" err="1">
                <a:solidFill>
                  <a:schemeClr val="bg2"/>
                </a:solidFill>
              </a:rPr>
              <a:t>why</a:t>
            </a:r>
            <a:r>
              <a:rPr lang="cs-CZ" sz="2400" u="sng" dirty="0">
                <a:solidFill>
                  <a:schemeClr val="bg2"/>
                </a:solidFill>
              </a:rPr>
              <a:t> </a:t>
            </a:r>
            <a:r>
              <a:rPr lang="cs-CZ" sz="2400" u="sng" dirty="0" err="1">
                <a:solidFill>
                  <a:schemeClr val="bg2"/>
                </a:solidFill>
              </a:rPr>
              <a:t>the</a:t>
            </a:r>
            <a:r>
              <a:rPr lang="cs-CZ" sz="2400" u="sng" dirty="0">
                <a:solidFill>
                  <a:schemeClr val="bg2"/>
                </a:solidFill>
              </a:rPr>
              <a:t> </a:t>
            </a:r>
            <a:r>
              <a:rPr lang="cs-CZ" sz="2400" u="sng" dirty="0" err="1">
                <a:solidFill>
                  <a:schemeClr val="bg2"/>
                </a:solidFill>
              </a:rPr>
              <a:t>main</a:t>
            </a:r>
            <a:r>
              <a:rPr lang="cs-CZ" sz="2400" u="sng" dirty="0">
                <a:solidFill>
                  <a:schemeClr val="bg2"/>
                </a:solidFill>
              </a:rPr>
              <a:t> </a:t>
            </a:r>
            <a:r>
              <a:rPr lang="cs-CZ" sz="2400" u="sng" dirty="0" err="1">
                <a:solidFill>
                  <a:schemeClr val="bg2"/>
                </a:solidFill>
              </a:rPr>
              <a:t>aspects</a:t>
            </a:r>
            <a:r>
              <a:rPr lang="cs-CZ" sz="2400" u="sng" dirty="0">
                <a:solidFill>
                  <a:schemeClr val="bg2"/>
                </a:solidFill>
              </a:rPr>
              <a:t> </a:t>
            </a:r>
            <a:r>
              <a:rPr lang="cs-CZ" sz="2400" u="sng" dirty="0" err="1">
                <a:solidFill>
                  <a:schemeClr val="bg2"/>
                </a:solidFill>
              </a:rPr>
              <a:t>of</a:t>
            </a:r>
            <a:r>
              <a:rPr lang="cs-CZ" sz="2400" u="sng" dirty="0">
                <a:solidFill>
                  <a:schemeClr val="bg2"/>
                </a:solidFill>
              </a:rPr>
              <a:t> </a:t>
            </a:r>
            <a:r>
              <a:rPr lang="cs-CZ" sz="2400" u="sng" dirty="0" err="1">
                <a:solidFill>
                  <a:schemeClr val="bg2"/>
                </a:solidFill>
              </a:rPr>
              <a:t>selection</a:t>
            </a:r>
            <a:r>
              <a:rPr lang="cs-CZ" sz="2400" u="sng" dirty="0">
                <a:solidFill>
                  <a:schemeClr val="bg2"/>
                </a:solidFill>
              </a:rPr>
              <a:t> </a:t>
            </a:r>
            <a:r>
              <a:rPr lang="cs-CZ" sz="2400" u="sng" dirty="0" err="1">
                <a:solidFill>
                  <a:schemeClr val="bg2"/>
                </a:solidFill>
              </a:rPr>
              <a:t>methods</a:t>
            </a:r>
            <a:r>
              <a:rPr lang="cs-CZ" sz="2400" u="sng" dirty="0">
                <a:solidFill>
                  <a:schemeClr val="bg2"/>
                </a:solidFill>
              </a:rPr>
              <a:t> are</a:t>
            </a:r>
          </a:p>
          <a:p>
            <a:pPr marL="0" indent="0" algn="just">
              <a:buNone/>
            </a:pPr>
            <a:endParaRPr lang="cs-CZ" sz="2400" dirty="0">
              <a:solidFill>
                <a:schemeClr val="bg2"/>
              </a:solidFill>
            </a:endParaRPr>
          </a:p>
          <a:p>
            <a:pPr marL="0" indent="0" algn="ctr">
              <a:buNone/>
            </a:pPr>
            <a:r>
              <a:rPr lang="cs-CZ" sz="2400" b="1" dirty="0">
                <a:solidFill>
                  <a:schemeClr val="bg2"/>
                </a:solidFill>
              </a:rPr>
              <a:t>reliability and validity.</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61919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dirty="0">
                <a:solidFill>
                  <a:schemeClr val="bg2"/>
                </a:solidFill>
              </a:rPr>
              <a:t>Early-</a:t>
            </a:r>
            <a:r>
              <a:rPr lang="cs-CZ" sz="2800" dirty="0" err="1">
                <a:solidFill>
                  <a:schemeClr val="bg2"/>
                </a:solidFill>
              </a:rPr>
              <a:t>stage</a:t>
            </a:r>
            <a:r>
              <a:rPr lang="cs-CZ" sz="2800" dirty="0">
                <a:solidFill>
                  <a:schemeClr val="bg2"/>
                </a:solidFill>
              </a:rPr>
              <a:t> </a:t>
            </a:r>
            <a:r>
              <a:rPr lang="cs-CZ" sz="2800" dirty="0" err="1">
                <a:solidFill>
                  <a:schemeClr val="bg2"/>
                </a:solidFill>
              </a:rPr>
              <a:t>techniques</a:t>
            </a:r>
            <a:endParaRPr lang="cs-CZ" sz="2800" dirty="0">
              <a:solidFill>
                <a:schemeClr val="bg2"/>
              </a:solidFill>
            </a:endParaRPr>
          </a:p>
          <a:p>
            <a:pPr algn="just">
              <a:buFontTx/>
              <a:buChar char="-"/>
            </a:pPr>
            <a:r>
              <a:rPr lang="cs-CZ" sz="2800" dirty="0" err="1">
                <a:solidFill>
                  <a:schemeClr val="bg2"/>
                </a:solidFill>
              </a:rPr>
              <a:t>the</a:t>
            </a:r>
            <a:r>
              <a:rPr lang="cs-CZ" sz="2800" dirty="0">
                <a:solidFill>
                  <a:schemeClr val="bg2"/>
                </a:solidFill>
              </a:rPr>
              <a:t> </a:t>
            </a:r>
            <a:r>
              <a:rPr lang="cs-CZ" sz="2800" dirty="0" err="1">
                <a:solidFill>
                  <a:schemeClr val="bg2"/>
                </a:solidFill>
              </a:rPr>
              <a:t>main</a:t>
            </a:r>
            <a:r>
              <a:rPr lang="cs-CZ" sz="2800" dirty="0">
                <a:solidFill>
                  <a:schemeClr val="bg2"/>
                </a:solidFill>
              </a:rPr>
              <a:t> </a:t>
            </a:r>
            <a:r>
              <a:rPr lang="cs-CZ" sz="2800" dirty="0" err="1">
                <a:solidFill>
                  <a:schemeClr val="bg2"/>
                </a:solidFill>
              </a:rPr>
              <a:t>goal</a:t>
            </a:r>
            <a:r>
              <a:rPr lang="cs-CZ" sz="2800" dirty="0">
                <a:solidFill>
                  <a:schemeClr val="bg2"/>
                </a:solidFill>
              </a:rPr>
              <a:t> </a:t>
            </a:r>
            <a:r>
              <a:rPr lang="cs-CZ" sz="2800" dirty="0" err="1">
                <a:solidFill>
                  <a:schemeClr val="bg2"/>
                </a:solidFill>
              </a:rPr>
              <a:t>is</a:t>
            </a:r>
            <a:r>
              <a:rPr lang="cs-CZ" sz="2800" dirty="0">
                <a:solidFill>
                  <a:schemeClr val="bg2"/>
                </a:solidFill>
              </a:rPr>
              <a:t> to </a:t>
            </a:r>
            <a:r>
              <a:rPr lang="cs-CZ" sz="2800" dirty="0" err="1">
                <a:solidFill>
                  <a:schemeClr val="bg2"/>
                </a:solidFill>
              </a:rPr>
              <a:t>reduce</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number</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candidates</a:t>
            </a:r>
            <a:endParaRPr lang="cs-CZ" sz="2800" dirty="0">
              <a:solidFill>
                <a:schemeClr val="bg2"/>
              </a:solidFill>
            </a:endParaRPr>
          </a:p>
          <a:p>
            <a:pPr marL="0" indent="0" algn="just">
              <a:buNone/>
            </a:pPr>
            <a:r>
              <a:rPr lang="cs-CZ" sz="2800" dirty="0" err="1">
                <a:solidFill>
                  <a:schemeClr val="bg2"/>
                </a:solidFill>
              </a:rPr>
              <a:t>CVs</a:t>
            </a:r>
            <a:endParaRPr lang="cs-CZ" sz="2800" dirty="0">
              <a:solidFill>
                <a:schemeClr val="bg2"/>
              </a:solidFill>
            </a:endParaRPr>
          </a:p>
          <a:p>
            <a:pPr marL="0" indent="0" algn="just">
              <a:buNone/>
            </a:pPr>
            <a:r>
              <a:rPr lang="cs-CZ" sz="2800" dirty="0" err="1">
                <a:solidFill>
                  <a:schemeClr val="bg2"/>
                </a:solidFill>
              </a:rPr>
              <a:t>Application</a:t>
            </a:r>
            <a:r>
              <a:rPr lang="cs-CZ" sz="2800" dirty="0">
                <a:solidFill>
                  <a:schemeClr val="bg2"/>
                </a:solidFill>
              </a:rPr>
              <a:t> </a:t>
            </a:r>
            <a:r>
              <a:rPr lang="cs-CZ" sz="2800" dirty="0" err="1">
                <a:solidFill>
                  <a:schemeClr val="bg2"/>
                </a:solidFill>
              </a:rPr>
              <a:t>forms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65252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dirty="0" err="1">
                <a:solidFill>
                  <a:schemeClr val="bg2"/>
                </a:solidFill>
              </a:rPr>
              <a:t>Mid-stage</a:t>
            </a:r>
            <a:r>
              <a:rPr lang="cs-CZ" sz="2800" dirty="0">
                <a:solidFill>
                  <a:schemeClr val="bg2"/>
                </a:solidFill>
              </a:rPr>
              <a:t> </a:t>
            </a:r>
            <a:r>
              <a:rPr lang="cs-CZ" sz="2800" dirty="0" err="1">
                <a:solidFill>
                  <a:schemeClr val="bg2"/>
                </a:solidFill>
              </a:rPr>
              <a:t>techniques</a:t>
            </a:r>
            <a:endParaRPr lang="cs-CZ" sz="2800" dirty="0">
              <a:solidFill>
                <a:schemeClr val="bg2"/>
              </a:solidFill>
            </a:endParaRPr>
          </a:p>
          <a:p>
            <a:pPr marL="0" indent="0" algn="just">
              <a:buNone/>
            </a:pPr>
            <a:r>
              <a:rPr lang="en-US" sz="2800" b="1" dirty="0">
                <a:solidFill>
                  <a:schemeClr val="bg2"/>
                </a:solidFill>
              </a:rPr>
              <a:t>Psychometric tools</a:t>
            </a:r>
            <a:r>
              <a:rPr lang="en-US" sz="2800" dirty="0">
                <a:solidFill>
                  <a:schemeClr val="bg2"/>
                </a:solidFill>
              </a:rPr>
              <a:t> are standardized assessments that measure an individual's abilities, skills, personality traits, and other psychological attributes. </a:t>
            </a:r>
            <a:endParaRPr lang="cs-CZ" sz="2800" dirty="0">
              <a:solidFill>
                <a:schemeClr val="bg2"/>
              </a:solidFill>
            </a:endParaRPr>
          </a:p>
          <a:p>
            <a:pPr marL="0" indent="0" algn="just">
              <a:buNone/>
            </a:pPr>
            <a:r>
              <a:rPr lang="en-US" sz="2800" dirty="0">
                <a:solidFill>
                  <a:schemeClr val="bg2"/>
                </a:solidFill>
              </a:rPr>
              <a:t>There are several psychometric tools that employers can use to assess job candidates: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2575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Cognitive Ability Tests</a:t>
            </a:r>
            <a:r>
              <a:rPr lang="en-US" sz="2400" dirty="0">
                <a:solidFill>
                  <a:schemeClr val="bg2"/>
                </a:solidFill>
              </a:rPr>
              <a:t>: Cognitive ability tests measure a candidate's mental abilities, including their problem-solving, reasoning, and critical thinking skills. These tests can be used to assess a candidate's potential to perform well in the job.</a:t>
            </a:r>
          </a:p>
          <a:p>
            <a:pPr marL="0" indent="0" algn="just">
              <a:buNone/>
            </a:pPr>
            <a:endParaRPr lang="en-US" sz="2400" dirty="0">
              <a:solidFill>
                <a:schemeClr val="bg2"/>
              </a:solidFill>
            </a:endParaRPr>
          </a:p>
          <a:p>
            <a:pPr marL="0" indent="0" algn="just">
              <a:buNone/>
            </a:pPr>
            <a:r>
              <a:rPr lang="en-US" sz="2400" b="1" dirty="0">
                <a:solidFill>
                  <a:schemeClr val="bg2"/>
                </a:solidFill>
              </a:rPr>
              <a:t>Personality Assessments:</a:t>
            </a:r>
            <a:r>
              <a:rPr lang="en-US" sz="2400" dirty="0">
                <a:solidFill>
                  <a:schemeClr val="bg2"/>
                </a:solidFill>
              </a:rPr>
              <a:t> Personality assessments measure a candidate's personality traits, such as their level of extroversion, emotional stability, and openness to experience. These assessments can help employers determine if a candidate's personality is a good fit for the job and the organizational culture.</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96940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b="1" dirty="0">
                <a:solidFill>
                  <a:schemeClr val="bg2"/>
                </a:solidFill>
              </a:rPr>
              <a:t>Situational Judgment Tests</a:t>
            </a:r>
            <a:r>
              <a:rPr lang="en-US" sz="2400" dirty="0">
                <a:solidFill>
                  <a:schemeClr val="bg2"/>
                </a:solidFill>
              </a:rPr>
              <a:t>: Situational judgment tests measure a candidate's ability to make decisions in specific job-related situations. These tests present candidates with hypothetical scenarios and ask them to choose the best course of action.</a:t>
            </a:r>
          </a:p>
          <a:p>
            <a:pPr marL="0" indent="0" algn="just">
              <a:buNone/>
            </a:pPr>
            <a:r>
              <a:rPr lang="en-US" sz="2400" b="1" dirty="0">
                <a:solidFill>
                  <a:schemeClr val="bg2"/>
                </a:solidFill>
              </a:rPr>
              <a:t>Behavioral Assessments</a:t>
            </a:r>
            <a:r>
              <a:rPr lang="en-US" sz="2400" dirty="0">
                <a:solidFill>
                  <a:schemeClr val="bg2"/>
                </a:solidFill>
              </a:rPr>
              <a:t>: Behavioral assessments measure a candidate's behaviors and motivations in specific job-related situations. These assessments can help employers predict how a candidate will behave on the job and how well they will fit with the team and the organizational culture.</a:t>
            </a:r>
          </a:p>
          <a:p>
            <a:pPr marL="0" indent="0" algn="just">
              <a:buNone/>
            </a:pPr>
            <a:r>
              <a:rPr lang="en-US" sz="2400" b="1" dirty="0">
                <a:solidFill>
                  <a:schemeClr val="bg2"/>
                </a:solidFill>
              </a:rPr>
              <a:t>Interest Inventories</a:t>
            </a:r>
            <a:r>
              <a:rPr lang="en-US" sz="2400" dirty="0">
                <a:solidFill>
                  <a:schemeClr val="bg2"/>
                </a:solidFill>
              </a:rPr>
              <a:t>: Interest inventories measure a candidate's interests and preferences related to the job. These assessments can help employers determine if a candidate is motivated and engaged in the work.</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2239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800" dirty="0">
                <a:solidFill>
                  <a:schemeClr val="bg2"/>
                </a:solidFill>
              </a:rPr>
              <a:t>By using psychometric tools, employers can </a:t>
            </a:r>
            <a:r>
              <a:rPr lang="en-US" sz="2800" b="1" dirty="0">
                <a:solidFill>
                  <a:schemeClr val="bg2"/>
                </a:solidFill>
              </a:rPr>
              <a:t>gain a more objective and comprehensive assessment of job candidates</a:t>
            </a:r>
            <a:r>
              <a:rPr lang="en-US" sz="2800" dirty="0">
                <a:solidFill>
                  <a:schemeClr val="bg2"/>
                </a:solidFill>
              </a:rPr>
              <a:t>, beyond their resumes, interviews, and references. </a:t>
            </a:r>
            <a:endParaRPr lang="cs-CZ" sz="2800" dirty="0">
              <a:solidFill>
                <a:schemeClr val="bg2"/>
              </a:solidFill>
            </a:endParaRPr>
          </a:p>
          <a:p>
            <a:pPr marL="0" indent="0" algn="just">
              <a:buNone/>
            </a:pPr>
            <a:r>
              <a:rPr lang="en-US" sz="2800" dirty="0">
                <a:solidFill>
                  <a:schemeClr val="bg2"/>
                </a:solidFill>
              </a:rPr>
              <a:t>These tools can help employers identify the most qualified and best-suited candidates for the job and reduce the influence of personal biases and subjective assessments.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6437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dirty="0">
                <a:solidFill>
                  <a:schemeClr val="bg2"/>
                </a:solidFill>
              </a:rPr>
              <a:t>Late-</a:t>
            </a:r>
            <a:r>
              <a:rPr lang="cs-CZ" sz="2400" dirty="0" err="1">
                <a:solidFill>
                  <a:schemeClr val="bg2"/>
                </a:solidFill>
              </a:rPr>
              <a:t>stage</a:t>
            </a:r>
            <a:r>
              <a:rPr lang="cs-CZ" sz="2400" dirty="0">
                <a:solidFill>
                  <a:schemeClr val="bg2"/>
                </a:solidFill>
              </a:rPr>
              <a:t> </a:t>
            </a:r>
            <a:r>
              <a:rPr lang="cs-CZ" sz="2400" dirty="0" err="1">
                <a:solidFill>
                  <a:schemeClr val="bg2"/>
                </a:solidFill>
              </a:rPr>
              <a:t>techniques</a:t>
            </a:r>
            <a:endParaRPr lang="en-US" sz="2400" dirty="0">
              <a:solidFill>
                <a:schemeClr val="bg2"/>
              </a:solidFill>
            </a:endParaRPr>
          </a:p>
          <a:p>
            <a:pPr marL="0" indent="0" algn="just">
              <a:buNone/>
            </a:pPr>
            <a:r>
              <a:rPr lang="en-US" sz="2400" dirty="0">
                <a:solidFill>
                  <a:schemeClr val="bg2"/>
                </a:solidFill>
              </a:rPr>
              <a:t>Late-stage techniques of assessment are used </a:t>
            </a:r>
            <a:r>
              <a:rPr lang="en-US" sz="2400" b="1" dirty="0">
                <a:solidFill>
                  <a:schemeClr val="bg2"/>
                </a:solidFill>
              </a:rPr>
              <a:t>to evaluate job candidates during the final stages of the hiring process</a:t>
            </a:r>
            <a:r>
              <a:rPr lang="en-US" sz="2400" dirty="0">
                <a:solidFill>
                  <a:schemeClr val="bg2"/>
                </a:solidFill>
              </a:rPr>
              <a:t>, usually after the initial screening and interviewing stages. </a:t>
            </a:r>
            <a:endParaRPr lang="cs-CZ" sz="2400" dirty="0">
              <a:solidFill>
                <a:schemeClr val="bg2"/>
              </a:solidFill>
            </a:endParaRPr>
          </a:p>
          <a:p>
            <a:pPr marL="0" indent="0" algn="just">
              <a:buNone/>
            </a:pPr>
            <a:r>
              <a:rPr lang="en-US" sz="2400" dirty="0">
                <a:solidFill>
                  <a:schemeClr val="bg2"/>
                </a:solidFill>
              </a:rPr>
              <a:t>These techniques are designed to provide employers with a more detailed and comprehensive assessment of the candidate's abilities, skills, and potential for success on the job. </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5363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r>
              <a:rPr lang="cs-CZ" sz="3300" b="1" dirty="0">
                <a:solidFill>
                  <a:schemeClr val="bg2"/>
                </a:solidFill>
                <a:effectLst/>
                <a:latin typeface="+mn-lt"/>
              </a:rPr>
              <a:t> </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Some examples of late-stage assessment techniques include:</a:t>
            </a:r>
            <a:endParaRPr lang="cs-CZ" sz="2400" dirty="0">
              <a:solidFill>
                <a:schemeClr val="bg2"/>
              </a:solidFill>
            </a:endParaRPr>
          </a:p>
          <a:p>
            <a:pPr marL="0" indent="0" algn="just">
              <a:buNone/>
            </a:pPr>
            <a:r>
              <a:rPr lang="en-US" sz="2400" b="1" dirty="0">
                <a:solidFill>
                  <a:schemeClr val="bg2"/>
                </a:solidFill>
              </a:rPr>
              <a:t>Assessment Centers: </a:t>
            </a:r>
            <a:r>
              <a:rPr lang="en-US" sz="2400" dirty="0">
                <a:solidFill>
                  <a:schemeClr val="bg2"/>
                </a:solidFill>
              </a:rPr>
              <a:t>Assessment centers are a type of group evaluation where candidates are put through a series of job-related exercises, such as role-plays, simulations, case studies, and presentations. These exercises are designed to assess a candidate's skills, abilities, and behaviors in specific job-related situations. Assessment centers are often used for managerial or leadership positions.</a:t>
            </a:r>
          </a:p>
          <a:p>
            <a:pPr marL="0" indent="0" algn="just">
              <a:buNone/>
            </a:pPr>
            <a:r>
              <a:rPr lang="en-US" sz="2400" b="1" dirty="0">
                <a:solidFill>
                  <a:schemeClr val="bg2"/>
                </a:solidFill>
              </a:rPr>
              <a:t>Job Simulations:</a:t>
            </a:r>
            <a:r>
              <a:rPr lang="en-US" sz="2400" dirty="0">
                <a:solidFill>
                  <a:schemeClr val="bg2"/>
                </a:solidFill>
              </a:rPr>
              <a:t> Job simulations are simulations of the actual job that a candidate would be performing if hired. These simulations can include a range of tasks, such as responding to customer inquiries, completing technical tasks, or managing a team. Job simulations can provide a realistic and objective assessment of a candidate's abilities and potential for success on the job.</a:t>
            </a:r>
          </a:p>
          <a:p>
            <a:pPr marL="0" indent="0" algn="just">
              <a:buNone/>
            </a:pP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4972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Reference Checks</a:t>
            </a:r>
            <a:r>
              <a:rPr lang="en-US" sz="2400" dirty="0">
                <a:solidFill>
                  <a:schemeClr val="bg2"/>
                </a:solidFill>
              </a:rPr>
              <a:t>: Reference checks involve contacting a candidate's former employers, colleagues, or other references to gather information about their past performance, work habits, and personal qualities. Reference checks can provide valuable insights into a candidate's strengths and weaknesses and can help verify their qualifications and experience.</a:t>
            </a:r>
          </a:p>
          <a:p>
            <a:pPr marL="0" indent="0" algn="just">
              <a:buNone/>
            </a:pPr>
            <a:r>
              <a:rPr lang="en-US" sz="2400" b="1" dirty="0">
                <a:solidFill>
                  <a:schemeClr val="bg2"/>
                </a:solidFill>
              </a:rPr>
              <a:t>Background Checks</a:t>
            </a:r>
            <a:r>
              <a:rPr lang="en-US" sz="2400" dirty="0">
                <a:solidFill>
                  <a:schemeClr val="bg2"/>
                </a:solidFill>
              </a:rPr>
              <a:t>: Background checks involve conducting a thorough review of a candidate's criminal record, education, employment history, and other relevant information. Background checks can help ensure that a candidate is qualified and suitable for the position and can reduce the risk of legal or reputational issues for the employer.</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27110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a:t>
            </a:r>
          </a:p>
          <a:p>
            <a:pPr marL="0" indent="0" algn="just">
              <a:buNone/>
            </a:pPr>
            <a:r>
              <a:rPr lang="cs-CZ" sz="2400" dirty="0">
                <a:solidFill>
                  <a:schemeClr val="bg2"/>
                </a:solidFill>
              </a:rPr>
              <a:t>I</a:t>
            </a:r>
            <a:r>
              <a:rPr lang="en-US" sz="2400" dirty="0" err="1">
                <a:solidFill>
                  <a:schemeClr val="bg2"/>
                </a:solidFill>
              </a:rPr>
              <a:t>nterviews</a:t>
            </a:r>
            <a:r>
              <a:rPr lang="en-US" sz="2400" dirty="0">
                <a:solidFill>
                  <a:schemeClr val="bg2"/>
                </a:solidFill>
              </a:rPr>
              <a:t> are a common technique used to assess job candidates and are typically conducted </a:t>
            </a:r>
            <a:r>
              <a:rPr lang="en-US" sz="2400" b="1" dirty="0">
                <a:solidFill>
                  <a:schemeClr val="bg2"/>
                </a:solidFill>
              </a:rPr>
              <a:t>during the early to </a:t>
            </a:r>
            <a:r>
              <a:rPr lang="cs-CZ" sz="2400" b="1" dirty="0" err="1">
                <a:solidFill>
                  <a:schemeClr val="bg2"/>
                </a:solidFill>
              </a:rPr>
              <a:t>late</a:t>
            </a:r>
            <a:r>
              <a:rPr lang="en-US" sz="2400" b="1" dirty="0">
                <a:solidFill>
                  <a:schemeClr val="bg2"/>
                </a:solidFill>
              </a:rPr>
              <a:t>-stages </a:t>
            </a:r>
            <a:r>
              <a:rPr lang="en-US" sz="2400" dirty="0">
                <a:solidFill>
                  <a:schemeClr val="bg2"/>
                </a:solidFill>
              </a:rPr>
              <a:t>of the hiring process. </a:t>
            </a:r>
            <a:endParaRPr lang="cs-CZ" sz="2400" dirty="0">
              <a:solidFill>
                <a:schemeClr val="bg2"/>
              </a:solidFill>
            </a:endParaRPr>
          </a:p>
          <a:p>
            <a:pPr marL="0" indent="0" algn="just">
              <a:buNone/>
            </a:pPr>
            <a:r>
              <a:rPr lang="en-US" sz="2400" dirty="0">
                <a:solidFill>
                  <a:schemeClr val="bg2"/>
                </a:solidFill>
              </a:rPr>
              <a:t>Interviews can be </a:t>
            </a:r>
            <a:r>
              <a:rPr lang="en-US" sz="2400" b="1" dirty="0">
                <a:solidFill>
                  <a:schemeClr val="bg2"/>
                </a:solidFill>
              </a:rPr>
              <a:t>structured or unstructured</a:t>
            </a:r>
            <a:r>
              <a:rPr lang="en-US" sz="2400" dirty="0">
                <a:solidFill>
                  <a:schemeClr val="bg2"/>
                </a:solidFill>
              </a:rPr>
              <a:t>, and can be conducted </a:t>
            </a:r>
            <a:r>
              <a:rPr lang="en-US" sz="2400" b="1" dirty="0">
                <a:solidFill>
                  <a:schemeClr val="bg2"/>
                </a:solidFill>
              </a:rPr>
              <a:t>in person, over the phone, or via video conference</a:t>
            </a:r>
            <a:r>
              <a:rPr lang="en-US" sz="2400" dirty="0">
                <a:solidFill>
                  <a:schemeClr val="bg2"/>
                </a:solidFill>
              </a:rPr>
              <a:t>. Interviews can provide employers with an opportunity to evaluate a candidate's communication skills, personality, and cultural fit.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0123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a:solidFill>
                  <a:schemeClr val="bg2"/>
                </a:solidFill>
              </a:rPr>
              <a:t>a </a:t>
            </a:r>
            <a:r>
              <a:rPr lang="cs-CZ" sz="3000" dirty="0" err="1">
                <a:solidFill>
                  <a:schemeClr val="bg2"/>
                </a:solidFill>
              </a:rPr>
              <a:t>core</a:t>
            </a:r>
            <a:r>
              <a:rPr lang="cs-CZ" sz="3000" dirty="0">
                <a:solidFill>
                  <a:schemeClr val="bg2"/>
                </a:solidFill>
              </a:rPr>
              <a:t> </a:t>
            </a:r>
            <a:r>
              <a:rPr lang="cs-CZ" sz="3000" dirty="0" err="1">
                <a:solidFill>
                  <a:schemeClr val="bg2"/>
                </a:solidFill>
              </a:rPr>
              <a:t>process</a:t>
            </a:r>
            <a:r>
              <a:rPr lang="cs-CZ" sz="3000" dirty="0">
                <a:solidFill>
                  <a:schemeClr val="bg2"/>
                </a:solidFill>
              </a:rPr>
              <a:t> </a:t>
            </a:r>
            <a:r>
              <a:rPr lang="cs-CZ" sz="3000" dirty="0" err="1">
                <a:solidFill>
                  <a:schemeClr val="bg2"/>
                </a:solidFill>
              </a:rPr>
              <a:t>of</a:t>
            </a:r>
            <a:r>
              <a:rPr lang="cs-CZ" sz="3000" dirty="0">
                <a:solidFill>
                  <a:schemeClr val="bg2"/>
                </a:solidFill>
              </a:rPr>
              <a:t> HRM</a:t>
            </a:r>
          </a:p>
          <a:p>
            <a:pPr algn="just">
              <a:buFont typeface="Wingdings" panose="05000000000000000000" pitchFamily="2" charset="2"/>
              <a:buChar char="Ø"/>
            </a:pPr>
            <a:r>
              <a:rPr lang="cs-CZ" sz="3000" dirty="0" err="1">
                <a:solidFill>
                  <a:schemeClr val="bg2"/>
                </a:solidFill>
              </a:rPr>
              <a:t>shaped</a:t>
            </a:r>
            <a:r>
              <a:rPr lang="cs-CZ" sz="3000" dirty="0">
                <a:solidFill>
                  <a:schemeClr val="bg2"/>
                </a:solidFill>
              </a:rPr>
              <a:t> by </a:t>
            </a:r>
            <a:r>
              <a:rPr lang="cs-CZ" sz="3000" dirty="0" err="1">
                <a:solidFill>
                  <a:schemeClr val="bg2"/>
                </a:solidFill>
              </a:rPr>
              <a:t>organizational</a:t>
            </a:r>
            <a:r>
              <a:rPr lang="cs-CZ" sz="3000" dirty="0">
                <a:solidFill>
                  <a:schemeClr val="bg2"/>
                </a:solidFill>
              </a:rPr>
              <a:t> </a:t>
            </a:r>
            <a:r>
              <a:rPr lang="cs-CZ" sz="3000" dirty="0" err="1">
                <a:solidFill>
                  <a:schemeClr val="bg2"/>
                </a:solidFill>
              </a:rPr>
              <a:t>strategy</a:t>
            </a:r>
            <a:r>
              <a:rPr lang="cs-CZ" sz="3000" dirty="0">
                <a:solidFill>
                  <a:schemeClr val="bg2"/>
                </a:solidFill>
              </a:rPr>
              <a:t> and </a:t>
            </a:r>
            <a:r>
              <a:rPr lang="cs-CZ" sz="3000" dirty="0" err="1">
                <a:solidFill>
                  <a:schemeClr val="bg2"/>
                </a:solidFill>
              </a:rPr>
              <a:t>ensures</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numbere</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people</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right</a:t>
            </a:r>
            <a:r>
              <a:rPr lang="cs-CZ" sz="3000" dirty="0">
                <a:solidFill>
                  <a:schemeClr val="bg2"/>
                </a:solidFill>
              </a:rPr>
              <a:t> sklil in </a:t>
            </a:r>
            <a:r>
              <a:rPr lang="cs-CZ" sz="3000" dirty="0" err="1">
                <a:solidFill>
                  <a:schemeClr val="bg2"/>
                </a:solidFill>
              </a:rPr>
              <a:t>right</a:t>
            </a:r>
            <a:r>
              <a:rPr lang="cs-CZ" sz="3000" dirty="0">
                <a:solidFill>
                  <a:schemeClr val="bg2"/>
                </a:solidFill>
              </a:rPr>
              <a:t> </a:t>
            </a:r>
            <a:r>
              <a:rPr lang="cs-CZ" sz="3000" dirty="0" err="1">
                <a:solidFill>
                  <a:schemeClr val="bg2"/>
                </a:solidFill>
              </a:rPr>
              <a:t>time</a:t>
            </a:r>
            <a:r>
              <a:rPr lang="cs-CZ" sz="3000" dirty="0">
                <a:solidFill>
                  <a:schemeClr val="bg2"/>
                </a:solidFill>
              </a:rPr>
              <a:t> in </a:t>
            </a:r>
            <a:r>
              <a:rPr lang="cs-CZ" sz="3000" dirty="0" err="1">
                <a:solidFill>
                  <a:schemeClr val="bg2"/>
                </a:solidFill>
              </a:rPr>
              <a:t>right</a:t>
            </a:r>
            <a:r>
              <a:rPr lang="cs-CZ" sz="3000" dirty="0">
                <a:solidFill>
                  <a:schemeClr val="bg2"/>
                </a:solidFill>
              </a:rPr>
              <a:t> place to </a:t>
            </a:r>
            <a:r>
              <a:rPr lang="cs-CZ" sz="3000" dirty="0" err="1">
                <a:solidFill>
                  <a:schemeClr val="bg2"/>
                </a:solidFill>
              </a:rPr>
              <a:t>deliver</a:t>
            </a:r>
            <a:r>
              <a:rPr lang="cs-CZ" sz="3000" dirty="0">
                <a:solidFill>
                  <a:schemeClr val="bg2"/>
                </a:solidFill>
              </a:rPr>
              <a:t> </a:t>
            </a:r>
            <a:r>
              <a:rPr lang="cs-CZ" sz="3000" dirty="0" err="1">
                <a:solidFill>
                  <a:schemeClr val="bg2"/>
                </a:solidFill>
              </a:rPr>
              <a:t>short</a:t>
            </a:r>
            <a:r>
              <a:rPr lang="cs-CZ" sz="3000" dirty="0">
                <a:solidFill>
                  <a:schemeClr val="bg2"/>
                </a:solidFill>
              </a:rPr>
              <a:t> and long term </a:t>
            </a:r>
            <a:r>
              <a:rPr lang="cs-CZ" sz="3000" dirty="0" err="1">
                <a:solidFill>
                  <a:schemeClr val="bg2"/>
                </a:solidFill>
              </a:rPr>
              <a:t>organisation</a:t>
            </a:r>
            <a:r>
              <a:rPr lang="cs-CZ" sz="3000" dirty="0">
                <a:solidFill>
                  <a:schemeClr val="bg2"/>
                </a:solidFill>
              </a:rPr>
              <a:t> </a:t>
            </a:r>
            <a:r>
              <a:rPr lang="cs-CZ" sz="3000" dirty="0" err="1">
                <a:solidFill>
                  <a:schemeClr val="bg2"/>
                </a:solidFill>
              </a:rPr>
              <a:t>objectives</a:t>
            </a:r>
            <a:r>
              <a:rPr lang="cs-CZ" sz="3000" dirty="0">
                <a:solidFill>
                  <a:schemeClr val="bg2"/>
                </a:solidFill>
              </a:rPr>
              <a:t> (Baron et al., 2010).</a:t>
            </a: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04944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 - </a:t>
            </a:r>
            <a:r>
              <a:rPr lang="cs-CZ" sz="2400" b="1" dirty="0" err="1">
                <a:solidFill>
                  <a:schemeClr val="bg2"/>
                </a:solidFill>
              </a:rPr>
              <a:t>limitation</a:t>
            </a:r>
            <a:endParaRPr lang="cs-CZ" sz="2400" b="1" dirty="0">
              <a:solidFill>
                <a:schemeClr val="bg2"/>
              </a:solidFill>
            </a:endParaRPr>
          </a:p>
          <a:p>
            <a:pPr marL="0" indent="0" algn="just">
              <a:buNone/>
            </a:pPr>
            <a:r>
              <a:rPr lang="en-US" sz="2400" dirty="0">
                <a:solidFill>
                  <a:schemeClr val="bg2"/>
                </a:solidFill>
              </a:rPr>
              <a:t> </a:t>
            </a:r>
            <a:r>
              <a:rPr lang="en-US" sz="2400" u="sng" dirty="0">
                <a:solidFill>
                  <a:schemeClr val="bg2"/>
                </a:solidFill>
              </a:rPr>
              <a:t>Interviewer Bias</a:t>
            </a:r>
            <a:r>
              <a:rPr lang="en-US" sz="2400" dirty="0">
                <a:solidFill>
                  <a:schemeClr val="bg2"/>
                </a:solidFill>
              </a:rPr>
              <a:t>: Interviewers may be influenced by their own personal biases</a:t>
            </a:r>
            <a:r>
              <a:rPr lang="cs-CZ" sz="2400" dirty="0">
                <a:solidFill>
                  <a:schemeClr val="bg2"/>
                </a:solidFill>
              </a:rPr>
              <a:t>.</a:t>
            </a:r>
            <a:endParaRPr lang="en-US" sz="2400" dirty="0">
              <a:solidFill>
                <a:schemeClr val="bg2"/>
              </a:solidFill>
            </a:endParaRPr>
          </a:p>
          <a:p>
            <a:pPr marL="0" indent="0" algn="just">
              <a:buNone/>
            </a:pPr>
            <a:r>
              <a:rPr lang="en-US" sz="2400" dirty="0">
                <a:solidFill>
                  <a:schemeClr val="bg2"/>
                </a:solidFill>
              </a:rPr>
              <a:t>    </a:t>
            </a:r>
            <a:r>
              <a:rPr lang="en-US" sz="2400" u="sng" dirty="0">
                <a:solidFill>
                  <a:schemeClr val="bg2"/>
                </a:solidFill>
              </a:rPr>
              <a:t>Candidate Bias</a:t>
            </a:r>
            <a:r>
              <a:rPr lang="en-US" sz="2400" dirty="0">
                <a:solidFill>
                  <a:schemeClr val="bg2"/>
                </a:solidFill>
              </a:rPr>
              <a:t>: Candidates may present themselves in a certain way during the interview, which may not be a true representation of their actual abilities or behaviors on the job.</a:t>
            </a:r>
          </a:p>
          <a:p>
            <a:pPr marL="0" indent="0" algn="just">
              <a:buNone/>
            </a:pPr>
            <a:r>
              <a:rPr lang="en-US" sz="2400" dirty="0">
                <a:solidFill>
                  <a:schemeClr val="bg2"/>
                </a:solidFill>
              </a:rPr>
              <a:t>    </a:t>
            </a:r>
            <a:r>
              <a:rPr lang="en-US" sz="2400" u="sng" dirty="0">
                <a:solidFill>
                  <a:schemeClr val="bg2"/>
                </a:solidFill>
              </a:rPr>
              <a:t>Lack of Standardization</a:t>
            </a:r>
            <a:r>
              <a:rPr lang="en-US" sz="2400" dirty="0">
                <a:solidFill>
                  <a:schemeClr val="bg2"/>
                </a:solidFill>
              </a:rPr>
              <a:t>: Unstructured interviews can make it difficult to compare candidates and make objective hiring decisions.</a:t>
            </a:r>
          </a:p>
          <a:p>
            <a:pPr marL="0" indent="0" algn="just">
              <a:buNone/>
            </a:pPr>
            <a:r>
              <a:rPr lang="en-US" sz="2400" dirty="0">
                <a:solidFill>
                  <a:schemeClr val="bg2"/>
                </a:solidFill>
              </a:rPr>
              <a:t>    </a:t>
            </a:r>
            <a:r>
              <a:rPr lang="en-US" sz="2400" u="sng" dirty="0">
                <a:solidFill>
                  <a:schemeClr val="bg2"/>
                </a:solidFill>
              </a:rPr>
              <a:t>Limited Information</a:t>
            </a:r>
            <a:r>
              <a:rPr lang="en-US" sz="2400" dirty="0">
                <a:solidFill>
                  <a:schemeClr val="bg2"/>
                </a:solidFill>
              </a:rPr>
              <a:t>: Interviews may only provide a limited amount of information about a candidate's abilities, skills, and potential for success on the job.</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87686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 – </a:t>
            </a:r>
            <a:r>
              <a:rPr lang="cs-CZ" sz="2400" b="1" dirty="0" err="1">
                <a:solidFill>
                  <a:schemeClr val="bg2"/>
                </a:solidFill>
              </a:rPr>
              <a:t>how</a:t>
            </a:r>
            <a:r>
              <a:rPr lang="cs-CZ" sz="2400" b="1" dirty="0">
                <a:solidFill>
                  <a:schemeClr val="bg2"/>
                </a:solidFill>
              </a:rPr>
              <a:t> to </a:t>
            </a:r>
            <a:r>
              <a:rPr lang="cs-CZ" sz="2400" b="1" dirty="0" err="1">
                <a:solidFill>
                  <a:schemeClr val="bg2"/>
                </a:solidFill>
              </a:rPr>
              <a:t>improve</a:t>
            </a:r>
            <a:r>
              <a:rPr lang="cs-CZ" sz="2400" b="1" dirty="0">
                <a:solidFill>
                  <a:schemeClr val="bg2"/>
                </a:solidFill>
              </a:rPr>
              <a:t> </a:t>
            </a:r>
            <a:r>
              <a:rPr lang="cs-CZ" sz="2400" b="1" dirty="0" err="1">
                <a:solidFill>
                  <a:schemeClr val="bg2"/>
                </a:solidFill>
              </a:rPr>
              <a:t>it</a:t>
            </a:r>
            <a:endParaRPr lang="cs-CZ" sz="2400" b="1" dirty="0">
              <a:solidFill>
                <a:schemeClr val="bg2"/>
              </a:solidFill>
            </a:endParaRPr>
          </a:p>
          <a:p>
            <a:pPr marL="0" indent="0" algn="just">
              <a:buNone/>
            </a:pPr>
            <a:r>
              <a:rPr lang="en-US" sz="2400" dirty="0">
                <a:solidFill>
                  <a:schemeClr val="bg2"/>
                </a:solidFill>
              </a:rPr>
              <a:t> </a:t>
            </a:r>
            <a:r>
              <a:rPr lang="cs-CZ" sz="2400" dirty="0" err="1">
                <a:solidFill>
                  <a:schemeClr val="bg2"/>
                </a:solidFill>
              </a:rPr>
              <a:t>Your</a:t>
            </a:r>
            <a:r>
              <a:rPr lang="cs-CZ" sz="2400" dirty="0">
                <a:solidFill>
                  <a:schemeClr val="bg2"/>
                </a:solidFill>
              </a:rPr>
              <a:t> </a:t>
            </a:r>
            <a:r>
              <a:rPr lang="cs-CZ" sz="2400" dirty="0" err="1">
                <a:solidFill>
                  <a:schemeClr val="bg2"/>
                </a:solidFill>
              </a:rPr>
              <a:t>suggestions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41563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using these late-stage assessment techniques, employers can gain a more comprehensive and objective assessment of job candidates and make more informed hiring decisions. </a:t>
            </a:r>
            <a:endParaRPr lang="cs-CZ" sz="2400" dirty="0">
              <a:solidFill>
                <a:schemeClr val="bg2"/>
              </a:solidFill>
            </a:endParaRPr>
          </a:p>
          <a:p>
            <a:pPr marL="0" indent="0" algn="just">
              <a:buNone/>
            </a:pPr>
            <a:r>
              <a:rPr lang="en-US" sz="2400" dirty="0">
                <a:solidFill>
                  <a:schemeClr val="bg2"/>
                </a:solidFill>
              </a:rPr>
              <a:t>These techniques can help identify the best-suited candidates for the job and </a:t>
            </a:r>
            <a:r>
              <a:rPr lang="en-US" sz="2400" b="1" dirty="0">
                <a:solidFill>
                  <a:schemeClr val="bg2"/>
                </a:solidFill>
              </a:rPr>
              <a:t>reduce the risk of hiring mistakes or turnover.</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2481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measuring these metrics, employers can assess the </a:t>
            </a:r>
            <a:r>
              <a:rPr lang="en-US" sz="2400" b="1" dirty="0">
                <a:solidFill>
                  <a:schemeClr val="bg2"/>
                </a:solidFill>
              </a:rPr>
              <a:t>effectiveness and efficiency</a:t>
            </a:r>
            <a:r>
              <a:rPr lang="en-US" sz="2400" dirty="0">
                <a:solidFill>
                  <a:schemeClr val="bg2"/>
                </a:solidFill>
              </a:rPr>
              <a:t> of the hiring process, identify areas for improvement, and make data-driven decisions to enhance the quality of their hires </a:t>
            </a:r>
            <a:r>
              <a:rPr lang="cs-CZ" sz="2400" dirty="0">
                <a:solidFill>
                  <a:schemeClr val="bg2"/>
                </a:solidFill>
              </a:rPr>
              <a:t>a</a:t>
            </a:r>
            <a:r>
              <a:rPr lang="en-US" sz="2400" dirty="0" err="1">
                <a:solidFill>
                  <a:schemeClr val="bg2"/>
                </a:solidFill>
              </a:rPr>
              <a:t>nd</a:t>
            </a:r>
            <a:r>
              <a:rPr lang="en-US" sz="2400" dirty="0">
                <a:solidFill>
                  <a:schemeClr val="bg2"/>
                </a:solidFill>
              </a:rPr>
              <a:t> the overall success of the hiring process</a:t>
            </a:r>
            <a:r>
              <a:rPr lang="en-US" sz="2400" dirty="0"/>
              <a:t>.</a:t>
            </a:r>
            <a:r>
              <a:rPr lang="cs-CZ" sz="2400" dirty="0"/>
              <a:t>.</a:t>
            </a:r>
          </a:p>
          <a:p>
            <a:pPr marL="0" indent="0" algn="just">
              <a:buNone/>
            </a:pPr>
            <a:r>
              <a:rPr lang="en-US" sz="2400" b="1" dirty="0">
                <a:solidFill>
                  <a:schemeClr val="bg2"/>
                </a:solidFill>
              </a:rPr>
              <a:t>Time-to-Fill:</a:t>
            </a:r>
            <a:r>
              <a:rPr lang="en-US" sz="2400" dirty="0">
                <a:solidFill>
                  <a:schemeClr val="bg2"/>
                </a:solidFill>
              </a:rPr>
              <a:t> This metric measures the amount of time it takes to fill a job opening from the time it is posted to the time an offer is accepted. A shorter time-to-fill indicates a more efficient and effective hiring process.</a:t>
            </a:r>
          </a:p>
          <a:p>
            <a:pPr marL="0" indent="0" algn="just">
              <a:buNone/>
            </a:pPr>
            <a:r>
              <a:rPr lang="en-US" sz="2400" b="1" dirty="0">
                <a:solidFill>
                  <a:schemeClr val="bg2"/>
                </a:solidFill>
              </a:rPr>
              <a:t>Cost-per-Hire: </a:t>
            </a:r>
            <a:r>
              <a:rPr lang="en-US" sz="2400" dirty="0">
                <a:solidFill>
                  <a:schemeClr val="bg2"/>
                </a:solidFill>
              </a:rPr>
              <a:t>This metric measures the total cost of the hiring process, including advertising, recruiting, interviewing, and other expenses, divided by the number of hires made. A lower cost-per-hire indicates a more cost-effective hiring process.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3794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Quality-of-Hire:</a:t>
            </a:r>
            <a:r>
              <a:rPr lang="en-US" sz="2400" dirty="0">
                <a:solidFill>
                  <a:schemeClr val="bg2"/>
                </a:solidFill>
              </a:rPr>
              <a:t> This metric measures the performance and retention of new hires over time. A higher quality-of-hire indicates that the hiring process was successful in identifying and selecting high-performing candidates who are a good fit for the job and the organization.</a:t>
            </a:r>
          </a:p>
          <a:p>
            <a:pPr marL="0" indent="0" algn="just">
              <a:buNone/>
            </a:pPr>
            <a:r>
              <a:rPr lang="en-US" sz="2400" b="1" dirty="0">
                <a:solidFill>
                  <a:schemeClr val="bg2"/>
                </a:solidFill>
              </a:rPr>
              <a:t>Diversity and Inclusion</a:t>
            </a:r>
            <a:r>
              <a:rPr lang="en-US" sz="2400" dirty="0">
                <a:solidFill>
                  <a:schemeClr val="bg2"/>
                </a:solidFill>
              </a:rPr>
              <a:t>: This metric measures the diversity and inclusion of the candidate pool and hires made. A more diverse and inclusive hiring process can lead to a more diverse and inclusive workforce, which can enhance creativity, innovation, and overall performance.</a:t>
            </a:r>
          </a:p>
          <a:p>
            <a:pPr marL="0" indent="0" algn="just">
              <a:buNone/>
            </a:pPr>
            <a:r>
              <a:rPr lang="en-US" sz="2400" b="1" dirty="0">
                <a:solidFill>
                  <a:schemeClr val="bg2"/>
                </a:solidFill>
              </a:rPr>
              <a:t>Candidate Experience</a:t>
            </a:r>
            <a:r>
              <a:rPr lang="en-US" sz="2400" dirty="0">
                <a:solidFill>
                  <a:schemeClr val="bg2"/>
                </a:solidFill>
              </a:rPr>
              <a:t>: This metric measures the satisfaction and engagement of candidates with the hiring process. </a:t>
            </a:r>
            <a:r>
              <a:rPr lang="en-US" sz="2400" b="1" dirty="0">
                <a:solidFill>
                  <a:schemeClr val="bg2"/>
                </a:solidFill>
              </a:rPr>
              <a:t>A positive candidate experience can enhance the employer brand and attract more qualified candidates in the future.</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67032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3 – </a:t>
            </a:r>
            <a:r>
              <a:rPr lang="cs-CZ" sz="3300" b="1" dirty="0" err="1">
                <a:solidFill>
                  <a:schemeClr val="bg2"/>
                </a:solidFill>
                <a:effectLst/>
                <a:latin typeface="+mn-lt"/>
              </a:rPr>
              <a:t>Assess</a:t>
            </a:r>
            <a:r>
              <a:rPr lang="cs-CZ" sz="3300" b="1" dirty="0">
                <a:solidFill>
                  <a:schemeClr val="bg2"/>
                </a:solidFill>
                <a:effectLst/>
                <a:latin typeface="+mn-lt"/>
              </a:rPr>
              <a:t>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candidates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dirty="0">
                <a:solidFill>
                  <a:schemeClr val="bg2"/>
                </a:solidFill>
              </a:rPr>
              <a:t>Analyse </a:t>
            </a:r>
            <a:r>
              <a:rPr lang="cs-CZ" sz="2400" dirty="0" err="1">
                <a:solidFill>
                  <a:schemeClr val="bg2"/>
                </a:solidFill>
              </a:rPr>
              <a:t>the</a:t>
            </a:r>
            <a:r>
              <a:rPr lang="cs-CZ" sz="2400" dirty="0">
                <a:solidFill>
                  <a:schemeClr val="bg2"/>
                </a:solidFill>
              </a:rPr>
              <a:t> </a:t>
            </a:r>
            <a:r>
              <a:rPr lang="cs-CZ" sz="2400" dirty="0" err="1">
                <a:solidFill>
                  <a:schemeClr val="bg2"/>
                </a:solidFill>
              </a:rPr>
              <a:t>position</a:t>
            </a:r>
            <a:r>
              <a:rPr lang="cs-CZ" sz="2400" dirty="0">
                <a:solidFill>
                  <a:schemeClr val="bg2"/>
                </a:solidFill>
              </a:rPr>
              <a:t>. </a:t>
            </a:r>
            <a:r>
              <a:rPr lang="cs-CZ" sz="2400" dirty="0" err="1">
                <a:solidFill>
                  <a:schemeClr val="bg2"/>
                </a:solidFill>
              </a:rPr>
              <a:t>You</a:t>
            </a:r>
            <a:r>
              <a:rPr lang="cs-CZ" sz="2400" dirty="0">
                <a:solidFill>
                  <a:schemeClr val="bg2"/>
                </a:solidFill>
              </a:rPr>
              <a:t> </a:t>
            </a:r>
            <a:r>
              <a:rPr lang="cs-CZ" sz="2400" dirty="0" err="1">
                <a:solidFill>
                  <a:schemeClr val="bg2"/>
                </a:solidFill>
              </a:rPr>
              <a:t>can</a:t>
            </a:r>
            <a:r>
              <a:rPr lang="cs-CZ" sz="2400" dirty="0">
                <a:solidFill>
                  <a:schemeClr val="bg2"/>
                </a:solidFill>
              </a:rPr>
              <a:t> use O*Net </a:t>
            </a:r>
            <a:r>
              <a:rPr lang="cs-CZ" sz="2400" dirty="0" err="1">
                <a:solidFill>
                  <a:schemeClr val="bg2"/>
                </a:solidFill>
              </a:rPr>
              <a:t>tool</a:t>
            </a:r>
            <a:r>
              <a:rPr lang="cs-CZ" sz="2400" dirty="0">
                <a:solidFill>
                  <a:schemeClr val="bg2"/>
                </a:solidFill>
              </a:rPr>
              <a:t>.</a:t>
            </a:r>
          </a:p>
          <a:p>
            <a:pPr marL="0" indent="0" algn="just">
              <a:buNone/>
            </a:pPr>
            <a:r>
              <a:rPr lang="cs-CZ" sz="2400" dirty="0">
                <a:solidFill>
                  <a:schemeClr val="bg2"/>
                </a:solidFill>
              </a:rPr>
              <a:t>O</a:t>
            </a:r>
            <a:r>
              <a:rPr lang="en-US" sz="2400" dirty="0" err="1">
                <a:solidFill>
                  <a:schemeClr val="bg2"/>
                </a:solidFill>
              </a:rPr>
              <a:t>utline</a:t>
            </a:r>
            <a:r>
              <a:rPr lang="en-US" sz="2400" dirty="0">
                <a:solidFill>
                  <a:schemeClr val="bg2"/>
                </a:solidFill>
              </a:rPr>
              <a:t> the steps of the recruitment process, including the documents required from candidates for the position</a:t>
            </a:r>
            <a:r>
              <a:rPr lang="cs-CZ" sz="2400" dirty="0">
                <a:solidFill>
                  <a:schemeClr val="bg2"/>
                </a:solidFill>
              </a:rPr>
              <a:t>.</a:t>
            </a:r>
          </a:p>
          <a:p>
            <a:pPr marL="0" indent="0" algn="just">
              <a:buNone/>
            </a:pPr>
            <a:r>
              <a:rPr lang="cs-CZ" sz="2400" dirty="0">
                <a:solidFill>
                  <a:schemeClr val="bg2"/>
                </a:solidFill>
              </a:rPr>
              <a:t>Design </a:t>
            </a:r>
            <a:r>
              <a:rPr lang="cs-CZ" sz="2400" dirty="0" err="1">
                <a:solidFill>
                  <a:schemeClr val="bg2"/>
                </a:solidFill>
              </a:rPr>
              <a:t>the</a:t>
            </a:r>
            <a:r>
              <a:rPr lang="cs-CZ" sz="2400" dirty="0">
                <a:solidFill>
                  <a:schemeClr val="bg2"/>
                </a:solidFill>
              </a:rPr>
              <a:t> </a:t>
            </a:r>
            <a:r>
              <a:rPr lang="cs-CZ" sz="2400" dirty="0" err="1">
                <a:solidFill>
                  <a:schemeClr val="bg2"/>
                </a:solidFill>
              </a:rPr>
              <a:t>hiring</a:t>
            </a:r>
            <a:r>
              <a:rPr lang="cs-CZ" sz="2400" dirty="0">
                <a:solidFill>
                  <a:schemeClr val="bg2"/>
                </a:solidFill>
              </a:rPr>
              <a:t> </a:t>
            </a:r>
            <a:r>
              <a:rPr lang="cs-CZ" sz="2400" dirty="0" err="1">
                <a:solidFill>
                  <a:schemeClr val="bg2"/>
                </a:solidFill>
              </a:rPr>
              <a:t>process</a:t>
            </a:r>
            <a:r>
              <a:rPr lang="cs-CZ" sz="2400" dirty="0">
                <a:solidFill>
                  <a:schemeClr val="bg2"/>
                </a:solidFill>
              </a:rPr>
              <a:t> and </a:t>
            </a:r>
            <a:r>
              <a:rPr lang="cs-CZ" sz="2400" dirty="0" err="1">
                <a:solidFill>
                  <a:schemeClr val="bg2"/>
                </a:solidFill>
              </a:rPr>
              <a:t>assessment</a:t>
            </a:r>
            <a:r>
              <a:rPr lang="cs-CZ" sz="2400" dirty="0">
                <a:solidFill>
                  <a:schemeClr val="bg2"/>
                </a:solidFill>
              </a:rPr>
              <a:t> </a:t>
            </a:r>
            <a:r>
              <a:rPr lang="cs-CZ" sz="2400" dirty="0" err="1">
                <a:solidFill>
                  <a:schemeClr val="bg2"/>
                </a:solidFill>
              </a:rPr>
              <a:t>techniques</a:t>
            </a:r>
            <a:r>
              <a:rPr lang="cs-CZ" sz="2400" dirty="0">
                <a:solidFill>
                  <a:schemeClr val="bg2"/>
                </a:solidFill>
              </a:rPr>
              <a:t> in </a:t>
            </a:r>
            <a:r>
              <a:rPr lang="cs-CZ" sz="2400" dirty="0" err="1">
                <a:solidFill>
                  <a:schemeClr val="bg2"/>
                </a:solidFill>
              </a:rPr>
              <a:t>every</a:t>
            </a:r>
            <a:r>
              <a:rPr lang="cs-CZ" sz="2400" dirty="0">
                <a:solidFill>
                  <a:schemeClr val="bg2"/>
                </a:solidFill>
              </a:rPr>
              <a:t> </a:t>
            </a:r>
            <a:r>
              <a:rPr lang="cs-CZ" sz="2400" dirty="0" err="1">
                <a:solidFill>
                  <a:schemeClr val="bg2"/>
                </a:solidFill>
              </a:rPr>
              <a:t>stage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a:t>
            </a:r>
          </a:p>
          <a:p>
            <a:pPr marL="0" indent="0" algn="just">
              <a:buNone/>
            </a:pPr>
            <a:r>
              <a:rPr lang="cs-CZ" sz="2400" dirty="0">
                <a:solidFill>
                  <a:schemeClr val="bg2"/>
                </a:solidFill>
              </a:rPr>
              <a:t>Design </a:t>
            </a:r>
            <a:r>
              <a:rPr lang="cs-CZ" sz="2400" dirty="0" err="1">
                <a:solidFill>
                  <a:schemeClr val="bg2"/>
                </a:solidFill>
              </a:rPr>
              <a:t>the</a:t>
            </a:r>
            <a:r>
              <a:rPr lang="cs-CZ" sz="2400" dirty="0">
                <a:solidFill>
                  <a:schemeClr val="bg2"/>
                </a:solidFill>
              </a:rPr>
              <a:t> </a:t>
            </a:r>
            <a:r>
              <a:rPr lang="cs-CZ" sz="2400" dirty="0" err="1">
                <a:solidFill>
                  <a:schemeClr val="bg2"/>
                </a:solidFill>
              </a:rPr>
              <a:t>stucture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final</a:t>
            </a:r>
            <a:r>
              <a:rPr lang="cs-CZ" sz="2400" dirty="0">
                <a:solidFill>
                  <a:schemeClr val="bg2"/>
                </a:solidFill>
              </a:rPr>
              <a:t> interview.</a:t>
            </a:r>
          </a:p>
          <a:p>
            <a:pPr marL="0" indent="0" algn="just">
              <a:buNone/>
            </a:pPr>
            <a:r>
              <a:rPr lang="cs-CZ" sz="2400" dirty="0" err="1">
                <a:solidFill>
                  <a:schemeClr val="bg2"/>
                </a:solidFill>
              </a:rPr>
              <a:t>Present</a:t>
            </a:r>
            <a:r>
              <a:rPr lang="cs-CZ" sz="2400" dirty="0">
                <a:solidFill>
                  <a:schemeClr val="bg2"/>
                </a:solidFill>
              </a:rPr>
              <a:t> </a:t>
            </a:r>
            <a:r>
              <a:rPr lang="cs-CZ" sz="2400" dirty="0" err="1">
                <a:solidFill>
                  <a:schemeClr val="bg2"/>
                </a:solidFill>
              </a:rPr>
              <a:t>your</a:t>
            </a:r>
            <a:r>
              <a:rPr lang="cs-CZ" sz="2400" dirty="0">
                <a:solidFill>
                  <a:schemeClr val="bg2"/>
                </a:solidFill>
              </a:rPr>
              <a:t> output.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6204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4" name="Obrázek 3">
            <a:extLst>
              <a:ext uri="{FF2B5EF4-FFF2-40B4-BE49-F238E27FC236}">
                <a16:creationId xmlns:a16="http://schemas.microsoft.com/office/drawing/2014/main" id="{0F2BE860-57DD-4CB7-86FD-A24C17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5112568" cy="3603104"/>
          </a:xfrm>
          <a:prstGeom prst="rect">
            <a:avLst/>
          </a:prstGeom>
        </p:spPr>
      </p:pic>
      <p:sp>
        <p:nvSpPr>
          <p:cNvPr id="6" name="Zástupný symbol pro online obrázek 5">
            <a:extLst>
              <a:ext uri="{FF2B5EF4-FFF2-40B4-BE49-F238E27FC236}">
                <a16:creationId xmlns:a16="http://schemas.microsoft.com/office/drawing/2014/main" id="{C1F9FEF9-A983-4982-AA4F-E561D8605742}"/>
              </a:ext>
            </a:extLst>
          </p:cNvPr>
          <p:cNvSpPr>
            <a:spLocks noGrp="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intelligence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it</a:t>
            </a:r>
            <a:r>
              <a:rPr lang="cs-CZ" sz="3000" dirty="0">
                <a:solidFill>
                  <a:schemeClr val="bg2"/>
                </a:solidFill>
              </a:rPr>
              <a:t> </a:t>
            </a:r>
            <a:r>
              <a:rPr lang="cs-CZ" sz="3000" dirty="0" err="1">
                <a:solidFill>
                  <a:schemeClr val="bg2"/>
                </a:solidFill>
              </a:rPr>
              <a:t>is</a:t>
            </a:r>
            <a:r>
              <a:rPr lang="cs-CZ" sz="3000" dirty="0">
                <a:solidFill>
                  <a:schemeClr val="bg2"/>
                </a:solidFill>
              </a:rPr>
              <a:t> </a:t>
            </a:r>
            <a:r>
              <a:rPr lang="cs-CZ" sz="3000" dirty="0" err="1">
                <a:solidFill>
                  <a:schemeClr val="bg2"/>
                </a:solidFill>
              </a:rPr>
              <a:t>all</a:t>
            </a:r>
            <a:r>
              <a:rPr lang="cs-CZ" sz="3000" dirty="0">
                <a:solidFill>
                  <a:schemeClr val="bg2"/>
                </a:solidFill>
              </a:rPr>
              <a:t> </a:t>
            </a:r>
            <a:r>
              <a:rPr lang="cs-CZ" sz="3000" dirty="0" err="1">
                <a:solidFill>
                  <a:schemeClr val="bg2"/>
                </a:solidFill>
              </a:rPr>
              <a:t>about</a:t>
            </a:r>
            <a:r>
              <a:rPr lang="cs-CZ" sz="3000" dirty="0">
                <a:solidFill>
                  <a:schemeClr val="bg2"/>
                </a:solidFill>
              </a:rPr>
              <a:t> </a:t>
            </a:r>
            <a:r>
              <a:rPr lang="cs-CZ" sz="3000" dirty="0" err="1">
                <a:solidFill>
                  <a:schemeClr val="bg2"/>
                </a:solidFill>
              </a:rPr>
              <a:t>matching</a:t>
            </a:r>
            <a:r>
              <a:rPr lang="cs-CZ" sz="3000" dirty="0">
                <a:solidFill>
                  <a:schemeClr val="bg2"/>
                </a:solidFill>
              </a:rPr>
              <a:t> </a:t>
            </a:r>
            <a:r>
              <a:rPr lang="cs-CZ" sz="3000" dirty="0" err="1">
                <a:solidFill>
                  <a:schemeClr val="bg2"/>
                </a:solidFill>
              </a:rPr>
              <a:t>need</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number</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employee</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b="1" dirty="0" err="1">
                <a:solidFill>
                  <a:schemeClr val="bg2"/>
                </a:solidFill>
              </a:rPr>
              <a:t>right</a:t>
            </a:r>
            <a:r>
              <a:rPr lang="cs-CZ" sz="3000" b="1" dirty="0">
                <a:solidFill>
                  <a:schemeClr val="bg2"/>
                </a:solidFill>
              </a:rPr>
              <a:t> </a:t>
            </a:r>
            <a:r>
              <a:rPr lang="cs-CZ" sz="3000" b="1" dirty="0" err="1">
                <a:solidFill>
                  <a:schemeClr val="bg2"/>
                </a:solidFill>
              </a:rPr>
              <a:t>knowledge</a:t>
            </a:r>
            <a:r>
              <a:rPr lang="cs-CZ" sz="3000" b="1" dirty="0">
                <a:solidFill>
                  <a:schemeClr val="bg2"/>
                </a:solidFill>
              </a:rPr>
              <a:t>, </a:t>
            </a:r>
            <a:r>
              <a:rPr lang="cs-CZ" sz="3000" b="1" dirty="0" err="1">
                <a:solidFill>
                  <a:schemeClr val="bg2"/>
                </a:solidFill>
              </a:rPr>
              <a:t>skills</a:t>
            </a:r>
            <a:r>
              <a:rPr lang="cs-CZ" sz="3000" b="1" dirty="0">
                <a:solidFill>
                  <a:schemeClr val="bg2"/>
                </a:solidFill>
              </a:rPr>
              <a:t> and </a:t>
            </a:r>
            <a:r>
              <a:rPr lang="cs-CZ" sz="3000" b="1" dirty="0" err="1">
                <a:solidFill>
                  <a:schemeClr val="bg2"/>
                </a:solidFill>
              </a:rPr>
              <a:t>behaviours</a:t>
            </a:r>
            <a:r>
              <a:rPr lang="cs-CZ" sz="3000" dirty="0">
                <a:solidFill>
                  <a:schemeClr val="bg2"/>
                </a:solidFill>
              </a:rPr>
              <a:t> in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place </a:t>
            </a:r>
            <a:r>
              <a:rPr lang="cs-CZ" sz="3000" dirty="0" err="1">
                <a:solidFill>
                  <a:schemeClr val="bg2"/>
                </a:solidFill>
              </a:rPr>
              <a:t>at</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time</a:t>
            </a:r>
            <a:r>
              <a:rPr lang="cs-CZ" sz="3000" dirty="0">
                <a:solidFill>
                  <a:schemeClr val="bg2"/>
                </a:solidFill>
              </a:rPr>
              <a:t> (Department </a:t>
            </a:r>
            <a:r>
              <a:rPr lang="cs-CZ" sz="3000" dirty="0" err="1">
                <a:solidFill>
                  <a:schemeClr val="bg2"/>
                </a:solidFill>
              </a:rPr>
              <a:t>of</a:t>
            </a:r>
            <a:r>
              <a:rPr lang="cs-CZ" sz="3000" dirty="0">
                <a:solidFill>
                  <a:schemeClr val="bg2"/>
                </a:solidFill>
              </a:rPr>
              <a:t> </a:t>
            </a:r>
            <a:r>
              <a:rPr lang="cs-CZ" sz="3000" dirty="0" err="1">
                <a:solidFill>
                  <a:schemeClr val="bg2"/>
                </a:solidFill>
              </a:rPr>
              <a:t>Health</a:t>
            </a:r>
            <a:r>
              <a:rPr lang="cs-CZ" sz="3000" dirty="0">
                <a:solidFill>
                  <a:schemeClr val="bg2"/>
                </a:solidFill>
              </a:rPr>
              <a:t>, 2012)</a:t>
            </a: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4447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Strategic</a:t>
            </a:r>
            <a:r>
              <a:rPr lang="cs-CZ" sz="3300" b="1" dirty="0">
                <a:solidFill>
                  <a:schemeClr val="bg2"/>
                </a:solidFill>
                <a:effectLst/>
                <a:latin typeface="+mn-lt"/>
              </a:rPr>
              <a:t> </a:t>
            </a: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The</a:t>
            </a:r>
            <a:r>
              <a:rPr lang="cs-CZ" sz="3000" dirty="0">
                <a:solidFill>
                  <a:schemeClr val="bg2"/>
                </a:solidFill>
              </a:rPr>
              <a:t> term </a:t>
            </a:r>
            <a:r>
              <a:rPr lang="cs-CZ" sz="3000" dirty="0" err="1">
                <a:solidFill>
                  <a:schemeClr val="bg2"/>
                </a:solidFill>
              </a:rPr>
              <a:t>is</a:t>
            </a:r>
            <a:r>
              <a:rPr lang="cs-CZ" sz="3000" dirty="0">
                <a:solidFill>
                  <a:schemeClr val="bg2"/>
                </a:solidFill>
              </a:rPr>
              <a:t> </a:t>
            </a:r>
            <a:r>
              <a:rPr lang="cs-CZ" sz="3000" dirty="0" err="1">
                <a:solidFill>
                  <a:schemeClr val="bg2"/>
                </a:solidFill>
              </a:rPr>
              <a:t>used</a:t>
            </a:r>
            <a:r>
              <a:rPr lang="cs-CZ" sz="3000" dirty="0">
                <a:solidFill>
                  <a:schemeClr val="bg2"/>
                </a:solidFill>
              </a:rPr>
              <a:t> in </a:t>
            </a:r>
            <a:r>
              <a:rPr lang="cs-CZ" sz="3000" dirty="0" err="1">
                <a:solidFill>
                  <a:schemeClr val="bg2"/>
                </a:solidFill>
              </a:rPr>
              <a:t>conjunction</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work</a:t>
            </a:r>
            <a:r>
              <a:rPr lang="cs-CZ" sz="3000" dirty="0">
                <a:solidFill>
                  <a:schemeClr val="bg2"/>
                </a:solidFill>
              </a:rPr>
              <a:t> </a:t>
            </a:r>
            <a:r>
              <a:rPr lang="cs-CZ" sz="3000" dirty="0" err="1">
                <a:solidFill>
                  <a:schemeClr val="bg2"/>
                </a:solidFill>
              </a:rPr>
              <a:t>force</a:t>
            </a:r>
            <a:r>
              <a:rPr lang="cs-CZ" sz="3000" dirty="0">
                <a:solidFill>
                  <a:schemeClr val="bg2"/>
                </a:solidFill>
              </a:rPr>
              <a:t> </a:t>
            </a:r>
            <a:r>
              <a:rPr lang="cs-CZ" sz="3000" dirty="0" err="1">
                <a:solidFill>
                  <a:schemeClr val="bg2"/>
                </a:solidFill>
              </a:rPr>
              <a:t>planning</a:t>
            </a:r>
            <a:r>
              <a:rPr lang="cs-CZ" sz="3000" dirty="0">
                <a:solidFill>
                  <a:schemeClr val="bg2"/>
                </a:solidFill>
              </a:rPr>
              <a:t> and </a:t>
            </a:r>
            <a:r>
              <a:rPr lang="cs-CZ" sz="3000" dirty="0" err="1">
                <a:solidFill>
                  <a:schemeClr val="bg2"/>
                </a:solidFill>
              </a:rPr>
              <a:t>workforce</a:t>
            </a:r>
            <a:r>
              <a:rPr lang="cs-CZ" sz="3000" dirty="0">
                <a:solidFill>
                  <a:schemeClr val="bg2"/>
                </a:solidFill>
              </a:rPr>
              <a:t> </a:t>
            </a:r>
            <a:r>
              <a:rPr lang="cs-CZ" sz="3000" dirty="0" err="1">
                <a:solidFill>
                  <a:schemeClr val="bg2"/>
                </a:solidFill>
              </a:rPr>
              <a:t>intelligence</a:t>
            </a:r>
            <a:r>
              <a:rPr lang="cs-CZ" sz="3000" dirty="0">
                <a:solidFill>
                  <a:schemeClr val="bg2"/>
                </a:solidFill>
              </a:rPr>
              <a:t> </a:t>
            </a:r>
            <a:r>
              <a:rPr lang="cs-CZ" sz="3000" dirty="0" err="1">
                <a:solidFill>
                  <a:schemeClr val="bg2"/>
                </a:solidFill>
              </a:rPr>
              <a:t>planning</a:t>
            </a:r>
            <a:r>
              <a:rPr lang="cs-CZ" sz="3000" dirty="0">
                <a:solidFill>
                  <a:schemeClr val="bg2"/>
                </a:solidFill>
              </a:rPr>
              <a:t>, and more </a:t>
            </a:r>
            <a:r>
              <a:rPr lang="cs-CZ" sz="3000" dirty="0" err="1">
                <a:solidFill>
                  <a:schemeClr val="bg2"/>
                </a:solidFill>
              </a:rPr>
              <a:t>commonly</a:t>
            </a:r>
            <a:r>
              <a:rPr lang="cs-CZ" sz="3000" dirty="0">
                <a:solidFill>
                  <a:schemeClr val="bg2"/>
                </a:solidFill>
              </a:rPr>
              <a:t> </a:t>
            </a:r>
            <a:r>
              <a:rPr lang="cs-CZ" sz="3000" dirty="0" err="1">
                <a:solidFill>
                  <a:schemeClr val="bg2"/>
                </a:solidFill>
              </a:rPr>
              <a:t>used</a:t>
            </a:r>
            <a:r>
              <a:rPr lang="cs-CZ" sz="3000" dirty="0">
                <a:solidFill>
                  <a:schemeClr val="bg2"/>
                </a:solidFill>
              </a:rPr>
              <a:t> in </a:t>
            </a:r>
            <a:r>
              <a:rPr lang="cs-CZ" sz="3000" dirty="0" err="1">
                <a:solidFill>
                  <a:schemeClr val="bg2"/>
                </a:solidFill>
              </a:rPr>
              <a:t>the</a:t>
            </a:r>
            <a:r>
              <a:rPr lang="cs-CZ" sz="3000" dirty="0">
                <a:solidFill>
                  <a:schemeClr val="bg2"/>
                </a:solidFill>
              </a:rPr>
              <a:t> USA and </a:t>
            </a:r>
            <a:r>
              <a:rPr lang="cs-CZ" sz="3000" dirty="0" err="1">
                <a:solidFill>
                  <a:schemeClr val="bg2"/>
                </a:solidFill>
              </a:rPr>
              <a:t>Europe</a:t>
            </a:r>
            <a:r>
              <a:rPr lang="cs-CZ" sz="3000" dirty="0">
                <a:solidFill>
                  <a:schemeClr val="bg2"/>
                </a:solidFill>
              </a:rPr>
              <a:t>.</a:t>
            </a:r>
          </a:p>
          <a:p>
            <a:pPr algn="just">
              <a:buFont typeface="Wingdings" panose="05000000000000000000" pitchFamily="2" charset="2"/>
              <a:buChar char="Ø"/>
            </a:pPr>
            <a:r>
              <a:rPr lang="cs-CZ" sz="3000" dirty="0" err="1">
                <a:solidFill>
                  <a:schemeClr val="bg2"/>
                </a:solidFill>
              </a:rPr>
              <a:t>the</a:t>
            </a:r>
            <a:r>
              <a:rPr lang="cs-CZ" sz="3000" dirty="0">
                <a:solidFill>
                  <a:schemeClr val="bg2"/>
                </a:solidFill>
              </a:rPr>
              <a:t> </a:t>
            </a:r>
            <a:r>
              <a:rPr lang="cs-CZ" sz="3000" dirty="0" err="1">
                <a:solidFill>
                  <a:schemeClr val="bg2"/>
                </a:solidFill>
              </a:rPr>
              <a:t>holistic</a:t>
            </a:r>
            <a:r>
              <a:rPr lang="cs-CZ" sz="3000" dirty="0">
                <a:solidFill>
                  <a:schemeClr val="bg2"/>
                </a:solidFill>
              </a:rPr>
              <a:t> </a:t>
            </a:r>
            <a:r>
              <a:rPr lang="cs-CZ" sz="3000" dirty="0" err="1">
                <a:solidFill>
                  <a:schemeClr val="bg2"/>
                </a:solidFill>
              </a:rPr>
              <a:t>view</a:t>
            </a:r>
            <a:r>
              <a:rPr lang="cs-CZ" sz="3000" dirty="0">
                <a:solidFill>
                  <a:schemeClr val="bg2"/>
                </a:solidFill>
              </a:rPr>
              <a:t> on </a:t>
            </a:r>
            <a:r>
              <a:rPr lang="cs-CZ" sz="3000" dirty="0" err="1">
                <a:solidFill>
                  <a:schemeClr val="bg2"/>
                </a:solidFill>
              </a:rPr>
              <a:t>the</a:t>
            </a:r>
            <a:r>
              <a:rPr lang="cs-CZ" sz="3000" dirty="0">
                <a:solidFill>
                  <a:schemeClr val="bg2"/>
                </a:solidFill>
              </a:rPr>
              <a:t> </a:t>
            </a:r>
            <a:r>
              <a:rPr lang="cs-CZ" sz="3000" dirty="0" err="1">
                <a:solidFill>
                  <a:schemeClr val="bg2"/>
                </a:solidFill>
              </a:rPr>
              <a:t>need</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company</a:t>
            </a:r>
            <a:r>
              <a:rPr lang="cs-CZ" sz="3000" dirty="0">
                <a:solidFill>
                  <a:schemeClr val="bg2"/>
                </a:solidFill>
              </a:rPr>
              <a:t> and </a:t>
            </a:r>
            <a:r>
              <a:rPr lang="cs-CZ" sz="3000" dirty="0" err="1">
                <a:solidFill>
                  <a:schemeClr val="bg2"/>
                </a:solidFill>
              </a:rPr>
              <a:t>costs</a:t>
            </a:r>
            <a:r>
              <a:rPr lang="cs-CZ" sz="3000" dirty="0">
                <a:solidFill>
                  <a:schemeClr val="bg2"/>
                </a:solidFill>
              </a:rPr>
              <a:t> and </a:t>
            </a:r>
            <a:r>
              <a:rPr lang="cs-CZ" sz="3000" dirty="0" err="1">
                <a:solidFill>
                  <a:schemeClr val="bg2"/>
                </a:solidFill>
              </a:rPr>
              <a:t>how</a:t>
            </a:r>
            <a:r>
              <a:rPr lang="cs-CZ" sz="3000" dirty="0">
                <a:solidFill>
                  <a:schemeClr val="bg2"/>
                </a:solidFill>
              </a:rPr>
              <a:t> </a:t>
            </a:r>
            <a:r>
              <a:rPr lang="cs-CZ" sz="3000" dirty="0" err="1">
                <a:solidFill>
                  <a:schemeClr val="bg2"/>
                </a:solidFill>
              </a:rPr>
              <a:t>can</a:t>
            </a:r>
            <a:r>
              <a:rPr lang="cs-CZ" sz="3000" dirty="0">
                <a:solidFill>
                  <a:schemeClr val="bg2"/>
                </a:solidFill>
              </a:rPr>
              <a:t> </a:t>
            </a:r>
            <a:r>
              <a:rPr lang="cs-CZ" sz="3000" dirty="0" err="1">
                <a:solidFill>
                  <a:schemeClr val="bg2"/>
                </a:solidFill>
              </a:rPr>
              <a:t>organisation</a:t>
            </a:r>
            <a:r>
              <a:rPr lang="cs-CZ" sz="3000" dirty="0">
                <a:solidFill>
                  <a:schemeClr val="bg2"/>
                </a:solidFill>
              </a:rPr>
              <a:t> </a:t>
            </a:r>
            <a:r>
              <a:rPr lang="cs-CZ" sz="3000" dirty="0" err="1">
                <a:solidFill>
                  <a:schemeClr val="bg2"/>
                </a:solidFill>
              </a:rPr>
              <a:t>should</a:t>
            </a:r>
            <a:r>
              <a:rPr lang="cs-CZ" sz="3000" dirty="0">
                <a:solidFill>
                  <a:schemeClr val="bg2"/>
                </a:solidFill>
              </a:rPr>
              <a:t> </a:t>
            </a:r>
            <a:r>
              <a:rPr lang="cs-CZ" sz="3000" dirty="0" err="1">
                <a:solidFill>
                  <a:schemeClr val="bg2"/>
                </a:solidFill>
              </a:rPr>
              <a:t>craft</a:t>
            </a:r>
            <a:r>
              <a:rPr lang="cs-CZ" sz="3000" dirty="0">
                <a:solidFill>
                  <a:schemeClr val="bg2"/>
                </a:solidFill>
              </a:rPr>
              <a:t> </a:t>
            </a:r>
            <a:r>
              <a:rPr lang="cs-CZ" sz="3000" dirty="0" err="1">
                <a:solidFill>
                  <a:schemeClr val="bg2"/>
                </a:solidFill>
              </a:rPr>
              <a:t>its</a:t>
            </a:r>
            <a:r>
              <a:rPr lang="cs-CZ" sz="3000" dirty="0">
                <a:solidFill>
                  <a:schemeClr val="bg2"/>
                </a:solidFill>
              </a:rPr>
              <a:t> </a:t>
            </a:r>
            <a:r>
              <a:rPr lang="cs-CZ" sz="3000" dirty="0" err="1">
                <a:solidFill>
                  <a:schemeClr val="bg2"/>
                </a:solidFill>
              </a:rPr>
              <a:t>people</a:t>
            </a:r>
            <a:r>
              <a:rPr lang="cs-CZ" sz="3000" dirty="0">
                <a:solidFill>
                  <a:schemeClr val="bg2"/>
                </a:solidFill>
              </a:rPr>
              <a:t> </a:t>
            </a:r>
            <a:r>
              <a:rPr lang="cs-CZ" sz="3000" dirty="0" err="1">
                <a:solidFill>
                  <a:schemeClr val="bg2"/>
                </a:solidFill>
              </a:rPr>
              <a:t>stratedy</a:t>
            </a:r>
            <a:r>
              <a:rPr lang="cs-CZ" sz="3000" dirty="0">
                <a:solidFill>
                  <a:schemeClr val="bg2"/>
                </a:solidFill>
              </a:rPr>
              <a:t> to </a:t>
            </a:r>
            <a:r>
              <a:rPr lang="cs-CZ" sz="3000" dirty="0" err="1">
                <a:solidFill>
                  <a:schemeClr val="bg2"/>
                </a:solidFill>
              </a:rPr>
              <a:t>deliver</a:t>
            </a:r>
            <a:r>
              <a:rPr lang="cs-CZ" sz="3000" dirty="0">
                <a:solidFill>
                  <a:schemeClr val="bg2"/>
                </a:solidFill>
              </a:rPr>
              <a:t> </a:t>
            </a:r>
            <a:r>
              <a:rPr lang="cs-CZ" sz="3000" dirty="0" err="1">
                <a:solidFill>
                  <a:schemeClr val="bg2"/>
                </a:solidFill>
              </a:rPr>
              <a:t>strategic</a:t>
            </a:r>
            <a:r>
              <a:rPr lang="cs-CZ" sz="3000" dirty="0">
                <a:solidFill>
                  <a:schemeClr val="bg2"/>
                </a:solidFill>
              </a:rPr>
              <a:t> </a:t>
            </a:r>
            <a:r>
              <a:rPr lang="cs-CZ" sz="3000" dirty="0" err="1">
                <a:solidFill>
                  <a:schemeClr val="bg2"/>
                </a:solidFill>
              </a:rPr>
              <a:t>objectives</a:t>
            </a: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48020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en-US" sz="2000" dirty="0">
                <a:solidFill>
                  <a:schemeClr val="bg2"/>
                </a:solidFill>
              </a:rPr>
              <a:t>a process used by organizations to collect information about a job and its requirements in order to develop accurate job descriptions, determine compensation and benefits packages, and inform recruitment and selection processes.</a:t>
            </a:r>
          </a:p>
          <a:p>
            <a:pPr algn="just">
              <a:buFont typeface="Wingdings" panose="05000000000000000000" pitchFamily="2" charset="2"/>
              <a:buChar char="Ø"/>
            </a:pPr>
            <a:r>
              <a:rPr lang="en-US" sz="2000" dirty="0">
                <a:solidFill>
                  <a:schemeClr val="bg2"/>
                </a:solidFill>
              </a:rPr>
              <a:t>involves breaking down a job into the tasks, responsibilities, and skills required, as well as the physical and environmental conditions in which the job is performed. </a:t>
            </a:r>
            <a:endParaRPr lang="cs-CZ" sz="2000" dirty="0">
              <a:solidFill>
                <a:schemeClr val="bg2"/>
              </a:solidFill>
            </a:endParaRPr>
          </a:p>
          <a:p>
            <a:pPr algn="just">
              <a:buFont typeface="Wingdings" panose="05000000000000000000" pitchFamily="2" charset="2"/>
              <a:buChar char="Ø"/>
            </a:pPr>
            <a:r>
              <a:rPr lang="en-US" sz="2000" dirty="0">
                <a:solidFill>
                  <a:schemeClr val="bg2"/>
                </a:solidFill>
              </a:rPr>
              <a:t>can then be used to develop job descriptions that accurately reflect the duties and requirements of the job, as well as the qualifications and experience necessary to perform it effectively.</a:t>
            </a:r>
          </a:p>
          <a:p>
            <a:pPr algn="just">
              <a:buFont typeface="Wingdings" panose="05000000000000000000" pitchFamily="2" charset="2"/>
              <a:buChar char="Ø"/>
            </a:pPr>
            <a:r>
              <a:rPr lang="cs-CZ" sz="2000" dirty="0" err="1">
                <a:solidFill>
                  <a:schemeClr val="bg2"/>
                </a:solidFill>
              </a:rPr>
              <a:t>it</a:t>
            </a:r>
            <a:r>
              <a:rPr lang="cs-CZ" sz="2000" dirty="0">
                <a:solidFill>
                  <a:schemeClr val="bg2"/>
                </a:solidFill>
              </a:rPr>
              <a:t> </a:t>
            </a:r>
            <a:r>
              <a:rPr lang="en-US" sz="2000" dirty="0">
                <a:solidFill>
                  <a:schemeClr val="bg2"/>
                </a:solidFill>
              </a:rPr>
              <a:t>may involve a variety of methods</a:t>
            </a:r>
            <a:r>
              <a:rPr lang="cs-CZ" sz="2000" dirty="0">
                <a:solidFill>
                  <a:schemeClr val="bg2"/>
                </a:solidFill>
              </a:rPr>
              <a:t>:</a:t>
            </a:r>
            <a:r>
              <a:rPr lang="en-US" sz="2000" dirty="0">
                <a:solidFill>
                  <a:schemeClr val="bg2"/>
                </a:solidFill>
              </a:rPr>
              <a:t> interviews with job incumbents and supervisors, observation of job performance, analysis of written documentation such as job manuals and performance appraisals. </a:t>
            </a:r>
            <a:endParaRPr lang="cs-CZ" sz="2000" dirty="0">
              <a:solidFill>
                <a:schemeClr val="bg2"/>
              </a:solidFill>
            </a:endParaRPr>
          </a:p>
          <a:p>
            <a:pPr algn="just">
              <a:buFont typeface="Wingdings" panose="05000000000000000000" pitchFamily="2" charset="2"/>
              <a:buChar char="Ø"/>
            </a:pPr>
            <a:r>
              <a:rPr lang="cs-CZ" sz="2000" dirty="0" err="1">
                <a:solidFill>
                  <a:schemeClr val="bg2"/>
                </a:solidFill>
              </a:rPr>
              <a:t>it</a:t>
            </a:r>
            <a:r>
              <a:rPr lang="en-US" sz="2000" dirty="0">
                <a:solidFill>
                  <a:schemeClr val="bg2"/>
                </a:solidFill>
              </a:rPr>
              <a:t> may also be used to develop training programs, evaluate job performance, and design compensation and benefits packages.</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00208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Documents</a:t>
            </a:r>
            <a:r>
              <a:rPr lang="cs-CZ" sz="3300" b="1" dirty="0">
                <a:solidFill>
                  <a:schemeClr val="bg2"/>
                </a:solidFill>
                <a:effectLst/>
                <a:latin typeface="+mn-lt"/>
              </a:rPr>
              <a:t> </a:t>
            </a:r>
            <a:r>
              <a:rPr lang="cs-CZ" sz="3300" b="1" dirty="0" err="1">
                <a:solidFill>
                  <a:schemeClr val="bg2"/>
                </a:solidFill>
                <a:effectLst/>
                <a:latin typeface="+mn-lt"/>
              </a:rPr>
              <a:t>used</a:t>
            </a:r>
            <a:r>
              <a:rPr lang="cs-CZ" sz="3300" b="1" dirty="0">
                <a:solidFill>
                  <a:schemeClr val="bg2"/>
                </a:solidFill>
                <a:effectLst/>
                <a:latin typeface="+mn-lt"/>
              </a:rPr>
              <a:t> in </a:t>
            </a:r>
            <a:r>
              <a:rPr lang="cs-CZ" sz="3300" b="1" dirty="0" err="1">
                <a:solidFill>
                  <a:schemeClr val="bg2"/>
                </a:solidFill>
                <a:effectLst/>
                <a:latin typeface="+mn-lt"/>
              </a:rPr>
              <a:t>job</a:t>
            </a:r>
            <a:r>
              <a:rPr lang="cs-CZ" sz="3300" b="1" dirty="0">
                <a:solidFill>
                  <a:schemeClr val="bg2"/>
                </a:solidFill>
                <a:effectLst/>
                <a:latin typeface="+mn-lt"/>
              </a:rPr>
              <a:t>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1700" dirty="0">
                <a:solidFill>
                  <a:schemeClr val="bg2"/>
                </a:solidFill>
              </a:rPr>
              <a:t>1.	Job descriptions: A job description is a document that provides a detailed overview of the duties, responsibilities, and requirements of a particular job. It may include information about the tasks and responsibilities of the job, the knowledge, skills, and abilities required to perform it, as well as the physical and environmental conditions in which the job is performed.</a:t>
            </a:r>
          </a:p>
          <a:p>
            <a:pPr marL="0" indent="0" algn="just">
              <a:buNone/>
            </a:pPr>
            <a:r>
              <a:rPr lang="en-US" sz="1700" dirty="0">
                <a:solidFill>
                  <a:schemeClr val="bg2"/>
                </a:solidFill>
              </a:rPr>
              <a:t>2.	Job specifications: Job specifications are documents that outline the specific qualifications and requirements needed to perform a particular job. This may include information about education, experience, training, certifications, and other relevant qualifications.</a:t>
            </a:r>
          </a:p>
          <a:p>
            <a:pPr marL="0" indent="0" algn="just">
              <a:buNone/>
            </a:pPr>
            <a:r>
              <a:rPr lang="en-US" sz="1700" dirty="0">
                <a:solidFill>
                  <a:schemeClr val="bg2"/>
                </a:solidFill>
              </a:rPr>
              <a:t>3.	Performance standards: Performance standards are documents that outline the expectations for job performance, including the quality and quantity of work expected, the timeframes for completing tasks, and any other relevant metrics.</a:t>
            </a:r>
          </a:p>
          <a:p>
            <a:pPr marL="0" indent="0" algn="just">
              <a:buNone/>
            </a:pPr>
            <a:r>
              <a:rPr lang="en-US" sz="1700" dirty="0">
                <a:solidFill>
                  <a:schemeClr val="bg2"/>
                </a:solidFill>
              </a:rPr>
              <a:t>4.	Training materials: Training materials are documents that are used to provide employees with the knowledge and skills they need to perform their jobs effectively. These may include manuals, guides, videos, or other materials that provide information about the job, the organization, and any specific procedures or protocols that need to be followed.</a:t>
            </a:r>
          </a:p>
          <a:p>
            <a:pPr marL="0" indent="0" algn="just">
              <a:buNone/>
            </a:pPr>
            <a:r>
              <a:rPr lang="en-US" sz="1700" dirty="0">
                <a:solidFill>
                  <a:schemeClr val="bg2"/>
                </a:solidFill>
              </a:rPr>
              <a:t>5.	Performance appraisal forms: Performance appraisal forms are used to evaluate employee performance based on specific job-related criteria. These forms may include information about the job responsibilities and requirements, as well as specific performance metrics and goals.</a:t>
            </a:r>
          </a:p>
          <a:p>
            <a:pPr marL="0" indent="0" algn="just">
              <a:buNone/>
            </a:pPr>
            <a:endParaRPr lang="cs-CZ" sz="1700" dirty="0">
              <a:solidFill>
                <a:schemeClr val="bg2"/>
              </a:solidFill>
            </a:endParaRPr>
          </a:p>
          <a:p>
            <a:pPr marL="0" indent="0" algn="just">
              <a:buNone/>
            </a:pPr>
            <a:endParaRPr lang="cs-CZ" sz="1700" dirty="0">
              <a:solidFill>
                <a:schemeClr val="bg2"/>
              </a:solidFill>
            </a:endParaRPr>
          </a:p>
          <a:p>
            <a:pPr marL="0" indent="0" algn="just">
              <a:buNone/>
            </a:pPr>
            <a:endParaRPr lang="cs-CZ" sz="1700" dirty="0">
              <a:solidFill>
                <a:schemeClr val="bg2"/>
              </a:solidFill>
            </a:endParaRPr>
          </a:p>
          <a:p>
            <a:pPr algn="just">
              <a:buFont typeface="Wingdings" panose="05000000000000000000" pitchFamily="2" charset="2"/>
              <a:buChar char="Ø"/>
            </a:pPr>
            <a:endParaRPr lang="cs-CZ" sz="17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91764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analysis</a:t>
            </a:r>
            <a:r>
              <a:rPr lang="cs-CZ" sz="3300" b="1" dirty="0">
                <a:solidFill>
                  <a:schemeClr val="bg2"/>
                </a:solidFill>
                <a:effectLst/>
                <a:latin typeface="+mn-lt"/>
              </a:rPr>
              <a:t> data</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Tx/>
              <a:buChar char="-"/>
            </a:pPr>
            <a:r>
              <a:rPr lang="cs-CZ" sz="2800" dirty="0">
                <a:solidFill>
                  <a:schemeClr val="bg2"/>
                </a:solidFill>
              </a:rPr>
              <a:t>O*Net</a:t>
            </a:r>
          </a:p>
          <a:p>
            <a:pPr algn="just">
              <a:buFontTx/>
              <a:buChar char="-"/>
            </a:pPr>
            <a:r>
              <a:rPr lang="cs-CZ" sz="2800" dirty="0">
                <a:solidFill>
                  <a:schemeClr val="bg2"/>
                </a:solidFill>
                <a:hlinkClick r:id="rId2"/>
              </a:rPr>
              <a:t>https://www.onetonline.org/</a:t>
            </a:r>
            <a:endParaRPr lang="cs-CZ" sz="2800" dirty="0">
              <a:solidFill>
                <a:schemeClr val="bg2"/>
              </a:solidFill>
            </a:endParaRPr>
          </a:p>
          <a:p>
            <a:pPr algn="just">
              <a:buFontTx/>
              <a:buChar char="-"/>
            </a:pPr>
            <a:r>
              <a:rPr lang="cs-CZ" sz="2800" dirty="0" err="1">
                <a:solidFill>
                  <a:schemeClr val="bg2"/>
                </a:solidFill>
              </a:rPr>
              <a:t>huge</a:t>
            </a:r>
            <a:r>
              <a:rPr lang="cs-CZ" sz="2800" dirty="0">
                <a:solidFill>
                  <a:schemeClr val="bg2"/>
                </a:solidFill>
              </a:rPr>
              <a:t> database </a:t>
            </a:r>
            <a:r>
              <a:rPr lang="cs-CZ" sz="2800" dirty="0" err="1">
                <a:solidFill>
                  <a:schemeClr val="bg2"/>
                </a:solidFill>
              </a:rPr>
              <a:t>of</a:t>
            </a:r>
            <a:r>
              <a:rPr lang="cs-CZ" sz="2800" dirty="0">
                <a:solidFill>
                  <a:schemeClr val="bg2"/>
                </a:solidFill>
              </a:rPr>
              <a:t> </a:t>
            </a:r>
            <a:r>
              <a:rPr lang="cs-CZ" sz="2800" dirty="0" err="1">
                <a:solidFill>
                  <a:schemeClr val="bg2"/>
                </a:solidFill>
              </a:rPr>
              <a:t>job</a:t>
            </a:r>
            <a:r>
              <a:rPr lang="cs-CZ" sz="2800" dirty="0">
                <a:solidFill>
                  <a:schemeClr val="bg2"/>
                </a:solidFill>
              </a:rPr>
              <a:t> </a:t>
            </a:r>
            <a:r>
              <a:rPr lang="cs-CZ" sz="2800" dirty="0" err="1">
                <a:solidFill>
                  <a:schemeClr val="bg2"/>
                </a:solidFill>
              </a:rPr>
              <a:t>analysis</a:t>
            </a:r>
            <a:r>
              <a:rPr lang="cs-CZ" sz="2800" dirty="0">
                <a:solidFill>
                  <a:schemeClr val="bg2"/>
                </a:solidFill>
              </a:rPr>
              <a:t> data, </a:t>
            </a:r>
            <a:r>
              <a:rPr lang="cs-CZ" sz="2800" dirty="0" err="1">
                <a:solidFill>
                  <a:schemeClr val="bg2"/>
                </a:solidFill>
              </a:rPr>
              <a:t>collected</a:t>
            </a:r>
            <a:r>
              <a:rPr lang="cs-CZ" sz="2800" dirty="0">
                <a:solidFill>
                  <a:schemeClr val="bg2"/>
                </a:solidFill>
              </a:rPr>
              <a:t> </a:t>
            </a:r>
            <a:r>
              <a:rPr lang="cs-CZ" sz="2800" dirty="0" err="1">
                <a:solidFill>
                  <a:schemeClr val="bg2"/>
                </a:solidFill>
              </a:rPr>
              <a:t>over</a:t>
            </a:r>
            <a:r>
              <a:rPr lang="cs-CZ" sz="2800" dirty="0">
                <a:solidFill>
                  <a:schemeClr val="bg2"/>
                </a:solidFill>
              </a:rPr>
              <a:t> a </a:t>
            </a:r>
            <a:r>
              <a:rPr lang="cs-CZ" sz="2800" dirty="0" err="1">
                <a:solidFill>
                  <a:schemeClr val="bg2"/>
                </a:solidFill>
              </a:rPr>
              <a:t>number</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years</a:t>
            </a:r>
            <a:r>
              <a:rPr lang="cs-CZ" sz="2800" dirty="0">
                <a:solidFill>
                  <a:schemeClr val="bg2"/>
                </a:solidFill>
              </a:rPr>
              <a:t> by </a:t>
            </a:r>
            <a:r>
              <a:rPr lang="cs-CZ" sz="2800" dirty="0" err="1">
                <a:solidFill>
                  <a:schemeClr val="bg2"/>
                </a:solidFill>
              </a:rPr>
              <a:t>the</a:t>
            </a:r>
            <a:r>
              <a:rPr lang="cs-CZ" sz="2800" dirty="0">
                <a:solidFill>
                  <a:schemeClr val="bg2"/>
                </a:solidFill>
              </a:rPr>
              <a:t> US </a:t>
            </a:r>
            <a:r>
              <a:rPr lang="cs-CZ" sz="2800" dirty="0" err="1">
                <a:solidFill>
                  <a:schemeClr val="bg2"/>
                </a:solidFill>
              </a:rPr>
              <a:t>government</a:t>
            </a:r>
            <a:endParaRPr lang="cs-CZ" sz="2800" dirty="0">
              <a:solidFill>
                <a:schemeClr val="bg2"/>
              </a:solidFill>
            </a:endParaRPr>
          </a:p>
          <a:p>
            <a:pPr algn="just">
              <a:buFontTx/>
              <a:buChar char="-"/>
            </a:pPr>
            <a:r>
              <a:rPr lang="cs-CZ" sz="2800" dirty="0" err="1">
                <a:solidFill>
                  <a:schemeClr val="bg2"/>
                </a:solidFill>
              </a:rPr>
              <a:t>the</a:t>
            </a:r>
            <a:r>
              <a:rPr lang="cs-CZ" sz="2800" dirty="0">
                <a:solidFill>
                  <a:schemeClr val="bg2"/>
                </a:solidFill>
              </a:rPr>
              <a:t> </a:t>
            </a:r>
            <a:r>
              <a:rPr lang="cs-CZ" sz="2800" dirty="0" err="1">
                <a:solidFill>
                  <a:schemeClr val="bg2"/>
                </a:solidFill>
              </a:rPr>
              <a:t>first</a:t>
            </a:r>
            <a:r>
              <a:rPr lang="cs-CZ" sz="2800" dirty="0">
                <a:solidFill>
                  <a:schemeClr val="bg2"/>
                </a:solidFill>
              </a:rPr>
              <a:t> port </a:t>
            </a:r>
            <a:r>
              <a:rPr lang="cs-CZ" sz="2800" dirty="0" err="1">
                <a:solidFill>
                  <a:schemeClr val="bg2"/>
                </a:solidFill>
              </a:rPr>
              <a:t>of</a:t>
            </a:r>
            <a:r>
              <a:rPr lang="cs-CZ" sz="2800" dirty="0">
                <a:solidFill>
                  <a:schemeClr val="bg2"/>
                </a:solidFill>
              </a:rPr>
              <a:t> call </a:t>
            </a:r>
            <a:r>
              <a:rPr lang="cs-CZ" sz="2800" dirty="0" err="1">
                <a:solidFill>
                  <a:schemeClr val="bg2"/>
                </a:solidFill>
              </a:rPr>
              <a:t>for</a:t>
            </a:r>
            <a:r>
              <a:rPr lang="cs-CZ" sz="2800" dirty="0">
                <a:solidFill>
                  <a:schemeClr val="bg2"/>
                </a:solidFill>
              </a:rPr>
              <a:t> </a:t>
            </a:r>
            <a:r>
              <a:rPr lang="cs-CZ" sz="2800" dirty="0" err="1">
                <a:solidFill>
                  <a:schemeClr val="bg2"/>
                </a:solidFill>
              </a:rPr>
              <a:t>anyone</a:t>
            </a:r>
            <a:r>
              <a:rPr lang="cs-CZ" sz="2800" dirty="0">
                <a:solidFill>
                  <a:schemeClr val="bg2"/>
                </a:solidFill>
              </a:rPr>
              <a:t> </a:t>
            </a:r>
            <a:r>
              <a:rPr lang="cs-CZ" sz="2800" dirty="0" err="1">
                <a:solidFill>
                  <a:schemeClr val="bg2"/>
                </a:solidFill>
              </a:rPr>
              <a:t>conducting</a:t>
            </a:r>
            <a:r>
              <a:rPr lang="cs-CZ" sz="2800" dirty="0">
                <a:solidFill>
                  <a:schemeClr val="bg2"/>
                </a:solidFill>
              </a:rPr>
              <a:t> </a:t>
            </a:r>
            <a:r>
              <a:rPr lang="cs-CZ" sz="2800" dirty="0" err="1">
                <a:solidFill>
                  <a:schemeClr val="bg2"/>
                </a:solidFill>
              </a:rPr>
              <a:t>job</a:t>
            </a:r>
            <a:r>
              <a:rPr lang="cs-CZ" sz="2800" dirty="0">
                <a:solidFill>
                  <a:schemeClr val="bg2"/>
                </a:solidFill>
              </a:rPr>
              <a:t> </a:t>
            </a:r>
            <a:r>
              <a:rPr lang="cs-CZ" sz="2800" dirty="0" err="1">
                <a:solidFill>
                  <a:schemeClr val="bg2"/>
                </a:solidFill>
              </a:rPr>
              <a:t>analysis</a:t>
            </a:r>
            <a:r>
              <a:rPr lang="cs-CZ" sz="2800" dirty="0">
                <a:solidFill>
                  <a:schemeClr val="bg2"/>
                </a:solidFill>
              </a:rPr>
              <a:t> </a:t>
            </a:r>
            <a:r>
              <a:rPr lang="cs-CZ" sz="2800" dirty="0" err="1">
                <a:solidFill>
                  <a:schemeClr val="bg2"/>
                </a:solidFill>
              </a:rPr>
              <a:t>for</a:t>
            </a:r>
            <a:r>
              <a:rPr lang="cs-CZ" sz="2800" dirty="0">
                <a:solidFill>
                  <a:schemeClr val="bg2"/>
                </a:solidFill>
              </a:rPr>
              <a:t> a role.</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88320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11334</TotalTime>
  <Words>4971</Words>
  <Application>Microsoft Office PowerPoint</Application>
  <PresentationFormat>Předvádění na obrazovce (4:3)</PresentationFormat>
  <Paragraphs>305</Paragraphs>
  <Slides>46</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Times New Roman</vt:lpstr>
      <vt:lpstr>Wingdings</vt:lpstr>
      <vt:lpstr>Vzletný</vt:lpstr>
      <vt:lpstr>Prezentace aplikace PowerPoint</vt:lpstr>
      <vt:lpstr>Content</vt:lpstr>
      <vt:lpstr>Common HR activities</vt:lpstr>
      <vt:lpstr>Workforce planning</vt:lpstr>
      <vt:lpstr>Workforce intelligence planning</vt:lpstr>
      <vt:lpstr>Strategic Workforce planning</vt:lpstr>
      <vt:lpstr>Job analysis</vt:lpstr>
      <vt:lpstr>Documents used in job analysis</vt:lpstr>
      <vt:lpstr>Job analysis data</vt:lpstr>
      <vt:lpstr>TASK 1 - Job analysis data</vt:lpstr>
      <vt:lpstr>KSAO – outpus of job analysis</vt:lpstr>
      <vt:lpstr>KSAO</vt:lpstr>
      <vt:lpstr> KSAO </vt:lpstr>
      <vt:lpstr>KSAO</vt:lpstr>
      <vt:lpstr>Operational activities of HRM</vt:lpstr>
      <vt:lpstr>Recruitment</vt:lpstr>
      <vt:lpstr>Common tools of effective recruitment</vt:lpstr>
      <vt:lpstr>Job posting as the most common tool</vt:lpstr>
      <vt:lpstr>White collar x Blue collar </vt:lpstr>
      <vt:lpstr>White collar x Blue collar </vt:lpstr>
      <vt:lpstr>Internal x External way of recruitment</vt:lpstr>
      <vt:lpstr>Internal x External way of recruitment</vt:lpstr>
      <vt:lpstr>How to measure</vt:lpstr>
      <vt:lpstr>TASK 2</vt:lpstr>
      <vt:lpstr>Selection</vt:lpstr>
      <vt:lpstr>Evaluation methods by KSAO</vt:lpstr>
      <vt:lpstr>Evaluation methods by KSAO</vt:lpstr>
      <vt:lpstr>Why to construct the objective methods</vt:lpstr>
      <vt:lpstr>Negative effect of subjectivity</vt:lpstr>
      <vt:lpstr>Negative effect of subjectivity</vt:lpstr>
      <vt:lpstr>Assesment techniques</vt:lpstr>
      <vt:lpstr>Assesment techniques</vt:lpstr>
      <vt:lpstr>Psychometric tools</vt:lpstr>
      <vt:lpstr>Psychometric tools</vt:lpstr>
      <vt:lpstr>Psychometric tools</vt:lpstr>
      <vt:lpstr>Assesment techniques</vt:lpstr>
      <vt:lpstr>Assesment techniques – late-stage </vt:lpstr>
      <vt:lpstr>Assessment techniques – late-stage</vt:lpstr>
      <vt:lpstr>Assessment techniques – late-stage</vt:lpstr>
      <vt:lpstr>Assessment techniques – late-stage</vt:lpstr>
      <vt:lpstr>Assessment techniques – late-stage</vt:lpstr>
      <vt:lpstr>Assessment techniques – late-stage</vt:lpstr>
      <vt:lpstr>Measure if hiring is succesful</vt:lpstr>
      <vt:lpstr>Measure if hiring is succesful</vt:lpstr>
      <vt:lpstr>TASK 3 – Assess the candidates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344</cp:revision>
  <cp:lastPrinted>1601-01-01T00:00:00Z</cp:lastPrinted>
  <dcterms:created xsi:type="dcterms:W3CDTF">2005-09-23T13:42:26Z</dcterms:created>
  <dcterms:modified xsi:type="dcterms:W3CDTF">2024-04-08T12:32:40Z</dcterms:modified>
</cp:coreProperties>
</file>