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32" r:id="rId2"/>
    <p:sldId id="289" r:id="rId3"/>
    <p:sldId id="287" r:id="rId4"/>
    <p:sldId id="344" r:id="rId5"/>
    <p:sldId id="343" r:id="rId6"/>
    <p:sldId id="288" r:id="rId7"/>
    <p:sldId id="333" r:id="rId8"/>
    <p:sldId id="334" r:id="rId9"/>
    <p:sldId id="331" r:id="rId10"/>
    <p:sldId id="357" r:id="rId11"/>
    <p:sldId id="346" r:id="rId12"/>
    <p:sldId id="374" r:id="rId13"/>
    <p:sldId id="349" r:id="rId14"/>
    <p:sldId id="372" r:id="rId15"/>
    <p:sldId id="352" r:id="rId16"/>
    <p:sldId id="355" r:id="rId17"/>
    <p:sldId id="336" r:id="rId18"/>
    <p:sldId id="327" r:id="rId19"/>
    <p:sldId id="375" r:id="rId20"/>
    <p:sldId id="376" r:id="rId21"/>
    <p:sldId id="337" r:id="rId22"/>
    <p:sldId id="358" r:id="rId23"/>
    <p:sldId id="290" r:id="rId24"/>
    <p:sldId id="340" r:id="rId25"/>
    <p:sldId id="359" r:id="rId26"/>
    <p:sldId id="347" r:id="rId27"/>
    <p:sldId id="338" r:id="rId28"/>
    <p:sldId id="360" r:id="rId29"/>
    <p:sldId id="361" r:id="rId30"/>
    <p:sldId id="369" r:id="rId31"/>
    <p:sldId id="353" r:id="rId32"/>
    <p:sldId id="370" r:id="rId33"/>
    <p:sldId id="354" r:id="rId34"/>
    <p:sldId id="371" r:id="rId35"/>
    <p:sldId id="341" r:id="rId36"/>
    <p:sldId id="339" r:id="rId37"/>
    <p:sldId id="362" r:id="rId38"/>
    <p:sldId id="363" r:id="rId39"/>
    <p:sldId id="345" r:id="rId4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FFCC"/>
    <a:srgbClr val="FFFF66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4F496-7E0C-4F9D-9B58-842E755FFDE0}" type="datetimeFigureOut">
              <a:rPr lang="cs-CZ" smtClean="0"/>
              <a:t>28.02.2024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1B08E-F4AB-4573-9229-32966195AA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01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150" indent="-30198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7922" indent="-24158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091" indent="-24158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260" indent="-24158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7429" indent="-2415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0598" indent="-2415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3767" indent="-2415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6936" indent="-2415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553BB1-C8A2-405E-A96F-D415A029D031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8685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553BB1-C8A2-405E-A96F-D415A029D031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8734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553BB1-C8A2-405E-A96F-D415A029D031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193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639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905000"/>
            <a:ext cx="53848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4038600"/>
            <a:ext cx="53848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E34B8-1B12-4C15-A1E1-93BA9AD5C71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5164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28.02.2024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s.wikipedia.org/wiki/Slovensk%C3%A1_socialistick%C3%A1_republika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madb.europa.eu/madb/indexPubli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emaster.com/encyclopedia/Image:Literacy-rate-world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7" y="5253203"/>
            <a:ext cx="1248139" cy="97354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27382" y="3154411"/>
            <a:ext cx="8939369" cy="3072341"/>
          </a:xfrm>
          <a:prstGeom prst="rect">
            <a:avLst/>
          </a:prstGeom>
          <a:solidFill>
            <a:srgbClr val="00808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Mezinárodní marketing</a:t>
            </a:r>
          </a:p>
          <a:p>
            <a:pPr algn="ctr"/>
            <a:endParaRPr lang="cs-CZ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Doc. Ing. Halina </a:t>
            </a:r>
            <a:r>
              <a:rPr lang="cs-CZ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Starzyczná</a:t>
            </a:r>
            <a:r>
              <a:rPr lang="cs-CZ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Ph.D.</a:t>
            </a:r>
          </a:p>
          <a:p>
            <a:pPr algn="ctr"/>
            <a:r>
              <a:rPr lang="cs-CZ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Ing. Michal Stoklasa, Ph.D.</a:t>
            </a:r>
          </a:p>
          <a:p>
            <a:pPr algn="ctr"/>
            <a:endParaRPr lang="cs-CZ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933451"/>
            <a:ext cx="6815667" cy="287866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719403" y="2085202"/>
          <a:ext cx="8640960" cy="580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2555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5618405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90407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Název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Rozvoj vzdělávání na Slezské univerzitě v Opavě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9040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Registrační číslo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04018" y="3769097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400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65" y="333771"/>
            <a:ext cx="7340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04018" y="6076264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40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7908F34-674B-4F21-86F3-0D9D7DE9BD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959" y="53337"/>
            <a:ext cx="1269521" cy="97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76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240538"/>
            <a:ext cx="73093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(1) Bariéry mezinárodního podnikání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v socialistických státech - </a:t>
            </a:r>
            <a:r>
              <a:rPr lang="cs-CZ" sz="3200" b="1" kern="0" dirty="0">
                <a:solidFill>
                  <a:srgbClr val="FF0000"/>
                </a:solidFill>
                <a:latin typeface="Times New Roman"/>
                <a:ea typeface="+mj-ea"/>
                <a:cs typeface="+mj-cs"/>
              </a:rPr>
              <a:t>praxe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59254" y="1296239"/>
            <a:ext cx="9077351" cy="443570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Československo</a:t>
            </a:r>
            <a:r>
              <a:rPr lang="cs-CZ" sz="3200" b="1" dirty="0">
                <a:solidFill>
                  <a:srgbClr val="008080"/>
                </a:solidFill>
              </a:rPr>
              <a:t> – </a:t>
            </a:r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● CPE zaměřeno především na země východního bloku, závislost na těchto trzích, nižší motivace ke zlepšování kvality výroby. </a:t>
            </a:r>
          </a:p>
          <a:p>
            <a:pPr>
              <a:lnSpc>
                <a:spcPct val="80000"/>
              </a:lnSpc>
              <a:defRPr/>
            </a:pPr>
            <a:endParaRPr lang="cs-CZ" sz="32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● většina zahraničních kapitálových účastí byla z Československa vytlačena na rozdíl od Polska či Maďarska, náročnější transformace NH.</a:t>
            </a:r>
          </a:p>
          <a:p>
            <a:pPr>
              <a:lnSpc>
                <a:spcPct val="80000"/>
              </a:lnSpc>
              <a:defRPr/>
            </a:pPr>
            <a:endParaRPr lang="cs-CZ" sz="32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● na konci 80. let klesající konkurenceschopnost </a:t>
            </a:r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   na světovém trhu (mimo trhy RVHP).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3A5D42C-4F5C-4869-B221-5006C78082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34617" y="2625587"/>
            <a:ext cx="2657383" cy="163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84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95473" y="99468"/>
            <a:ext cx="920175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800" b="1" dirty="0">
                <a:solidFill>
                  <a:srgbClr val="008080"/>
                </a:solidFill>
              </a:rPr>
              <a:t>1. Podstata mezinárodního marketingu (MM) a jeho specifika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17049" y="1111304"/>
            <a:ext cx="11823431" cy="36452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Tři koncepce MM </a:t>
            </a:r>
            <a:r>
              <a:rPr lang="cs-CZ" sz="2400" dirty="0">
                <a:solidFill>
                  <a:srgbClr val="008080"/>
                </a:solidFill>
              </a:rPr>
              <a:t>– </a:t>
            </a:r>
            <a:r>
              <a:rPr lang="cs-CZ" sz="2400" b="1" dirty="0">
                <a:solidFill>
                  <a:srgbClr val="008080"/>
                </a:solidFill>
              </a:rPr>
              <a:t>exportní marketing, globální a interkulturní</a:t>
            </a:r>
            <a:r>
              <a:rPr lang="cs-CZ" sz="2400" dirty="0">
                <a:solidFill>
                  <a:srgbClr val="008080"/>
                </a:solidFill>
              </a:rPr>
              <a:t>.</a:t>
            </a:r>
          </a:p>
          <a:p>
            <a:pPr>
              <a:lnSpc>
                <a:spcPct val="80000"/>
              </a:lnSpc>
              <a:defRPr/>
            </a:pPr>
            <a:endParaRPr lang="cs-CZ" sz="2400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cs-CZ" sz="2400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1. </a:t>
            </a:r>
            <a:r>
              <a:rPr lang="cs-CZ" sz="2400" b="1" dirty="0">
                <a:solidFill>
                  <a:srgbClr val="FF0000"/>
                </a:solidFill>
              </a:rPr>
              <a:t>Exportní marketing (EM) </a:t>
            </a:r>
            <a:r>
              <a:rPr lang="cs-CZ" sz="2400" dirty="0">
                <a:solidFill>
                  <a:srgbClr val="008080"/>
                </a:solidFill>
              </a:rPr>
              <a:t>– nejnižší forma MM, orientace hlavně na prodej a distribuci při provádění EM.</a:t>
            </a:r>
          </a:p>
          <a:p>
            <a:pPr>
              <a:lnSpc>
                <a:spcPct val="80000"/>
              </a:lnSpc>
              <a:defRPr/>
            </a:pPr>
            <a:endParaRPr lang="cs-CZ" sz="2400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cs-CZ" sz="2400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2. </a:t>
            </a:r>
            <a:r>
              <a:rPr lang="cs-CZ" sz="2400" b="1" dirty="0">
                <a:solidFill>
                  <a:srgbClr val="FF0000"/>
                </a:solidFill>
              </a:rPr>
              <a:t>Globální marketing </a:t>
            </a:r>
            <a:r>
              <a:rPr lang="cs-CZ" sz="2400" dirty="0">
                <a:solidFill>
                  <a:srgbClr val="008080"/>
                </a:solidFill>
              </a:rPr>
              <a:t>– </a:t>
            </a:r>
            <a:r>
              <a:rPr lang="cs-CZ" sz="2400" b="1" dirty="0">
                <a:solidFill>
                  <a:srgbClr val="008080"/>
                </a:solidFill>
              </a:rPr>
              <a:t>homogenizace nabídky</a:t>
            </a:r>
            <a:r>
              <a:rPr lang="cs-CZ" sz="2400" dirty="0">
                <a:solidFill>
                  <a:srgbClr val="008080"/>
                </a:solidFill>
              </a:rPr>
              <a:t>, produkty se silným globalizačním potenciálem, globalizace branží a soutěže, </a:t>
            </a:r>
            <a:r>
              <a:rPr lang="cs-CZ" sz="2400" b="1" dirty="0">
                <a:solidFill>
                  <a:srgbClr val="008080"/>
                </a:solidFill>
              </a:rPr>
              <a:t>homogenizace poptávky</a:t>
            </a:r>
            <a:r>
              <a:rPr lang="cs-CZ" sz="2400" dirty="0">
                <a:solidFill>
                  <a:srgbClr val="008080"/>
                </a:solidFill>
              </a:rPr>
              <a:t>, negativa globálního marketingu.</a:t>
            </a:r>
          </a:p>
          <a:p>
            <a:pPr>
              <a:lnSpc>
                <a:spcPct val="80000"/>
              </a:lnSpc>
              <a:defRPr/>
            </a:pPr>
            <a:endParaRPr lang="cs-CZ" sz="2400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cs-CZ" sz="2400" dirty="0">
              <a:solidFill>
                <a:srgbClr val="00808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5824235-9A3E-40E6-AD68-CD8FB87E4B10}"/>
              </a:ext>
            </a:extLst>
          </p:cNvPr>
          <p:cNvSpPr txBox="1"/>
          <p:nvPr/>
        </p:nvSpPr>
        <p:spPr>
          <a:xfrm>
            <a:off x="184284" y="5095030"/>
            <a:ext cx="11474724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Praxe, případové studie: </a:t>
            </a:r>
            <a:r>
              <a:rPr lang="cs-CZ" sz="2400" dirty="0">
                <a:solidFill>
                  <a:srgbClr val="008080"/>
                </a:solidFill>
              </a:rPr>
              <a:t>jak exportovat, nejznámější obchodní partneři ČR, globální spotřebitel, Mc Donald a přizpůsobení trhu, predikce globalizace, příklady koncepce sociálně kulturních vrstev, je EU jednotnou sociálně kulturní zónou, +… (SO, PP)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74463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95473" y="99468"/>
            <a:ext cx="920175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800" b="1" dirty="0">
                <a:solidFill>
                  <a:srgbClr val="008080"/>
                </a:solidFill>
              </a:rPr>
              <a:t>1. Podstata mezinárodního marketingu (MM) a jeho specifika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84284" y="547662"/>
            <a:ext cx="11823431" cy="39407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Tři koncepce MM </a:t>
            </a:r>
            <a:r>
              <a:rPr lang="cs-CZ" sz="2400" dirty="0">
                <a:solidFill>
                  <a:srgbClr val="008080"/>
                </a:solidFill>
              </a:rPr>
              <a:t>– </a:t>
            </a:r>
            <a:r>
              <a:rPr lang="cs-CZ" sz="2400" b="1" dirty="0">
                <a:solidFill>
                  <a:srgbClr val="008080"/>
                </a:solidFill>
              </a:rPr>
              <a:t>exportní marketing, globální a interkulturní</a:t>
            </a:r>
            <a:r>
              <a:rPr lang="cs-CZ" sz="2400" dirty="0">
                <a:solidFill>
                  <a:srgbClr val="008080"/>
                </a:solidFill>
              </a:rPr>
              <a:t>.</a:t>
            </a:r>
          </a:p>
          <a:p>
            <a:pPr>
              <a:lnSpc>
                <a:spcPct val="80000"/>
              </a:lnSpc>
              <a:defRPr/>
            </a:pPr>
            <a:endParaRPr lang="cs-CZ" sz="2400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cs-CZ" sz="2400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3. </a:t>
            </a:r>
            <a:r>
              <a:rPr lang="cs-CZ" sz="2400" b="1" dirty="0">
                <a:solidFill>
                  <a:srgbClr val="FF0000"/>
                </a:solidFill>
              </a:rPr>
              <a:t>Interkulturní marketing – </a:t>
            </a:r>
            <a:r>
              <a:rPr lang="cs-CZ" sz="2400" dirty="0">
                <a:solidFill>
                  <a:srgbClr val="008080"/>
                </a:solidFill>
              </a:rPr>
              <a:t>definice, přístupy, multikulturní země, adaptace prvků marketingového mixu.</a:t>
            </a:r>
          </a:p>
          <a:p>
            <a:pPr>
              <a:lnSpc>
                <a:spcPct val="80000"/>
              </a:lnSpc>
              <a:defRPr/>
            </a:pPr>
            <a:endParaRPr lang="cs-CZ" sz="24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● ● </a:t>
            </a:r>
            <a:r>
              <a:rPr lang="cs-CZ" sz="2400" b="1" dirty="0">
                <a:solidFill>
                  <a:srgbClr val="FF0000"/>
                </a:solidFill>
              </a:rPr>
              <a:t>Koncepce sociálně kulturních zón </a:t>
            </a:r>
            <a:r>
              <a:rPr lang="cs-CZ" sz="2400" b="1" dirty="0">
                <a:solidFill>
                  <a:srgbClr val="008080"/>
                </a:solidFill>
              </a:rPr>
              <a:t>– </a:t>
            </a:r>
            <a:r>
              <a:rPr lang="cs-CZ" sz="2400" dirty="0">
                <a:solidFill>
                  <a:srgbClr val="008080"/>
                </a:solidFill>
              </a:rPr>
              <a:t>geografické zóny s podobnými znaky (ekonomickými, sociálními, kulturními) (Valašsko, Slezsko…) </a:t>
            </a:r>
          </a:p>
          <a:p>
            <a:pPr>
              <a:lnSpc>
                <a:spcPct val="80000"/>
              </a:lnSpc>
              <a:defRPr/>
            </a:pPr>
            <a:endParaRPr lang="cs-CZ" sz="24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● ● </a:t>
            </a:r>
            <a:r>
              <a:rPr lang="cs-CZ" sz="2400" b="1" dirty="0">
                <a:solidFill>
                  <a:srgbClr val="FF0000"/>
                </a:solidFill>
              </a:rPr>
              <a:t>Koncepce sociálně kulturních vrstev </a:t>
            </a:r>
            <a:r>
              <a:rPr lang="cs-CZ" sz="2400" b="1" dirty="0">
                <a:solidFill>
                  <a:srgbClr val="008080"/>
                </a:solidFill>
              </a:rPr>
              <a:t>– </a:t>
            </a:r>
            <a:r>
              <a:rPr lang="cs-CZ" sz="2400" dirty="0">
                <a:solidFill>
                  <a:srgbClr val="008080"/>
                </a:solidFill>
              </a:rPr>
              <a:t>homogenní segmenty se sdílenými hodnotami (postoje, vkus, chování),  </a:t>
            </a:r>
            <a:r>
              <a:rPr lang="cs-CZ" sz="2400" b="1" dirty="0">
                <a:solidFill>
                  <a:srgbClr val="008080"/>
                </a:solidFill>
              </a:rPr>
              <a:t>etnický marketing</a:t>
            </a:r>
            <a:r>
              <a:rPr lang="cs-CZ" sz="2400" dirty="0">
                <a:solidFill>
                  <a:srgbClr val="008080"/>
                </a:solidFill>
              </a:rPr>
              <a:t>,  dospívající mládež, vysoko příjmové skupiny obyvatelstva… lidské rasy…</a:t>
            </a:r>
          </a:p>
          <a:p>
            <a:pPr>
              <a:lnSpc>
                <a:spcPct val="80000"/>
              </a:lnSpc>
              <a:defRPr/>
            </a:pPr>
            <a:endParaRPr lang="cs-CZ" sz="2400" dirty="0">
              <a:solidFill>
                <a:srgbClr val="00808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5824235-9A3E-40E6-AD68-CD8FB87E4B10}"/>
              </a:ext>
            </a:extLst>
          </p:cNvPr>
          <p:cNvSpPr txBox="1"/>
          <p:nvPr/>
        </p:nvSpPr>
        <p:spPr>
          <a:xfrm>
            <a:off x="358637" y="5462185"/>
            <a:ext cx="11474724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Praxe, případové studie: </a:t>
            </a:r>
            <a:r>
              <a:rPr lang="cs-CZ" sz="2400" dirty="0">
                <a:solidFill>
                  <a:srgbClr val="008080"/>
                </a:solidFill>
              </a:rPr>
              <a:t>jak exportovat, nejznámější obchodní partneři ČR, globální spotřebitel, Mc Donald a přizpůsobení trhu, predikce globalizace, příklady koncepce sociálně kulturních vrstev, je EU jednotnou sociálně kulturní zónou, +… (SO, PP)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86953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09DE05-6BC5-4677-BA8A-5D34EB745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84" y="52860"/>
            <a:ext cx="9779759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Nejvýznamnější obchodní partneři ČR 2017 (v mld. CZK)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4676954-4664-4327-A44D-E19571A000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3E350E28-4950-479B-9423-80BB8232A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566281"/>
              </p:ext>
            </p:extLst>
          </p:nvPr>
        </p:nvGraphicFramePr>
        <p:xfrm>
          <a:off x="682388" y="1160060"/>
          <a:ext cx="7373223" cy="5075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6940">
                  <a:extLst>
                    <a:ext uri="{9D8B030D-6E8A-4147-A177-3AD203B41FA5}">
                      <a16:colId xmlns:a16="http://schemas.microsoft.com/office/drawing/2014/main" val="2140395142"/>
                    </a:ext>
                  </a:extLst>
                </a:gridCol>
                <a:gridCol w="1436207">
                  <a:extLst>
                    <a:ext uri="{9D8B030D-6E8A-4147-A177-3AD203B41FA5}">
                      <a16:colId xmlns:a16="http://schemas.microsoft.com/office/drawing/2014/main" val="829502292"/>
                    </a:ext>
                  </a:extLst>
                </a:gridCol>
                <a:gridCol w="1725038">
                  <a:extLst>
                    <a:ext uri="{9D8B030D-6E8A-4147-A177-3AD203B41FA5}">
                      <a16:colId xmlns:a16="http://schemas.microsoft.com/office/drawing/2014/main" val="4069441339"/>
                    </a:ext>
                  </a:extLst>
                </a:gridCol>
                <a:gridCol w="1725038">
                  <a:extLst>
                    <a:ext uri="{9D8B030D-6E8A-4147-A177-3AD203B41FA5}">
                      <a16:colId xmlns:a16="http://schemas.microsoft.com/office/drawing/2014/main" val="1419895125"/>
                    </a:ext>
                  </a:extLst>
                </a:gridCol>
              </a:tblGrid>
              <a:tr h="286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Země 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Obrat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Dovoz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Vývoz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757601"/>
                  </a:ext>
                </a:extLst>
              </a:tr>
              <a:tr h="2524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000" dirty="0">
                          <a:solidFill>
                            <a:srgbClr val="FFFF66"/>
                          </a:solidFill>
                          <a:effectLst/>
                        </a:rPr>
                        <a:t>1. Německo</a:t>
                      </a:r>
                      <a:endParaRPr lang="cs-CZ" sz="2000" dirty="0">
                        <a:solidFill>
                          <a:srgbClr val="FFFF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2351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1380 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971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844122"/>
                  </a:ext>
                </a:extLst>
              </a:tr>
              <a:tr h="2524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000" dirty="0">
                          <a:solidFill>
                            <a:srgbClr val="FFFF66"/>
                          </a:solidFill>
                          <a:effectLst/>
                        </a:rPr>
                        <a:t>2. Polsko</a:t>
                      </a:r>
                      <a:endParaRPr lang="cs-CZ" sz="2000" dirty="0">
                        <a:solidFill>
                          <a:srgbClr val="FFFF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545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254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291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7596711"/>
                  </a:ext>
                </a:extLst>
              </a:tr>
              <a:tr h="2524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000" dirty="0">
                          <a:solidFill>
                            <a:srgbClr val="FFFF66"/>
                          </a:solidFill>
                          <a:effectLst/>
                        </a:rPr>
                        <a:t>3. Čína</a:t>
                      </a:r>
                      <a:endParaRPr lang="cs-CZ" sz="2000" dirty="0">
                        <a:solidFill>
                          <a:srgbClr val="FFFF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529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56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473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624735"/>
                  </a:ext>
                </a:extLst>
              </a:tr>
              <a:tr h="2524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000" dirty="0">
                          <a:effectLst/>
                        </a:rPr>
                        <a:t>4. Slovensko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507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325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182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4995919"/>
                  </a:ext>
                </a:extLst>
              </a:tr>
              <a:tr h="2524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000" dirty="0">
                          <a:effectLst/>
                        </a:rPr>
                        <a:t>5. Itálie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330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171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158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461014"/>
                  </a:ext>
                </a:extLst>
              </a:tr>
              <a:tr h="2524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000" dirty="0">
                          <a:effectLst/>
                        </a:rPr>
                        <a:t>6. Francie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334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215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119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566374"/>
                  </a:ext>
                </a:extLst>
              </a:tr>
              <a:tr h="34256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000" dirty="0">
                          <a:effectLst/>
                        </a:rPr>
                        <a:t>7. Spojené království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308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209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98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630237"/>
                  </a:ext>
                </a:extLst>
              </a:tr>
              <a:tr h="36951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000" dirty="0">
                          <a:effectLst/>
                        </a:rPr>
                        <a:t>8. Rakousko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295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186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110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4080101"/>
                  </a:ext>
                </a:extLst>
              </a:tr>
              <a:tr h="2524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000" dirty="0">
                          <a:effectLst/>
                        </a:rPr>
                        <a:t>9. Nizozemí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227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123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104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571062"/>
                  </a:ext>
                </a:extLst>
              </a:tr>
              <a:tr h="2524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000" dirty="0">
                          <a:effectLst/>
                        </a:rPr>
                        <a:t>10. Maďarsko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212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122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90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2880920"/>
                  </a:ext>
                </a:extLst>
              </a:tr>
              <a:tr h="2524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000" dirty="0">
                          <a:effectLst/>
                        </a:rPr>
                        <a:t>11. Španělsko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192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120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72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03600"/>
                  </a:ext>
                </a:extLst>
              </a:tr>
              <a:tr h="2524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000" dirty="0">
                          <a:effectLst/>
                        </a:rPr>
                        <a:t>12. Rusko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197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82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115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5344758"/>
                  </a:ext>
                </a:extLst>
              </a:tr>
              <a:tr h="2524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000" dirty="0">
                          <a:effectLst/>
                        </a:rPr>
                        <a:t>13. USA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181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88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93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392021"/>
                  </a:ext>
                </a:extLst>
              </a:tr>
              <a:tr h="26012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000" dirty="0">
                          <a:effectLst/>
                        </a:rPr>
                        <a:t>14. Belgie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156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96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60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3505656"/>
                  </a:ext>
                </a:extLst>
              </a:tr>
              <a:tr h="2524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000" dirty="0">
                          <a:effectLst/>
                        </a:rPr>
                        <a:t>15. Korea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110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11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99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974052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EBD32CE3-FBCB-4E68-8073-0D8E4E5F60F1}"/>
              </a:ext>
            </a:extLst>
          </p:cNvPr>
          <p:cNvSpPr txBox="1"/>
          <p:nvPr/>
        </p:nvSpPr>
        <p:spPr>
          <a:xfrm>
            <a:off x="9294125" y="1965278"/>
            <a:ext cx="1856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</a:rPr>
              <a:t>Praxe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85DD073-C02E-4C06-88D5-50E30CE861AA}"/>
              </a:ext>
            </a:extLst>
          </p:cNvPr>
          <p:cNvSpPr/>
          <p:nvPr/>
        </p:nvSpPr>
        <p:spPr>
          <a:xfrm>
            <a:off x="556960" y="203873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kern="0" dirty="0">
                <a:solidFill>
                  <a:srgbClr val="307871"/>
                </a:solidFill>
                <a:latin typeface="Times New Roman"/>
              </a:rPr>
              <a:t>(1) 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A09F850-465D-43A7-A3DF-A6C468774C95}"/>
              </a:ext>
            </a:extLst>
          </p:cNvPr>
          <p:cNvSpPr txBox="1"/>
          <p:nvPr/>
        </p:nvSpPr>
        <p:spPr>
          <a:xfrm>
            <a:off x="682388" y="6284795"/>
            <a:ext cx="251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ČSÚ</a:t>
            </a:r>
          </a:p>
        </p:txBody>
      </p:sp>
    </p:spTree>
    <p:extLst>
      <p:ext uri="{BB962C8B-B14F-4D97-AF65-F5344CB8AC3E}">
        <p14:creationId xmlns:p14="http://schemas.microsoft.com/office/powerpoint/2010/main" val="2742485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09DE05-6BC5-4677-BA8A-5D34EB745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84" y="52860"/>
            <a:ext cx="9779759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Nejvýznamnější obchodní partneři ČR 9/2022 (v mil. CZK)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4676954-4664-4327-A44D-E19571A000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3E350E28-4950-479B-9423-80BB8232A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548982"/>
              </p:ext>
            </p:extLst>
          </p:nvPr>
        </p:nvGraphicFramePr>
        <p:xfrm>
          <a:off x="682388" y="1160060"/>
          <a:ext cx="7373223" cy="5075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6940">
                  <a:extLst>
                    <a:ext uri="{9D8B030D-6E8A-4147-A177-3AD203B41FA5}">
                      <a16:colId xmlns:a16="http://schemas.microsoft.com/office/drawing/2014/main" val="2140395142"/>
                    </a:ext>
                  </a:extLst>
                </a:gridCol>
                <a:gridCol w="1436207">
                  <a:extLst>
                    <a:ext uri="{9D8B030D-6E8A-4147-A177-3AD203B41FA5}">
                      <a16:colId xmlns:a16="http://schemas.microsoft.com/office/drawing/2014/main" val="829502292"/>
                    </a:ext>
                  </a:extLst>
                </a:gridCol>
                <a:gridCol w="1725038">
                  <a:extLst>
                    <a:ext uri="{9D8B030D-6E8A-4147-A177-3AD203B41FA5}">
                      <a16:colId xmlns:a16="http://schemas.microsoft.com/office/drawing/2014/main" val="4069441339"/>
                    </a:ext>
                  </a:extLst>
                </a:gridCol>
                <a:gridCol w="1725038">
                  <a:extLst>
                    <a:ext uri="{9D8B030D-6E8A-4147-A177-3AD203B41FA5}">
                      <a16:colId xmlns:a16="http://schemas.microsoft.com/office/drawing/2014/main" val="1419895125"/>
                    </a:ext>
                  </a:extLst>
                </a:gridCol>
              </a:tblGrid>
              <a:tr h="286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Země 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Obrat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Vývoz</a:t>
                      </a: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Dovoz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757601"/>
                  </a:ext>
                </a:extLst>
              </a:tr>
              <a:tr h="2524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000" dirty="0">
                          <a:solidFill>
                            <a:srgbClr val="FFFF66"/>
                          </a:solidFill>
                          <a:effectLst/>
                        </a:rPr>
                        <a:t>1. Německo</a:t>
                      </a:r>
                      <a:endParaRPr lang="cs-CZ" sz="2000" dirty="0">
                        <a:solidFill>
                          <a:srgbClr val="FFFF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2 403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1466 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937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844122"/>
                  </a:ext>
                </a:extLst>
              </a:tr>
              <a:tr h="2524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000" dirty="0">
                          <a:solidFill>
                            <a:srgbClr val="FFFF66"/>
                          </a:solidFill>
                          <a:effectLst/>
                        </a:rPr>
                        <a:t>2. Čína</a:t>
                      </a:r>
                      <a:endParaRPr lang="cs-CZ" sz="2000" dirty="0">
                        <a:solidFill>
                          <a:srgbClr val="FFFF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7596711"/>
                  </a:ext>
                </a:extLst>
              </a:tr>
              <a:tr h="2524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000" dirty="0">
                          <a:solidFill>
                            <a:srgbClr val="FFFF66"/>
                          </a:solidFill>
                          <a:effectLst/>
                        </a:rPr>
                        <a:t>3. Polsko</a:t>
                      </a:r>
                      <a:endParaRPr lang="cs-CZ" sz="2000" dirty="0">
                        <a:solidFill>
                          <a:srgbClr val="FFFF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648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304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344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624735"/>
                  </a:ext>
                </a:extLst>
              </a:tr>
              <a:tr h="2524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000" dirty="0">
                          <a:effectLst/>
                        </a:rPr>
                        <a:t>4. Slovensko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547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360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187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4995919"/>
                  </a:ext>
                </a:extLst>
              </a:tr>
              <a:tr h="2524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Francie</a:t>
                      </a: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329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209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120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461014"/>
                  </a:ext>
                </a:extLst>
              </a:tr>
              <a:tr h="2524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Itálie</a:t>
                      </a: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353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178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566374"/>
                  </a:ext>
                </a:extLst>
              </a:tr>
              <a:tr h="34256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000" dirty="0">
                          <a:effectLst/>
                        </a:rPr>
                        <a:t>7. Spojené království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239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174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630237"/>
                  </a:ext>
                </a:extLst>
              </a:tr>
              <a:tr h="36951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000" dirty="0">
                          <a:effectLst/>
                        </a:rPr>
                        <a:t>8. Rakousko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118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4080101"/>
                  </a:ext>
                </a:extLst>
              </a:tr>
              <a:tr h="2524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000" dirty="0">
                          <a:effectLst/>
                        </a:rPr>
                        <a:t>9. Nizozemí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275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167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108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571062"/>
                  </a:ext>
                </a:extLst>
              </a:tr>
              <a:tr h="2524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000" dirty="0">
                          <a:effectLst/>
                        </a:rPr>
                        <a:t>10. Maďarsko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2880920"/>
                  </a:ext>
                </a:extLst>
              </a:tr>
              <a:tr h="2524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000" dirty="0">
                          <a:effectLst/>
                        </a:rPr>
                        <a:t>11. Rusko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224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03600"/>
                  </a:ext>
                </a:extLst>
              </a:tr>
              <a:tr h="2524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000" dirty="0">
                          <a:effectLst/>
                        </a:rPr>
                        <a:t>12. Španělsko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189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5344758"/>
                  </a:ext>
                </a:extLst>
              </a:tr>
              <a:tr h="2524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000" dirty="0">
                          <a:effectLst/>
                        </a:rPr>
                        <a:t>13. USA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207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392021"/>
                  </a:ext>
                </a:extLst>
              </a:tr>
              <a:tr h="26012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000" dirty="0">
                          <a:effectLst/>
                        </a:rPr>
                        <a:t>14. Belgie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170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70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3505656"/>
                  </a:ext>
                </a:extLst>
              </a:tr>
              <a:tr h="2524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000" dirty="0">
                          <a:effectLst/>
                        </a:rPr>
                        <a:t>15. Korea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125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974052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EBD32CE3-FBCB-4E68-8073-0D8E4E5F60F1}"/>
              </a:ext>
            </a:extLst>
          </p:cNvPr>
          <p:cNvSpPr txBox="1"/>
          <p:nvPr/>
        </p:nvSpPr>
        <p:spPr>
          <a:xfrm>
            <a:off x="8541140" y="1086035"/>
            <a:ext cx="1856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</a:rPr>
              <a:t>Praxe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6BD80C4-742A-4CC5-863E-B508880169DB}"/>
              </a:ext>
            </a:extLst>
          </p:cNvPr>
          <p:cNvSpPr txBox="1"/>
          <p:nvPr/>
        </p:nvSpPr>
        <p:spPr>
          <a:xfrm>
            <a:off x="831273" y="6354618"/>
            <a:ext cx="251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ČSÚ</a:t>
            </a:r>
          </a:p>
        </p:txBody>
      </p:sp>
    </p:spTree>
    <p:extLst>
      <p:ext uri="{BB962C8B-B14F-4D97-AF65-F5344CB8AC3E}">
        <p14:creationId xmlns:p14="http://schemas.microsoft.com/office/powerpoint/2010/main" val="2608872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220"/>
            <a:ext cx="9677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</a:rPr>
              <a:t>(1) </a:t>
            </a:r>
            <a:r>
              <a:rPr lang="cs-CZ" sz="3200" b="1" dirty="0">
                <a:solidFill>
                  <a:srgbClr val="008080"/>
                </a:solidFill>
              </a:rPr>
              <a:t>Globální spotřebitel – </a:t>
            </a:r>
            <a:r>
              <a:rPr lang="cs-CZ" sz="3200" b="1" dirty="0">
                <a:solidFill>
                  <a:srgbClr val="FF0000"/>
                </a:solidFill>
              </a:rPr>
              <a:t> (Studie </a:t>
            </a:r>
            <a:r>
              <a:rPr lang="cs-CZ" sz="3200" b="1" dirty="0" err="1">
                <a:solidFill>
                  <a:srgbClr val="FF0000"/>
                </a:solidFill>
              </a:rPr>
              <a:t>Deutsche</a:t>
            </a:r>
            <a:r>
              <a:rPr lang="cs-CZ" sz="3200" b="1" dirty="0">
                <a:solidFill>
                  <a:srgbClr val="FF0000"/>
                </a:solidFill>
              </a:rPr>
              <a:t> Bank,2012)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9980" y="685292"/>
            <a:ext cx="8813876" cy="14219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● 1. </a:t>
            </a:r>
            <a:r>
              <a:rPr lang="cs-CZ" sz="2400" b="1" dirty="0">
                <a:solidFill>
                  <a:srgbClr val="FF0000"/>
                </a:solidFill>
              </a:rPr>
              <a:t>Ve většině zemí se zvýšila nerovnost v příjmech</a:t>
            </a:r>
          </a:p>
          <a:p>
            <a:pPr>
              <a:lnSpc>
                <a:spcPct val="90000"/>
              </a:lnSpc>
              <a:defRPr/>
            </a:pPr>
            <a:r>
              <a:rPr lang="cs-CZ" sz="2400" i="1" dirty="0">
                <a:solidFill>
                  <a:srgbClr val="008080"/>
                </a:solidFill>
              </a:rPr>
              <a:t> Argument kritiků globalizace:  </a:t>
            </a:r>
          </a:p>
          <a:p>
            <a:pPr marL="342900" indent="-342900">
              <a:lnSpc>
                <a:spcPct val="90000"/>
              </a:lnSpc>
              <a:buFontTx/>
              <a:buChar char="-"/>
              <a:defRPr/>
            </a:pPr>
            <a:r>
              <a:rPr lang="cs-CZ" sz="2400" i="1" dirty="0">
                <a:solidFill>
                  <a:srgbClr val="008080"/>
                </a:solidFill>
              </a:rPr>
              <a:t>bohatne úzká skupina vyvolených, </a:t>
            </a:r>
          </a:p>
          <a:p>
            <a:pPr marL="342900" indent="-342900">
              <a:lnSpc>
                <a:spcPct val="90000"/>
              </a:lnSpc>
              <a:buFontTx/>
              <a:buChar char="-"/>
              <a:defRPr/>
            </a:pPr>
            <a:r>
              <a:rPr lang="cs-CZ" sz="2400" i="1" dirty="0">
                <a:solidFill>
                  <a:srgbClr val="008080"/>
                </a:solidFill>
              </a:rPr>
              <a:t>většina společností cítí pozitivní efekt jen velmi omezeně. 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026" y="-76074"/>
            <a:ext cx="1382974" cy="1127893"/>
          </a:xfrm>
          <a:prstGeom prst="rect">
            <a:avLst/>
          </a:prstGeom>
        </p:spPr>
      </p:pic>
      <p:sp>
        <p:nvSpPr>
          <p:cNvPr id="3" name="Šipka dolů 2"/>
          <p:cNvSpPr/>
          <p:nvPr/>
        </p:nvSpPr>
        <p:spPr>
          <a:xfrm>
            <a:off x="9763304" y="703189"/>
            <a:ext cx="653143" cy="261258"/>
          </a:xfrm>
          <a:prstGeom prst="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135FDE1-AD35-4489-B3DA-CB4DC4FF6B43}"/>
              </a:ext>
            </a:extLst>
          </p:cNvPr>
          <p:cNvSpPr txBox="1"/>
          <p:nvPr/>
        </p:nvSpPr>
        <p:spPr>
          <a:xfrm>
            <a:off x="89980" y="2225414"/>
            <a:ext cx="12057797" cy="397031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●2. </a:t>
            </a:r>
            <a:r>
              <a:rPr lang="cs-CZ" sz="2400" b="1" dirty="0">
                <a:solidFill>
                  <a:srgbClr val="FF0000"/>
                </a:solidFill>
              </a:rPr>
              <a:t>Snižování rozdílů mezi chudými a bohatými zeměmi z hlediska kupní síly – případová studie</a:t>
            </a:r>
          </a:p>
          <a:p>
            <a:pPr>
              <a:lnSpc>
                <a:spcPct val="9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Asijské ekonomiky - </a:t>
            </a:r>
            <a:r>
              <a:rPr lang="cs-CZ" sz="2400" dirty="0">
                <a:solidFill>
                  <a:srgbClr val="008080"/>
                </a:solidFill>
              </a:rPr>
              <a:t>v roce 1950 si průměrný Číňan mohl koupit 5 % spotřeby průměrného Američana, roce 1990  to bylo 8 %,  v roce 2012 to bylo 17 %. Z toho je patrné, do jaké míry akcelerovala Čína v poslední době</a:t>
            </a:r>
            <a:r>
              <a:rPr lang="cs-CZ" sz="2400" dirty="0"/>
              <a:t>.</a:t>
            </a:r>
          </a:p>
          <a:p>
            <a:r>
              <a:rPr lang="cs-CZ" sz="2400" dirty="0">
                <a:solidFill>
                  <a:srgbClr val="008080"/>
                </a:solidFill>
              </a:rPr>
              <a:t>Osobní příjmy se v reálném dolarovém vyjádření v </a:t>
            </a:r>
            <a:r>
              <a:rPr lang="cs-CZ" sz="2400" b="1" dirty="0">
                <a:solidFill>
                  <a:srgbClr val="FF0000"/>
                </a:solidFill>
              </a:rPr>
              <a:t>Číně</a:t>
            </a:r>
            <a:r>
              <a:rPr lang="cs-CZ" sz="2400" dirty="0">
                <a:solidFill>
                  <a:srgbClr val="FF0000"/>
                </a:solidFill>
              </a:rPr>
              <a:t> </a:t>
            </a:r>
            <a:r>
              <a:rPr lang="cs-CZ" sz="2400" dirty="0">
                <a:solidFill>
                  <a:srgbClr val="008080"/>
                </a:solidFill>
              </a:rPr>
              <a:t>od roku 1990 zvedly 6x, v </a:t>
            </a:r>
            <a:r>
              <a:rPr lang="cs-CZ" sz="2400" b="1" dirty="0">
                <a:solidFill>
                  <a:srgbClr val="FF0000"/>
                </a:solidFill>
              </a:rPr>
              <a:t>Indii</a:t>
            </a:r>
            <a:r>
              <a:rPr lang="cs-CZ" sz="2400" dirty="0">
                <a:solidFill>
                  <a:srgbClr val="FF0000"/>
                </a:solidFill>
              </a:rPr>
              <a:t> </a:t>
            </a:r>
            <a:r>
              <a:rPr lang="cs-CZ" sz="2400" dirty="0">
                <a:solidFill>
                  <a:srgbClr val="008080"/>
                </a:solidFill>
              </a:rPr>
              <a:t>narostly 2,5x a například v </a:t>
            </a:r>
            <a:r>
              <a:rPr lang="cs-CZ" sz="2400" b="1" dirty="0">
                <a:solidFill>
                  <a:srgbClr val="008080"/>
                </a:solidFill>
              </a:rPr>
              <a:t>Indonésii</a:t>
            </a:r>
            <a:r>
              <a:rPr lang="cs-CZ" sz="2400" dirty="0">
                <a:solidFill>
                  <a:srgbClr val="008080"/>
                </a:solidFill>
              </a:rPr>
              <a:t> zbohatli spotřebitelé o 100 procent. </a:t>
            </a:r>
          </a:p>
          <a:p>
            <a:r>
              <a:rPr lang="cs-CZ" sz="2400" dirty="0">
                <a:solidFill>
                  <a:srgbClr val="008080"/>
                </a:solidFill>
              </a:rPr>
              <a:t>Premianty jsou </a:t>
            </a:r>
            <a:r>
              <a:rPr lang="cs-CZ" sz="2400" b="1" dirty="0">
                <a:solidFill>
                  <a:srgbClr val="FF0000"/>
                </a:solidFill>
              </a:rPr>
              <a:t>VB</a:t>
            </a:r>
            <a:r>
              <a:rPr lang="cs-CZ" sz="2400" dirty="0">
                <a:solidFill>
                  <a:srgbClr val="008080"/>
                </a:solidFill>
              </a:rPr>
              <a:t> s nárůstem 44 % a</a:t>
            </a:r>
            <a:r>
              <a:rPr lang="cs-CZ" sz="2400" dirty="0">
                <a:solidFill>
                  <a:srgbClr val="FF0000"/>
                </a:solidFill>
              </a:rPr>
              <a:t> </a:t>
            </a:r>
            <a:r>
              <a:rPr lang="cs-CZ" sz="2400" b="1" dirty="0">
                <a:solidFill>
                  <a:srgbClr val="FF0000"/>
                </a:solidFill>
              </a:rPr>
              <a:t>USA</a:t>
            </a:r>
            <a:r>
              <a:rPr lang="cs-CZ" sz="2400" dirty="0">
                <a:solidFill>
                  <a:srgbClr val="008080"/>
                </a:solidFill>
              </a:rPr>
              <a:t>, kde reálné příjmy za dvacet let vzrostly o 33 %. V kontinentální Evropě a v Japonsku byl růst pomalejší. Velké rozdíly mezi bohatými a chudými zeměmi přetrvávají, nicméně rozvíjející se země tuto ztrátu za posledních dvacet let pomalu umazávaly. </a:t>
            </a:r>
          </a:p>
        </p:txBody>
      </p:sp>
    </p:spTree>
    <p:extLst>
      <p:ext uri="{BB962C8B-B14F-4D97-AF65-F5344CB8AC3E}">
        <p14:creationId xmlns:p14="http://schemas.microsoft.com/office/powerpoint/2010/main" val="733868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47305" y="156949"/>
            <a:ext cx="9307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</a:rPr>
              <a:t>(1) </a:t>
            </a: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Interkulturní marketing – přizpůsobení trhu 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0"/>
            <a:ext cx="1464833" cy="1127893"/>
          </a:xfrm>
          <a:prstGeom prst="rect">
            <a:avLst/>
          </a:prstGeom>
        </p:spPr>
      </p:pic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341C2A2F-FF5F-4D65-BA38-385A9D0AB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782140"/>
              </p:ext>
            </p:extLst>
          </p:nvPr>
        </p:nvGraphicFramePr>
        <p:xfrm>
          <a:off x="251520" y="1015862"/>
          <a:ext cx="10475647" cy="47570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6768">
                  <a:extLst>
                    <a:ext uri="{9D8B030D-6E8A-4147-A177-3AD203B41FA5}">
                      <a16:colId xmlns:a16="http://schemas.microsoft.com/office/drawing/2014/main" val="683001559"/>
                    </a:ext>
                  </a:extLst>
                </a:gridCol>
                <a:gridCol w="6878879">
                  <a:extLst>
                    <a:ext uri="{9D8B030D-6E8A-4147-A177-3AD203B41FA5}">
                      <a16:colId xmlns:a16="http://schemas.microsoft.com/office/drawing/2014/main" val="2403824913"/>
                    </a:ext>
                  </a:extLst>
                </a:gridCol>
              </a:tblGrid>
              <a:tr h="8134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Prvek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Charakter přizpůsobení (adaptace) 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631558"/>
                  </a:ext>
                </a:extLst>
              </a:tr>
              <a:tr h="63067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Produkt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Úprava ingrediencí, množství v balení, výběr barev podle kulturních zvyklostí … 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832485"/>
                  </a:ext>
                </a:extLst>
              </a:tr>
              <a:tr h="374923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Značka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Selekce značky pro konkrétní zahraniční trh…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128588"/>
                  </a:ext>
                </a:extLst>
              </a:tr>
              <a:tr h="775096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Cena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Prodej základních produktů bez doplňkových komponentů a služeb, nabídka menších spotřebitelských balení za nižší cenu, nabídka spotřebitelských úvěrů…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912872"/>
                  </a:ext>
                </a:extLst>
              </a:tr>
              <a:tr h="683873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Distribuce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Doba prodeje dle místních zvyklostí …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088222"/>
                  </a:ext>
                </a:extLst>
              </a:tr>
              <a:tr h="775096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Komunikace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Reklamy s domácími VIP, podpora charity, sdílený marketing, podpora sportu v zemi či kultury…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28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845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860365" y="223736"/>
            <a:ext cx="9201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800" b="1" dirty="0">
                <a:solidFill>
                  <a:srgbClr val="008080"/>
                </a:solidFill>
              </a:rPr>
              <a:t>1. Podstata mezinárodního marketingu (MM) a jeho specifika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024793" y="1552935"/>
            <a:ext cx="9201751" cy="30543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endParaRPr lang="cs-CZ" sz="24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Motivy vstupu na zahraniční trhy:</a:t>
            </a: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Aktivní motivy vstupu </a:t>
            </a:r>
            <a:r>
              <a:rPr lang="cs-CZ" sz="2400" b="1" dirty="0">
                <a:solidFill>
                  <a:srgbClr val="008080"/>
                </a:solidFill>
              </a:rPr>
              <a:t>– motivací je rozšíření tržního podílu, kupní síla,  úspory z rozsahu …</a:t>
            </a:r>
          </a:p>
          <a:p>
            <a:pPr>
              <a:lnSpc>
                <a:spcPct val="80000"/>
              </a:lnSpc>
              <a:defRPr/>
            </a:pPr>
            <a:endParaRPr lang="cs-CZ" sz="24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Pasivní motivy vstupu  </a:t>
            </a:r>
            <a:r>
              <a:rPr lang="cs-CZ" sz="2400" b="1" dirty="0">
                <a:solidFill>
                  <a:srgbClr val="008080"/>
                </a:solidFill>
              </a:rPr>
              <a:t>– saturace tuzemského trhu, konkurenční tlaky, legislativní omezení rozvoje …</a:t>
            </a:r>
          </a:p>
          <a:p>
            <a:pPr>
              <a:lnSpc>
                <a:spcPct val="80000"/>
              </a:lnSpc>
              <a:defRPr/>
            </a:pPr>
            <a:endParaRPr lang="cs-CZ" sz="24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cs-CZ" sz="2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cs-CZ" sz="2400" b="1" dirty="0">
              <a:solidFill>
                <a:srgbClr val="00808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959" y="12576"/>
            <a:ext cx="1269521" cy="97284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06D8268-8D15-4841-8699-D243C7E02EDD}"/>
              </a:ext>
            </a:extLst>
          </p:cNvPr>
          <p:cNvSpPr txBox="1"/>
          <p:nvPr/>
        </p:nvSpPr>
        <p:spPr>
          <a:xfrm>
            <a:off x="525262" y="6327962"/>
            <a:ext cx="1114147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Praxe, případové studie: </a:t>
            </a:r>
            <a:r>
              <a:rPr lang="cs-CZ" sz="2400" kern="0" dirty="0">
                <a:solidFill>
                  <a:srgbClr val="307871"/>
                </a:solidFill>
              </a:rPr>
              <a:t>vstup zahraničních obchodních řetězců na český trh po 1989.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66870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19" y="101600"/>
            <a:ext cx="930777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AutoNum type="arabicParenBoth"/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Vstup zahraničních obchodních řetězců </a:t>
            </a:r>
          </a:p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   n</a:t>
            </a: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 český </a:t>
            </a: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trh po 1989 – </a:t>
            </a:r>
            <a:r>
              <a:rPr lang="cs-CZ" sz="3200" b="1" kern="0" dirty="0">
                <a:solidFill>
                  <a:srgbClr val="FF0000"/>
                </a:solidFill>
                <a:latin typeface="Times New Roman"/>
                <a:ea typeface="+mj-ea"/>
                <a:cs typeface="+mj-cs"/>
              </a:rPr>
              <a:t>příklad z praxe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56650" y="1515522"/>
            <a:ext cx="10064489" cy="477053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800" b="1" u="sng" dirty="0">
                <a:solidFill>
                  <a:srgbClr val="FF0000"/>
                </a:solidFill>
              </a:rPr>
              <a:t>Aktivní motivy:</a:t>
            </a:r>
          </a:p>
          <a:p>
            <a:pPr marL="533400" indent="-533400" algn="just">
              <a:buClr>
                <a:schemeClr val="accent3"/>
              </a:buClr>
              <a:defRPr/>
            </a:pPr>
            <a:r>
              <a:rPr lang="cs-CZ" sz="2800" b="1" dirty="0">
                <a:solidFill>
                  <a:srgbClr val="008080"/>
                </a:solidFill>
                <a:cs typeface="Arial" pitchFamily="34" charset="0"/>
              </a:rPr>
              <a:t>● počáteční atomizace tuzemského obchodu a nízká</a:t>
            </a:r>
          </a:p>
          <a:p>
            <a:pPr marL="533400" indent="-533400" algn="just">
              <a:buClr>
                <a:schemeClr val="accent3"/>
              </a:buClr>
              <a:defRPr/>
            </a:pPr>
            <a:r>
              <a:rPr lang="cs-CZ" sz="2800" b="1" dirty="0">
                <a:solidFill>
                  <a:srgbClr val="008080"/>
                </a:solidFill>
                <a:cs typeface="Arial" pitchFamily="34" charset="0"/>
              </a:rPr>
              <a:t>organizovanost českých obchodníků, transformace</a:t>
            </a:r>
          </a:p>
          <a:p>
            <a:pPr marL="533400" indent="-533400">
              <a:buClr>
                <a:schemeClr val="accent3"/>
              </a:buClr>
              <a:defRPr/>
            </a:pPr>
            <a:r>
              <a:rPr lang="cs-CZ" sz="2800" b="1" dirty="0">
                <a:solidFill>
                  <a:srgbClr val="008080"/>
                </a:solidFill>
                <a:cs typeface="Arial" pitchFamily="34" charset="0"/>
              </a:rPr>
              <a:t>družstev </a:t>
            </a:r>
            <a:r>
              <a:rPr lang="cs-CZ" sz="2800" b="1" dirty="0">
                <a:solidFill>
                  <a:srgbClr val="FF0000"/>
                </a:solidFill>
                <a:cs typeface="Arial" pitchFamily="34" charset="0"/>
              </a:rPr>
              <a:t>(malé ekonomické bariéry vstupu),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cs-CZ" sz="2800" b="1" dirty="0">
                <a:solidFill>
                  <a:srgbClr val="008080"/>
                </a:solidFill>
                <a:cs typeface="Arial" pitchFamily="34" charset="0"/>
              </a:rPr>
              <a:t>● další atraktivita českého trhu </a:t>
            </a:r>
            <a:r>
              <a:rPr lang="cs-CZ" sz="2800" b="1" dirty="0">
                <a:solidFill>
                  <a:srgbClr val="FF0000"/>
                </a:solidFill>
                <a:cs typeface="Arial" pitchFamily="34" charset="0"/>
              </a:rPr>
              <a:t>(relativně dobrá kupní síla … pro západoevropské firmy: geografická blízkost, malé kulturní rozdíly…),</a:t>
            </a:r>
          </a:p>
          <a:p>
            <a:pPr>
              <a:defRPr/>
            </a:pPr>
            <a:r>
              <a:rPr lang="cs-CZ" sz="2800" b="1" u="sng" dirty="0">
                <a:solidFill>
                  <a:srgbClr val="FF0000"/>
                </a:solidFill>
              </a:rPr>
              <a:t>Pasivní motivy:</a:t>
            </a:r>
          </a:p>
          <a:p>
            <a:pPr>
              <a:buFontTx/>
              <a:buNone/>
              <a:defRPr/>
            </a:pPr>
            <a:r>
              <a:rPr lang="cs-CZ" sz="2800" b="1" dirty="0">
                <a:solidFill>
                  <a:srgbClr val="008080"/>
                </a:solidFill>
                <a:cs typeface="Arial" pitchFamily="34" charset="0"/>
              </a:rPr>
              <a:t>● </a:t>
            </a:r>
            <a:r>
              <a:rPr lang="cs-CZ" sz="2800" b="1" dirty="0">
                <a:solidFill>
                  <a:srgbClr val="008080"/>
                </a:solidFill>
              </a:rPr>
              <a:t>Nasycení domácího trhu a legislativní překážky rozvoje, silná konkurence.</a:t>
            </a:r>
          </a:p>
          <a:p>
            <a:pPr>
              <a:buFontTx/>
              <a:buNone/>
              <a:defRPr/>
            </a:pPr>
            <a:r>
              <a:rPr lang="cs-CZ" dirty="0">
                <a:solidFill>
                  <a:srgbClr val="008080"/>
                </a:solidFill>
              </a:rPr>
              <a:t>Zdroj: Starzyczná, Steiner, 2000. </a:t>
            </a:r>
            <a:r>
              <a:rPr lang="cs-CZ" i="1" dirty="0"/>
              <a:t>Maloobchod v českých zemích a proměnách let 1918 - 2000.</a:t>
            </a:r>
            <a:r>
              <a:rPr lang="cs-CZ" dirty="0"/>
              <a:t> </a:t>
            </a:r>
            <a:r>
              <a:rPr lang="cs-CZ" sz="2400" dirty="0">
                <a:solidFill>
                  <a:srgbClr val="008080"/>
                </a:solidFill>
              </a:rPr>
              <a:t>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0" y="10160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33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860365" y="223736"/>
            <a:ext cx="9201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800" b="1" dirty="0">
                <a:solidFill>
                  <a:srgbClr val="008080"/>
                </a:solidFill>
              </a:rPr>
              <a:t>1. Podstata mezinárodního marketingu (MM) a jeho specifika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860365" y="1340498"/>
            <a:ext cx="10567286" cy="45316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endParaRPr lang="cs-CZ" sz="24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cs-CZ" sz="24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Úrovně rozhodování v MM:</a:t>
            </a:r>
          </a:p>
          <a:p>
            <a:pPr>
              <a:lnSpc>
                <a:spcPct val="80000"/>
              </a:lnSpc>
              <a:defRPr/>
            </a:pPr>
            <a:endParaRPr lang="cs-CZ" sz="2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● ● </a:t>
            </a:r>
            <a:r>
              <a:rPr lang="cs-CZ" sz="2400" b="1" dirty="0">
                <a:solidFill>
                  <a:srgbClr val="FF0000"/>
                </a:solidFill>
              </a:rPr>
              <a:t>Strategická úroveň rozhodování v MM </a:t>
            </a:r>
            <a:r>
              <a:rPr lang="cs-CZ" sz="2400" b="1" dirty="0">
                <a:solidFill>
                  <a:srgbClr val="008080"/>
                </a:solidFill>
              </a:rPr>
              <a:t>– obchodní metoda vstupu na trh (např. kapitálově nenáročné a naopak).</a:t>
            </a:r>
          </a:p>
          <a:p>
            <a:pPr>
              <a:lnSpc>
                <a:spcPct val="80000"/>
              </a:lnSpc>
              <a:defRPr/>
            </a:pPr>
            <a:endParaRPr lang="cs-CZ" sz="24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● ● </a:t>
            </a:r>
            <a:r>
              <a:rPr lang="cs-CZ" sz="2400" b="1" dirty="0">
                <a:solidFill>
                  <a:srgbClr val="FF0000"/>
                </a:solidFill>
              </a:rPr>
              <a:t>Analytická úroveň rozhodování v MM </a:t>
            </a:r>
            <a:r>
              <a:rPr lang="cs-CZ" sz="2400" b="1" dirty="0">
                <a:solidFill>
                  <a:srgbClr val="008080"/>
                </a:solidFill>
              </a:rPr>
              <a:t>– analýzy a segmentace trhu.</a:t>
            </a:r>
          </a:p>
          <a:p>
            <a:pPr>
              <a:lnSpc>
                <a:spcPct val="80000"/>
              </a:lnSpc>
              <a:defRPr/>
            </a:pPr>
            <a:endParaRPr lang="cs-CZ" sz="24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● ● </a:t>
            </a:r>
            <a:r>
              <a:rPr lang="cs-CZ" sz="2400" b="1" dirty="0">
                <a:solidFill>
                  <a:srgbClr val="FF0000"/>
                </a:solidFill>
              </a:rPr>
              <a:t>Funkční úroveň rozhodování v MM </a:t>
            </a:r>
            <a:r>
              <a:rPr lang="cs-CZ" sz="2400" b="1" dirty="0">
                <a:solidFill>
                  <a:srgbClr val="008080"/>
                </a:solidFill>
              </a:rPr>
              <a:t>– výrobková strategie, cenová, distribuční, komunikační</a:t>
            </a:r>
          </a:p>
          <a:p>
            <a:pPr>
              <a:lnSpc>
                <a:spcPct val="80000"/>
              </a:lnSpc>
              <a:defRPr/>
            </a:pPr>
            <a:endParaRPr lang="cs-CZ" sz="24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● ● </a:t>
            </a:r>
            <a:r>
              <a:rPr lang="cs-CZ" sz="2400" b="1" dirty="0">
                <a:solidFill>
                  <a:srgbClr val="FF0000"/>
                </a:solidFill>
              </a:rPr>
              <a:t>Řídící úroveň rozhodování v MM </a:t>
            </a:r>
            <a:r>
              <a:rPr lang="cs-CZ" sz="2400" b="1" dirty="0">
                <a:solidFill>
                  <a:srgbClr val="008080"/>
                </a:solidFill>
              </a:rPr>
              <a:t>– organizační struktura, plánování, kontrola, financování …</a:t>
            </a:r>
          </a:p>
          <a:p>
            <a:pPr>
              <a:lnSpc>
                <a:spcPct val="80000"/>
              </a:lnSpc>
              <a:defRPr/>
            </a:pPr>
            <a:endParaRPr lang="cs-CZ" sz="2400" b="1" dirty="0">
              <a:solidFill>
                <a:srgbClr val="00808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959" y="12576"/>
            <a:ext cx="1269521" cy="97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8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057259" y="576523"/>
            <a:ext cx="86116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ea typeface="+mj-ea"/>
                <a:cs typeface="+mj-cs"/>
              </a:rPr>
              <a:t>Struktura předmětu Mezinárodní marketing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70510" y="1222854"/>
            <a:ext cx="11496647" cy="4237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008080"/>
                </a:solidFill>
              </a:rPr>
              <a:t>Podstata mezinárodního marketingu a jeho specifika</a:t>
            </a:r>
          </a:p>
          <a:p>
            <a:pPr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008080"/>
                </a:solidFill>
              </a:rPr>
              <a:t>Mezinárodní marketingové prostředí ekonomické </a:t>
            </a:r>
          </a:p>
          <a:p>
            <a:pPr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008080"/>
                </a:solidFill>
              </a:rPr>
              <a:t>Mezinárodní prostředí právní a politické</a:t>
            </a:r>
          </a:p>
          <a:p>
            <a:pPr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008080"/>
                </a:solidFill>
              </a:rPr>
              <a:t>Mezinárodní prostředí kulturní a sociální</a:t>
            </a:r>
          </a:p>
          <a:p>
            <a:pPr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008080"/>
                </a:solidFill>
              </a:rPr>
              <a:t>Mezinárodní marketingový výzkum trhu</a:t>
            </a:r>
          </a:p>
          <a:p>
            <a:pPr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008080"/>
                </a:solidFill>
              </a:rPr>
              <a:t>Segmentace zemí a výběr cílového trhu</a:t>
            </a:r>
          </a:p>
          <a:p>
            <a:pPr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008080"/>
                </a:solidFill>
              </a:rPr>
              <a:t>Strategické plánování v mezinárodním marketingu</a:t>
            </a:r>
          </a:p>
          <a:p>
            <a:pPr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008080"/>
                </a:solidFill>
              </a:rPr>
              <a:t>Obchodní metody a formy vstupu na zahraniční trhy</a:t>
            </a:r>
          </a:p>
          <a:p>
            <a:pPr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008080"/>
                </a:solidFill>
              </a:rPr>
              <a:t>Mezinárodní výrobková strategie</a:t>
            </a:r>
          </a:p>
          <a:p>
            <a:pPr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008080"/>
                </a:solidFill>
              </a:rPr>
              <a:t>Mezinárodní cenová politika</a:t>
            </a:r>
          </a:p>
          <a:p>
            <a:pPr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008080"/>
                </a:solidFill>
              </a:rPr>
              <a:t>Mezinárodní distribuční politika</a:t>
            </a:r>
          </a:p>
          <a:p>
            <a:pPr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008080"/>
                </a:solidFill>
              </a:rPr>
              <a:t>Mezinárodní komunikační proces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324" y="12018"/>
            <a:ext cx="1464833" cy="1127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6998381-96EE-419F-A5FE-FB6656655ECD}"/>
              </a:ext>
            </a:extLst>
          </p:cNvPr>
          <p:cNvSpPr txBox="1"/>
          <p:nvPr/>
        </p:nvSpPr>
        <p:spPr>
          <a:xfrm>
            <a:off x="461638" y="6281477"/>
            <a:ext cx="319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SO- studijní opora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7181D0E-F831-412C-9E96-F5F87B11A714}"/>
              </a:ext>
            </a:extLst>
          </p:cNvPr>
          <p:cNvSpPr txBox="1"/>
          <p:nvPr/>
        </p:nvSpPr>
        <p:spPr>
          <a:xfrm>
            <a:off x="2013527" y="5717309"/>
            <a:ext cx="7655385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Mezinárodní marketing – státnicové otázky pro specializaci Obchod a marketing !!!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5034ABD-5621-40EE-B65A-55C419870EAB}"/>
              </a:ext>
            </a:extLst>
          </p:cNvPr>
          <p:cNvSpPr txBox="1"/>
          <p:nvPr/>
        </p:nvSpPr>
        <p:spPr>
          <a:xfrm>
            <a:off x="8061775" y="1742519"/>
            <a:ext cx="3805382" cy="156966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Klíčová myšlenka předmětu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</a:rPr>
              <a:t>Aplikace marketingových znalostí do mezinárodního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985795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71183" y="302434"/>
            <a:ext cx="105995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800" b="1" dirty="0">
                <a:solidFill>
                  <a:srgbClr val="008080"/>
                </a:solidFill>
              </a:rPr>
              <a:t>2. Mezinárodní marketingové prostředí ekonomické, politické a právní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:</a:t>
            </a: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90979" y="1754086"/>
            <a:ext cx="9679709" cy="36452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Globální ekonomické prostředí  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>
                <a:solidFill>
                  <a:srgbClr val="008080"/>
                </a:solidFill>
              </a:rPr>
              <a:t>- charakteristika a hlavní projevy (mez. obchod, mez.  pohyb kapitálu a PS, mez. doprava, nadnárodní korporace).</a:t>
            </a: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Vlny globalizace </a:t>
            </a:r>
            <a:r>
              <a:rPr lang="cs-CZ" sz="2400" dirty="0">
                <a:solidFill>
                  <a:srgbClr val="008080"/>
                </a:solidFill>
              </a:rPr>
              <a:t>- globalizace 1.0, 2.0 a 3.0 (od 15. stol. po současnost)</a:t>
            </a:r>
          </a:p>
          <a:p>
            <a:pPr>
              <a:lnSpc>
                <a:spcPct val="80000"/>
              </a:lnSpc>
              <a:defRPr/>
            </a:pPr>
            <a:endParaRPr lang="cs-CZ" sz="2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Integrační tendence </a:t>
            </a:r>
            <a:r>
              <a:rPr lang="cs-CZ" sz="2400" dirty="0">
                <a:solidFill>
                  <a:srgbClr val="008080"/>
                </a:solidFill>
              </a:rPr>
              <a:t>– EU, OPEC, BRICS+ a další (vstup i menších zemí do integrací</a:t>
            </a:r>
          </a:p>
          <a:p>
            <a:pPr>
              <a:lnSpc>
                <a:spcPct val="80000"/>
              </a:lnSpc>
              <a:defRPr/>
            </a:pPr>
            <a:endParaRPr lang="cs-CZ" sz="2400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Mezinárodní organizace v obchodě  </a:t>
            </a:r>
            <a:r>
              <a:rPr lang="cs-CZ" sz="2400" dirty="0">
                <a:solidFill>
                  <a:srgbClr val="008080"/>
                </a:solidFill>
              </a:rPr>
              <a:t>- hlavní subjekty, </a:t>
            </a:r>
            <a:r>
              <a:rPr lang="cs-CZ" sz="2400" b="1" dirty="0">
                <a:solidFill>
                  <a:srgbClr val="008080"/>
                </a:solidFill>
              </a:rPr>
              <a:t>mezivládní </a:t>
            </a:r>
            <a:r>
              <a:rPr lang="cs-CZ" sz="2400" dirty="0">
                <a:solidFill>
                  <a:srgbClr val="008080"/>
                </a:solidFill>
              </a:rPr>
              <a:t>(MMF, Světová banka, WTO, OECD apod.), </a:t>
            </a:r>
            <a:r>
              <a:rPr lang="cs-CZ" sz="2400" b="1" dirty="0">
                <a:solidFill>
                  <a:srgbClr val="008080"/>
                </a:solidFill>
              </a:rPr>
              <a:t>nevládní organizace </a:t>
            </a:r>
            <a:r>
              <a:rPr lang="cs-CZ" sz="2400" dirty="0">
                <a:solidFill>
                  <a:srgbClr val="008080"/>
                </a:solidFill>
              </a:rPr>
              <a:t>(Mezinárodní obchodní komora).</a:t>
            </a:r>
          </a:p>
          <a:p>
            <a:pPr>
              <a:lnSpc>
                <a:spcPct val="80000"/>
              </a:lnSpc>
              <a:defRPr/>
            </a:pPr>
            <a:endParaRPr lang="cs-CZ" sz="2400" b="1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959" y="12576"/>
            <a:ext cx="1269521" cy="97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56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71183" y="302434"/>
            <a:ext cx="105995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800" b="1" dirty="0">
                <a:solidFill>
                  <a:srgbClr val="008080"/>
                </a:solidFill>
              </a:rPr>
              <a:t>2. Mezinárodní marketingové prostředí ekonomické, politické a právní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:</a:t>
            </a: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12800" y="1256541"/>
            <a:ext cx="9993745" cy="36452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endParaRPr lang="cs-CZ" sz="2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Hodnocení ekonomiky jednotlivých zemí </a:t>
            </a:r>
            <a:r>
              <a:rPr lang="cs-CZ" sz="2400" dirty="0">
                <a:solidFill>
                  <a:srgbClr val="008080"/>
                </a:solidFill>
              </a:rPr>
              <a:t>– hlavní kritéria hodnocení (HDP, platební bilance, inflace… kupní síla, úspory z rozsahu…), ekonomické systémy, …</a:t>
            </a:r>
          </a:p>
          <a:p>
            <a:pPr>
              <a:lnSpc>
                <a:spcPct val="80000"/>
              </a:lnSpc>
              <a:defRPr/>
            </a:pPr>
            <a:endParaRPr lang="cs-CZ" sz="2400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008080"/>
                </a:solidFill>
              </a:rPr>
              <a:t>typy ekonomik </a:t>
            </a:r>
            <a:r>
              <a:rPr lang="cs-CZ" sz="2400" dirty="0">
                <a:solidFill>
                  <a:srgbClr val="008080"/>
                </a:solidFill>
              </a:rPr>
              <a:t>(rozvinuté ekonomiky, rozvojové, závislé na 1-2 komoditách) 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008080"/>
                </a:solidFill>
              </a:rPr>
              <a:t>odvětvová struktura dle Kotlera a Kellera </a:t>
            </a:r>
            <a:r>
              <a:rPr lang="cs-CZ" sz="2400" dirty="0">
                <a:solidFill>
                  <a:srgbClr val="008080"/>
                </a:solidFill>
              </a:rPr>
              <a:t>(průmyslové země, rozvojové země, země vyvážející suroviny, existenční ekonomiky (charakter požadovaného zboží)</a:t>
            </a:r>
          </a:p>
          <a:p>
            <a:pPr>
              <a:lnSpc>
                <a:spcPct val="80000"/>
              </a:lnSpc>
              <a:defRPr/>
            </a:pPr>
            <a:endParaRPr lang="cs-CZ" sz="2400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Další aspekty ekonom. prostředí </a:t>
            </a:r>
            <a:r>
              <a:rPr lang="cs-CZ" sz="2400" dirty="0">
                <a:solidFill>
                  <a:srgbClr val="008080"/>
                </a:solidFill>
              </a:rPr>
              <a:t>– </a:t>
            </a:r>
            <a:r>
              <a:rPr lang="cs-CZ" sz="2400" b="1" dirty="0">
                <a:solidFill>
                  <a:srgbClr val="008080"/>
                </a:solidFill>
              </a:rPr>
              <a:t>demografické, přírodní, technologické prostředí </a:t>
            </a:r>
            <a:r>
              <a:rPr lang="cs-CZ" sz="2400" dirty="0">
                <a:solidFill>
                  <a:srgbClr val="008080"/>
                </a:solidFill>
              </a:rPr>
              <a:t>a technická infrastruktura (Které marketingové nástroje ovlivňuje?)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959" y="12576"/>
            <a:ext cx="1269521" cy="972845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A0245F18-AC44-4DB3-A3EA-E2BFDF5F73EA}"/>
              </a:ext>
            </a:extLst>
          </p:cNvPr>
          <p:cNvSpPr/>
          <p:nvPr/>
        </p:nvSpPr>
        <p:spPr>
          <a:xfrm>
            <a:off x="0" y="5487157"/>
            <a:ext cx="11823432" cy="13295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2000" b="1" dirty="0">
                <a:solidFill>
                  <a:srgbClr val="FF0000"/>
                </a:solidFill>
              </a:rPr>
              <a:t>Praxe, případové studie:</a:t>
            </a:r>
          </a:p>
          <a:p>
            <a:pPr algn="just">
              <a:lnSpc>
                <a:spcPct val="80000"/>
              </a:lnSpc>
              <a:defRPr/>
            </a:pPr>
            <a:r>
              <a:rPr lang="cs-CZ" sz="2000" b="1" dirty="0">
                <a:solidFill>
                  <a:srgbClr val="FF0000"/>
                </a:solidFill>
              </a:rPr>
              <a:t>Ekonomické prostředí aktuálně - </a:t>
            </a:r>
            <a:r>
              <a:rPr lang="cs-CZ" sz="2000" dirty="0">
                <a:solidFill>
                  <a:srgbClr val="008080"/>
                </a:solidFill>
              </a:rPr>
              <a:t>BREXIT, válečné konflikty, zbrojení, Green Deal, nerovnoměrnost vývoje, boj s financováním terorismu, pandemie, problémy mnohých odvětví, omezení cestovního ruchu…, typy ekonomik,  G20, G7, integrační seskupení, rating ČR, HDP/ 1 obyv., hlavní změny demografického prostředí, změny rodiny, transfer technologií, zlepšení komunikace se zákazníky. (SO, PP)</a:t>
            </a:r>
          </a:p>
        </p:txBody>
      </p:sp>
    </p:spTree>
    <p:extLst>
      <p:ext uri="{BB962C8B-B14F-4D97-AF65-F5344CB8AC3E}">
        <p14:creationId xmlns:p14="http://schemas.microsoft.com/office/powerpoint/2010/main" val="673304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43469" y="59802"/>
            <a:ext cx="8075613" cy="5492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sz="3200" b="1" dirty="0">
                <a:solidFill>
                  <a:srgbClr val="008080"/>
                </a:solidFill>
                <a:latin typeface="+mn-lt"/>
              </a:rPr>
              <a:t>(2) Globální ekonomické prostředí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84663" y="687843"/>
            <a:ext cx="4959350" cy="830997"/>
          </a:xfrm>
          <a:prstGeom prst="rect">
            <a:avLst/>
          </a:prstGeom>
          <a:solidFill>
            <a:srgbClr val="FFFFCC"/>
          </a:solidFill>
          <a:ln w="28575">
            <a:solidFill>
              <a:srgbClr val="00808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Aktuálně: G20 – </a:t>
            </a:r>
            <a:r>
              <a:rPr lang="cs-CZ" sz="2400" b="1" dirty="0">
                <a:solidFill>
                  <a:srgbClr val="008080"/>
                </a:solidFill>
              </a:rPr>
              <a:t>největší ekonomiky světa (makroekonomika a obchod)</a:t>
            </a:r>
          </a:p>
        </p:txBody>
      </p:sp>
      <p:pic>
        <p:nvPicPr>
          <p:cNvPr id="819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704" y="1347856"/>
            <a:ext cx="4175125" cy="242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ovéPole 4"/>
          <p:cNvSpPr txBox="1">
            <a:spLocks noChangeArrowheads="1"/>
          </p:cNvSpPr>
          <p:nvPr/>
        </p:nvSpPr>
        <p:spPr bwMode="auto">
          <a:xfrm>
            <a:off x="544945" y="1829497"/>
            <a:ext cx="6033408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JAR, Argentina, Brazílie, Kanada, Mexiko, USA, Indonésie, SA, Indie, Čína, Japonsko,  Jižní Korea, Rusko, Turecko, EU, Francie, Německo, Itálie, VB, Austrálie.</a:t>
            </a:r>
          </a:p>
        </p:txBody>
      </p:sp>
      <p:sp>
        <p:nvSpPr>
          <p:cNvPr id="8198" name="TextovéPole 2"/>
          <p:cNvSpPr txBox="1">
            <a:spLocks noChangeArrowheads="1"/>
          </p:cNvSpPr>
          <p:nvPr/>
        </p:nvSpPr>
        <p:spPr bwMode="auto">
          <a:xfrm>
            <a:off x="798990" y="3918804"/>
            <a:ext cx="1018165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G7</a:t>
            </a:r>
            <a:r>
              <a:rPr lang="cs-CZ" altLang="cs-CZ" sz="2400" dirty="0">
                <a:solidFill>
                  <a:srgbClr val="008080"/>
                </a:solidFill>
              </a:rPr>
              <a:t> – Francie, Itálie, Japonsko, Kanada, Německo, VB, USA + EU – nejvyspělejší ekonomky (cca 50 % HDP), neformální sdružení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016" y="29555"/>
            <a:ext cx="1464833" cy="1127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821EA87-DC55-4C7C-8B41-062DB27BAC5A}"/>
              </a:ext>
            </a:extLst>
          </p:cNvPr>
          <p:cNvSpPr txBox="1"/>
          <p:nvPr/>
        </p:nvSpPr>
        <p:spPr>
          <a:xfrm>
            <a:off x="456559" y="3918804"/>
            <a:ext cx="10457895" cy="1020591"/>
          </a:xfrm>
          <a:prstGeom prst="rect">
            <a:avLst/>
          </a:prstGeom>
          <a:noFill/>
          <a:ln w="57150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1F5D4FB-A6EF-4087-8AB5-7ED3F026E2BF}"/>
              </a:ext>
            </a:extLst>
          </p:cNvPr>
          <p:cNvSpPr txBox="1"/>
          <p:nvPr/>
        </p:nvSpPr>
        <p:spPr>
          <a:xfrm>
            <a:off x="475639" y="5089710"/>
            <a:ext cx="10848513" cy="1569660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>
                <a:solidFill>
                  <a:srgbClr val="008080"/>
                </a:solidFill>
              </a:rPr>
              <a:t>Na jednání jsou zváni přední představitelé mezinárodních obchodních organizací (Mezinárodní měnový fond, Světová banka, OSN).  Původně bylo členem i Rusko.  Nyní má pozastavené členství. Rozhodnutí členů nemá právní podporu, ale mohou mít </a:t>
            </a:r>
            <a:r>
              <a:rPr lang="cs-CZ" sz="2400" b="1" i="1" dirty="0">
                <a:solidFill>
                  <a:srgbClr val="008080"/>
                </a:solidFill>
              </a:rPr>
              <a:t>vliv díky své autoritě.</a:t>
            </a:r>
          </a:p>
        </p:txBody>
      </p:sp>
    </p:spTree>
    <p:extLst>
      <p:ext uri="{BB962C8B-B14F-4D97-AF65-F5344CB8AC3E}">
        <p14:creationId xmlns:p14="http://schemas.microsoft.com/office/powerpoint/2010/main" val="3446060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760235" y="12576"/>
            <a:ext cx="8933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  </a:t>
            </a: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Globální ekonomické prostředí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98764" y="5134745"/>
            <a:ext cx="10508486" cy="1425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Predikce </a:t>
            </a:r>
            <a:r>
              <a:rPr lang="cs-CZ" sz="2400" b="1" dirty="0" err="1">
                <a:solidFill>
                  <a:srgbClr val="008080"/>
                </a:solidFill>
              </a:rPr>
              <a:t>Goldman</a:t>
            </a:r>
            <a:r>
              <a:rPr lang="cs-CZ" sz="2400" b="1" dirty="0">
                <a:solidFill>
                  <a:srgbClr val="008080"/>
                </a:solidFill>
              </a:rPr>
              <a:t> </a:t>
            </a:r>
            <a:r>
              <a:rPr lang="cs-CZ" sz="2400" b="1" dirty="0" err="1">
                <a:solidFill>
                  <a:srgbClr val="008080"/>
                </a:solidFill>
              </a:rPr>
              <a:t>Sachs</a:t>
            </a:r>
            <a:r>
              <a:rPr lang="cs-CZ" sz="2400" b="1" dirty="0">
                <a:solidFill>
                  <a:srgbClr val="008080"/>
                </a:solidFill>
              </a:rPr>
              <a:t> (Globální investičně bankovní společnost v New Yorku)</a:t>
            </a:r>
            <a:r>
              <a:rPr lang="cs-CZ" sz="2400" dirty="0">
                <a:solidFill>
                  <a:srgbClr val="008080"/>
                </a:solidFill>
              </a:rPr>
              <a:t>:</a:t>
            </a:r>
          </a:p>
          <a:p>
            <a:pPr>
              <a:lnSpc>
                <a:spcPct val="80000"/>
              </a:lnSpc>
              <a:defRPr/>
            </a:pPr>
            <a:endParaRPr lang="cs-CZ" sz="2400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dirty="0">
                <a:solidFill>
                  <a:srgbClr val="008080"/>
                </a:solidFill>
              </a:rPr>
              <a:t>● do roku 2040 – významný růst podílu na světovém HDP</a:t>
            </a:r>
          </a:p>
          <a:p>
            <a:pPr>
              <a:lnSpc>
                <a:spcPct val="80000"/>
              </a:lnSpc>
              <a:defRPr/>
            </a:pPr>
            <a:endParaRPr lang="cs-CZ" sz="2400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1200" b="1" dirty="0">
                <a:solidFill>
                  <a:srgbClr val="008080"/>
                </a:solidFill>
              </a:rPr>
              <a:t>https://www.goldmansachs.com/intelligence/archive/archive-pdfs/brics-dream.pdf</a:t>
            </a:r>
            <a:endParaRPr lang="cs-CZ" sz="1200" dirty="0">
              <a:solidFill>
                <a:srgbClr val="00808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436" y="12576"/>
            <a:ext cx="1464833" cy="1127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10BEC2A-0690-448C-A5CB-460D571CDB7F}"/>
              </a:ext>
            </a:extLst>
          </p:cNvPr>
          <p:cNvSpPr txBox="1"/>
          <p:nvPr/>
        </p:nvSpPr>
        <p:spPr>
          <a:xfrm>
            <a:off x="498764" y="1034473"/>
            <a:ext cx="10961068" cy="35714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2400" b="1" u="sng" dirty="0">
                <a:solidFill>
                  <a:srgbClr val="FF0000"/>
                </a:solidFill>
              </a:rPr>
              <a:t>Uskupení BRICS (vznik2001-9-Brazílie, Rusko, Indie, Čína, Jihoafrická republika)</a:t>
            </a: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Založení alternativy Světové banky _New Development Bank (2014)</a:t>
            </a:r>
          </a:p>
          <a:p>
            <a:pPr>
              <a:lnSpc>
                <a:spcPct val="80000"/>
              </a:lnSpc>
              <a:defRPr/>
            </a:pPr>
            <a:endParaRPr lang="cs-CZ" sz="24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2018: </a:t>
            </a:r>
            <a:r>
              <a:rPr lang="cs-CZ" sz="2400" b="1" dirty="0">
                <a:solidFill>
                  <a:srgbClr val="008080"/>
                </a:solidFill>
              </a:rPr>
              <a:t>42 % populace, 27 % rozlohy, 23,5 % podíl na HDP, průměrné zadlužení 57 %  k HDP, průměrná inflace 4%, průměrná nezaměstnanost 10,53 %,  těžba zlata 29 % světové produkce.</a:t>
            </a:r>
          </a:p>
          <a:p>
            <a:pPr>
              <a:lnSpc>
                <a:spcPct val="80000"/>
              </a:lnSpc>
              <a:defRPr/>
            </a:pPr>
            <a:endParaRPr lang="cs-CZ" sz="24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2024 </a:t>
            </a:r>
            <a:r>
              <a:rPr lang="cs-CZ" sz="2400" b="1" dirty="0">
                <a:solidFill>
                  <a:srgbClr val="008080"/>
                </a:solidFill>
              </a:rPr>
              <a:t>- </a:t>
            </a:r>
            <a:r>
              <a:rPr lang="cs-CZ" sz="2400" b="1" dirty="0">
                <a:solidFill>
                  <a:srgbClr val="FF0000"/>
                </a:solidFill>
              </a:rPr>
              <a:t>BRICS+ </a:t>
            </a:r>
            <a:r>
              <a:rPr lang="cs-CZ" sz="2400" b="1" dirty="0">
                <a:solidFill>
                  <a:srgbClr val="008080"/>
                </a:solidFill>
              </a:rPr>
              <a:t>(+ Egypt, Etiopie, Irán, Saudská Arábie, Spojené arabské emiráty)</a:t>
            </a: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339966"/>
                </a:solidFill>
              </a:rPr>
              <a:t>Zájem o členství dalších 30 rozvojových zemí (nejsou bohaté, ale mají velké nerostné bohatství)</a:t>
            </a:r>
          </a:p>
          <a:p>
            <a:pPr>
              <a:lnSpc>
                <a:spcPct val="80000"/>
              </a:lnSpc>
              <a:defRPr/>
            </a:pPr>
            <a:r>
              <a:rPr lang="cs-CZ" b="1" dirty="0">
                <a:solidFill>
                  <a:srgbClr val="339966"/>
                </a:solidFill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2024</a:t>
            </a:r>
            <a:r>
              <a:rPr lang="cs-CZ" sz="2400" b="1" dirty="0">
                <a:solidFill>
                  <a:srgbClr val="339966"/>
                </a:solidFill>
              </a:rPr>
              <a:t>: 45 % populace světa, 30 % rozlohy, 44 % produkce ropy, více než 1/4 HDP …</a:t>
            </a:r>
            <a:endParaRPr lang="cs-CZ" sz="2400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79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71183" y="406254"/>
            <a:ext cx="105995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800" b="1" dirty="0">
                <a:solidFill>
                  <a:srgbClr val="008080"/>
                </a:solidFill>
              </a:rPr>
              <a:t>2. Mezinárodní marketingové prostředí ekonomické, politické a právní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959" y="53337"/>
            <a:ext cx="1269521" cy="97284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8A13C3D-CB62-4914-8ECF-14C6B710F2E5}"/>
              </a:ext>
            </a:extLst>
          </p:cNvPr>
          <p:cNvSpPr txBox="1"/>
          <p:nvPr/>
        </p:nvSpPr>
        <p:spPr>
          <a:xfrm>
            <a:off x="313663" y="913957"/>
            <a:ext cx="11564673" cy="1872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Politické prostředí </a:t>
            </a:r>
            <a:r>
              <a:rPr lang="cs-CZ" sz="2400" dirty="0">
                <a:solidFill>
                  <a:srgbClr val="008080"/>
                </a:solidFill>
              </a:rPr>
              <a:t>– politického rizika (PR), ratingové agentury, zranitelnost firem, kategorizace zemí dle PR, indikátory PR. </a:t>
            </a: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● ● </a:t>
            </a:r>
            <a:r>
              <a:rPr lang="cs-CZ" sz="2400" b="1" dirty="0">
                <a:solidFill>
                  <a:srgbClr val="FF0000"/>
                </a:solidFill>
              </a:rPr>
              <a:t>Politické akce vlád </a:t>
            </a:r>
            <a:r>
              <a:rPr lang="cs-CZ" sz="2400" dirty="0">
                <a:solidFill>
                  <a:srgbClr val="008080"/>
                </a:solidFill>
              </a:rPr>
              <a:t>– expropriace, konfiskace, embargo obchodní a finanční.</a:t>
            </a: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● ● </a:t>
            </a:r>
            <a:r>
              <a:rPr lang="cs-CZ" sz="2400" b="1" dirty="0">
                <a:solidFill>
                  <a:srgbClr val="FF0000"/>
                </a:solidFill>
              </a:rPr>
              <a:t>Obchodní politika státu </a:t>
            </a:r>
            <a:r>
              <a:rPr lang="cs-CZ" sz="2400" dirty="0">
                <a:solidFill>
                  <a:srgbClr val="008080"/>
                </a:solidFill>
              </a:rPr>
              <a:t>– zásada protekcionismu a volného obchodu, důvody ochrany domácího trhu, nástroje obchodní politiky (dvoustranné dohody, mnohostranné dohody, autonomní nástroje… cla,  … technické překážky dovozu).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A8A2E7B-DFC5-4418-80F6-BDD15F1FE095}"/>
              </a:ext>
            </a:extLst>
          </p:cNvPr>
          <p:cNvSpPr txBox="1"/>
          <p:nvPr/>
        </p:nvSpPr>
        <p:spPr>
          <a:xfrm>
            <a:off x="313664" y="2988724"/>
            <a:ext cx="11564672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Praxe, případové studie: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008080"/>
                </a:solidFill>
              </a:rPr>
              <a:t>řízení rizik (případová studie Marsh), praxe naplňování embarg, obchodní politika ČR, dovozní podmínky Korejská republika, nástroje obchodní politiky ČR, 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400" dirty="0">
                <a:solidFill>
                  <a:srgbClr val="008080"/>
                </a:solidFill>
              </a:rPr>
              <a:t>Market Access Database, proexportní politika v ČR (Internetový portál Business Info), Zelená linka pro export. 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9262CFA-59F0-4A3E-8E94-5206F086C107}"/>
              </a:ext>
            </a:extLst>
          </p:cNvPr>
          <p:cNvSpPr txBox="1"/>
          <p:nvPr/>
        </p:nvSpPr>
        <p:spPr>
          <a:xfrm>
            <a:off x="313663" y="4678181"/>
            <a:ext cx="11564672" cy="1872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Právní prostředí – </a:t>
            </a:r>
            <a:r>
              <a:rPr lang="cs-CZ" sz="2400" dirty="0">
                <a:solidFill>
                  <a:srgbClr val="008080"/>
                </a:solidFill>
              </a:rPr>
              <a:t>kompatibilita a odlišnost právního prostředí, mezinárodní právo x národní právo,   kontinentální </a:t>
            </a:r>
            <a:r>
              <a:rPr lang="cs-CZ" sz="2400" b="1" dirty="0">
                <a:solidFill>
                  <a:srgbClr val="008080"/>
                </a:solidFill>
              </a:rPr>
              <a:t>kodifikované </a:t>
            </a:r>
            <a:r>
              <a:rPr lang="cs-CZ" sz="2400" dirty="0">
                <a:solidFill>
                  <a:srgbClr val="008080"/>
                </a:solidFill>
              </a:rPr>
              <a:t>a </a:t>
            </a:r>
            <a:r>
              <a:rPr lang="cs-CZ" sz="2400" b="1" dirty="0">
                <a:solidFill>
                  <a:srgbClr val="008080"/>
                </a:solidFill>
              </a:rPr>
              <a:t>precedentní </a:t>
            </a:r>
            <a:r>
              <a:rPr lang="cs-CZ" sz="2400" dirty="0">
                <a:solidFill>
                  <a:srgbClr val="008080"/>
                </a:solidFill>
              </a:rPr>
              <a:t>právo.</a:t>
            </a: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● ● </a:t>
            </a:r>
            <a:r>
              <a:rPr lang="cs-CZ" sz="2400" b="1" dirty="0">
                <a:solidFill>
                  <a:srgbClr val="FF0000"/>
                </a:solidFill>
              </a:rPr>
              <a:t>Důležité právní předpisy </a:t>
            </a:r>
            <a:r>
              <a:rPr lang="cs-CZ" sz="2400" dirty="0">
                <a:solidFill>
                  <a:srgbClr val="008080"/>
                </a:solidFill>
              </a:rPr>
              <a:t>- předpisy </a:t>
            </a:r>
            <a:r>
              <a:rPr lang="cs-CZ" sz="2400" b="1" dirty="0">
                <a:solidFill>
                  <a:srgbClr val="008080"/>
                </a:solidFill>
              </a:rPr>
              <a:t>veřejnoprávní povahy  </a:t>
            </a:r>
            <a:r>
              <a:rPr lang="cs-CZ" sz="2400" dirty="0">
                <a:solidFill>
                  <a:srgbClr val="008080"/>
                </a:solidFill>
              </a:rPr>
              <a:t>(administrativní normy),   </a:t>
            </a:r>
            <a:r>
              <a:rPr lang="cs-CZ" sz="2400" b="1" dirty="0">
                <a:solidFill>
                  <a:srgbClr val="008080"/>
                </a:solidFill>
              </a:rPr>
              <a:t>procesně právní předpisy</a:t>
            </a:r>
            <a:r>
              <a:rPr lang="cs-CZ" sz="2400" dirty="0">
                <a:solidFill>
                  <a:srgbClr val="008080"/>
                </a:solidFill>
              </a:rPr>
              <a:t>, </a:t>
            </a:r>
            <a:r>
              <a:rPr lang="cs-CZ" sz="2400" b="1" dirty="0">
                <a:solidFill>
                  <a:srgbClr val="008080"/>
                </a:solidFill>
              </a:rPr>
              <a:t>majetkové </a:t>
            </a:r>
            <a:r>
              <a:rPr lang="cs-CZ" sz="2400" dirty="0">
                <a:solidFill>
                  <a:srgbClr val="008080"/>
                </a:solidFill>
              </a:rPr>
              <a:t>právní předpisy, oblast </a:t>
            </a:r>
            <a:r>
              <a:rPr lang="cs-CZ" sz="2400" b="1" dirty="0">
                <a:solidFill>
                  <a:srgbClr val="008080"/>
                </a:solidFill>
              </a:rPr>
              <a:t>pracovního práva</a:t>
            </a:r>
            <a:r>
              <a:rPr lang="cs-CZ" sz="2400" dirty="0">
                <a:solidFill>
                  <a:srgbClr val="008080"/>
                </a:solidFill>
              </a:rPr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● ● </a:t>
            </a:r>
            <a:r>
              <a:rPr lang="cs-CZ" sz="2400" b="1" dirty="0">
                <a:solidFill>
                  <a:srgbClr val="FF0000"/>
                </a:solidFill>
              </a:rPr>
              <a:t>Typy mezinárodní obchodních smluv </a:t>
            </a:r>
            <a:r>
              <a:rPr lang="cs-CZ" sz="2400" dirty="0">
                <a:solidFill>
                  <a:srgbClr val="008080"/>
                </a:solidFill>
              </a:rPr>
              <a:t>– obchodně politické mezinárodní smlouvy, smlouvy o právní pomoci, unifikační mezinárodní smlouvy.</a:t>
            </a:r>
          </a:p>
        </p:txBody>
      </p:sp>
    </p:spTree>
    <p:extLst>
      <p:ext uri="{BB962C8B-B14F-4D97-AF65-F5344CB8AC3E}">
        <p14:creationId xmlns:p14="http://schemas.microsoft.com/office/powerpoint/2010/main" val="767888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91570" y="260351"/>
            <a:ext cx="8993875" cy="663575"/>
          </a:xfrm>
          <a:noFill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600" b="1" i="1" dirty="0">
                <a:solidFill>
                  <a:srgbClr val="008080"/>
                </a:solidFill>
                <a:latin typeface="+mn-lt"/>
              </a:rPr>
              <a:t>Politické prostředí – řízení rizika - </a:t>
            </a:r>
            <a:r>
              <a:rPr lang="cs-CZ" sz="3600" b="1" i="1" dirty="0">
                <a:solidFill>
                  <a:srgbClr val="FF0000"/>
                </a:solidFill>
                <a:latin typeface="+mn-lt"/>
              </a:rPr>
              <a:t>případová studie</a:t>
            </a:r>
            <a:endParaRPr lang="cs-CZ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34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44638" y="1093941"/>
            <a:ext cx="11338376" cy="5138184"/>
          </a:xfrm>
          <a:solidFill>
            <a:srgbClr val="FFFFCC"/>
          </a:solidFill>
          <a:ln w="38100">
            <a:solidFill>
              <a:srgbClr val="008080"/>
            </a:solidFill>
          </a:ln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Společnost Marsh </a:t>
            </a:r>
            <a:r>
              <a:rPr lang="cs-CZ" sz="2400" dirty="0">
                <a:solidFill>
                  <a:srgbClr val="008080"/>
                </a:solidFill>
              </a:rPr>
              <a:t>je </a:t>
            </a:r>
            <a:r>
              <a:rPr lang="cs-CZ" sz="2400" dirty="0">
                <a:solidFill>
                  <a:srgbClr val="FF0000"/>
                </a:solidFill>
              </a:rPr>
              <a:t>globálním lídrem </a:t>
            </a:r>
            <a:r>
              <a:rPr lang="cs-CZ" sz="2400" dirty="0">
                <a:solidFill>
                  <a:srgbClr val="008080"/>
                </a:solidFill>
              </a:rPr>
              <a:t>v pojišťovnictví a řízení rizik. Společnost svým zákazníkům pomáhá vyčíslit a řídit riziko, aby přežili a byli úspěšní. </a:t>
            </a:r>
          </a:p>
          <a:p>
            <a:r>
              <a:rPr lang="cs-CZ" sz="2400" dirty="0">
                <a:solidFill>
                  <a:srgbClr val="008080"/>
                </a:solidFill>
              </a:rPr>
              <a:t>Protipólem politického rizika jsou </a:t>
            </a:r>
            <a:r>
              <a:rPr lang="cs-CZ" sz="2400" b="1" dirty="0">
                <a:solidFill>
                  <a:srgbClr val="008080"/>
                </a:solidFill>
              </a:rPr>
              <a:t>politické jistoty. </a:t>
            </a:r>
            <a:r>
              <a:rPr lang="cs-CZ" sz="2400" dirty="0">
                <a:solidFill>
                  <a:srgbClr val="008080"/>
                </a:solidFill>
              </a:rPr>
              <a:t>V globalizovaném světě jsou důležité především pro rozhodování o </a:t>
            </a:r>
            <a:r>
              <a:rPr lang="cs-CZ" sz="2400" b="1" dirty="0">
                <a:solidFill>
                  <a:srgbClr val="008080"/>
                </a:solidFill>
              </a:rPr>
              <a:t>investování. </a:t>
            </a:r>
            <a:r>
              <a:rPr lang="cs-CZ" sz="2400" dirty="0">
                <a:solidFill>
                  <a:srgbClr val="008080"/>
                </a:solidFill>
              </a:rPr>
              <a:t>Politické jistoty se tak stávají jedním z důležitých aspektů při rozhodování investorů.</a:t>
            </a:r>
            <a:r>
              <a:rPr lang="cs-CZ" sz="2400" b="1" dirty="0">
                <a:solidFill>
                  <a:srgbClr val="008080"/>
                </a:solidFill>
              </a:rPr>
              <a:t> Geopolitické prostředí se stává čím dál tím více nejisté.  </a:t>
            </a:r>
            <a:r>
              <a:rPr lang="cs-CZ" sz="2400" dirty="0">
                <a:solidFill>
                  <a:srgbClr val="008080"/>
                </a:solidFill>
              </a:rPr>
              <a:t>Poslední léta ukázala, že i ve zdánlivě klidných zemích a regionech se může situace změnit poměrně velmi rychle. Rapidní politické změny podporované médii jsou často nepředvídatelné. Toto riziko se týká jak rozvíjejících se trhů, tak tradičních.  Společnost Marsh </a:t>
            </a:r>
            <a:r>
              <a:rPr lang="cs-CZ" sz="2400" b="1" dirty="0">
                <a:solidFill>
                  <a:srgbClr val="008080"/>
                </a:solidFill>
              </a:rPr>
              <a:t>pomáhá sestavit náročné krytí škod </a:t>
            </a:r>
            <a:r>
              <a:rPr lang="cs-CZ" sz="2400" dirty="0">
                <a:solidFill>
                  <a:srgbClr val="008080"/>
                </a:solidFill>
              </a:rPr>
              <a:t>na různých trzích a regionech po celém světě. Jako tržní lídr v oblasti pojištění rizik provádí analýzy s cílem získat přístup k pojistným řešením od  </a:t>
            </a:r>
            <a:r>
              <a:rPr lang="cs-CZ" sz="2400" b="1" dirty="0">
                <a:solidFill>
                  <a:srgbClr val="008080"/>
                </a:solidFill>
              </a:rPr>
              <a:t>rozvojových bank, </a:t>
            </a:r>
            <a:r>
              <a:rPr lang="cs-CZ" sz="2400" dirty="0">
                <a:solidFill>
                  <a:srgbClr val="008080"/>
                </a:solidFill>
              </a:rPr>
              <a:t>jež dokážou nabídnout krytí rizik i ve speciálně náročných právních prostředích.  Díky kombinaci místní odbornosti a celosvětové přítomnosti může společnost Marsh plnit potřeby svých zákazníků. Práce ve velkém umožňuje snížit celkové náklady na riziko a chrání majetek podniků.</a:t>
            </a:r>
          </a:p>
          <a:p>
            <a:r>
              <a:rPr lang="cs-CZ" sz="1200" dirty="0"/>
              <a:t>Webový portál Marsh. </a:t>
            </a:r>
            <a:r>
              <a:rPr lang="cs-CZ" sz="1200" i="1" dirty="0"/>
              <a:t>Politická rizika</a:t>
            </a:r>
            <a:r>
              <a:rPr lang="cs-CZ" sz="1200" dirty="0"/>
              <a:t>.  [online]. [vid. 2. června 2020]. Dostupné z https://www.marsh.com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cs-CZ" sz="2400" dirty="0">
              <a:solidFill>
                <a:srgbClr val="00808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 </a:t>
            </a:r>
            <a:endParaRPr lang="cs-CZ" sz="2400" b="1" dirty="0">
              <a:solidFill>
                <a:srgbClr val="FF33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-8229"/>
            <a:ext cx="1138785" cy="93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62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19" y="398866"/>
            <a:ext cx="9307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Autonomní nástroje obchodní politiky (pasívní)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264093"/>
            <a:ext cx="10598450" cy="4456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FF0000"/>
                </a:solidFill>
              </a:rPr>
              <a:t>Praxe: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083" y="33405"/>
            <a:ext cx="1464833" cy="112789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51519" y="1990180"/>
            <a:ext cx="10598451" cy="427809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</a:rPr>
              <a:t>Market Access Database (MADB) – databáze </a:t>
            </a:r>
            <a:r>
              <a:rPr lang="cs-CZ" altLang="cs-CZ" sz="2800" b="1" dirty="0">
                <a:solidFill>
                  <a:srgbClr val="008080"/>
                </a:solidFill>
              </a:rPr>
              <a:t>informací pro podnikatele o podmínkách přístupu na trh třetích zemí, včetně registru stížností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FF0000"/>
                </a:solidFill>
                <a:hlinkClick r:id="rId3"/>
              </a:rPr>
              <a:t>http://madb.europa.eu/madb/indexPubli.htm</a:t>
            </a:r>
            <a:endParaRPr lang="cs-CZ" altLang="cs-CZ" sz="20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Příklady:</a:t>
            </a:r>
          </a:p>
          <a:p>
            <a:pPr fontAlgn="ctr"/>
            <a:r>
              <a:rPr lang="cs-CZ" sz="2400" b="1" dirty="0">
                <a:solidFill>
                  <a:srgbClr val="FF0000"/>
                </a:solidFill>
              </a:rPr>
              <a:t>Turecko</a:t>
            </a:r>
          </a:p>
          <a:p>
            <a:pPr fontAlgn="t"/>
            <a:r>
              <a:rPr lang="cs-CZ" sz="2400" b="1" dirty="0">
                <a:solidFill>
                  <a:srgbClr val="008080"/>
                </a:solidFill>
              </a:rPr>
              <a:t>Omezení vývozu mědi a hliníku</a:t>
            </a:r>
            <a:endParaRPr lang="cs-CZ" sz="2400" dirty="0">
              <a:solidFill>
                <a:srgbClr val="008080"/>
              </a:solidFill>
            </a:endParaRPr>
          </a:p>
          <a:p>
            <a:pPr fontAlgn="t"/>
            <a:r>
              <a:rPr lang="cs-CZ" sz="2400" dirty="0">
                <a:solidFill>
                  <a:srgbClr val="008080"/>
                </a:solidFill>
              </a:rPr>
              <a:t>Dne 11. července 2017 Turecko ukončilo dlouhodobá omezení vývozu mědi a hliníku. Tento krok sleduje pokračující úsilí Evropské komise, členských států a evropského průmyslu s příslušnými tureckými orgány o odstranění těchto omezení v rámci partnerství EU pro přístup na trh.</a:t>
            </a:r>
            <a:endParaRPr lang="cs-CZ" alt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70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011378" y="302434"/>
            <a:ext cx="871911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800" b="1" dirty="0">
                <a:solidFill>
                  <a:srgbClr val="008080"/>
                </a:solidFill>
              </a:rPr>
              <a:t>3. Mezinárodní marketingové prostředí kulturní a sociální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959" y="53337"/>
            <a:ext cx="1269521" cy="97284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8A13C3D-CB62-4914-8ECF-14C6B710F2E5}"/>
              </a:ext>
            </a:extLst>
          </p:cNvPr>
          <p:cNvSpPr txBox="1"/>
          <p:nvPr/>
        </p:nvSpPr>
        <p:spPr>
          <a:xfrm>
            <a:off x="313663" y="754707"/>
            <a:ext cx="11564673" cy="42362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Pojem kultura </a:t>
            </a:r>
            <a:r>
              <a:rPr lang="cs-CZ" sz="2400" dirty="0">
                <a:solidFill>
                  <a:srgbClr val="008080"/>
                </a:solidFill>
              </a:rPr>
              <a:t>– definice, rysy, kulturní vzorec.</a:t>
            </a: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Kultura z marketingového hlediska – </a:t>
            </a:r>
            <a:r>
              <a:rPr lang="cs-CZ" sz="2400" dirty="0">
                <a:solidFill>
                  <a:srgbClr val="008080"/>
                </a:solidFill>
              </a:rPr>
              <a:t>hmotné a nehmotné prvky (zboží x hodnoty), 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>
                <a:solidFill>
                  <a:srgbClr val="008080"/>
                </a:solidFill>
              </a:rPr>
              <a:t>národní kultura, individualita a modalita, </a:t>
            </a:r>
            <a:r>
              <a:rPr lang="cs-CZ" sz="2400" b="1" dirty="0">
                <a:solidFill>
                  <a:srgbClr val="008080"/>
                </a:solidFill>
              </a:rPr>
              <a:t>sémantický diferenciál, </a:t>
            </a:r>
            <a:r>
              <a:rPr lang="cs-CZ" sz="2400" dirty="0">
                <a:solidFill>
                  <a:srgbClr val="008080"/>
                </a:solidFill>
              </a:rPr>
              <a:t>kultura a subkultura. </a:t>
            </a: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Kategorie kulturního prostředí: </a:t>
            </a:r>
            <a:endParaRPr lang="cs-CZ" sz="24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● ● </a:t>
            </a:r>
            <a:r>
              <a:rPr lang="cs-CZ" sz="2400" b="1" dirty="0">
                <a:solidFill>
                  <a:srgbClr val="FF0000"/>
                </a:solidFill>
              </a:rPr>
              <a:t>Jazyk a komunikace</a:t>
            </a:r>
            <a:r>
              <a:rPr lang="cs-CZ" sz="2400" b="1" dirty="0">
                <a:solidFill>
                  <a:srgbClr val="008080"/>
                </a:solidFill>
              </a:rPr>
              <a:t> - </a:t>
            </a:r>
            <a:r>
              <a:rPr lang="cs-CZ" sz="2400" dirty="0">
                <a:solidFill>
                  <a:srgbClr val="008080"/>
                </a:solidFill>
              </a:rPr>
              <a:t> verbální a neverbální komunikace (mimika, gesta, kinetika…).</a:t>
            </a: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● ● </a:t>
            </a:r>
            <a:r>
              <a:rPr lang="cs-CZ" sz="2400" b="1" dirty="0">
                <a:solidFill>
                  <a:srgbClr val="FF0000"/>
                </a:solidFill>
              </a:rPr>
              <a:t>Náboženství</a:t>
            </a:r>
            <a:r>
              <a:rPr lang="cs-CZ" sz="2400" b="1" dirty="0">
                <a:solidFill>
                  <a:srgbClr val="008080"/>
                </a:solidFill>
              </a:rPr>
              <a:t> – křesťanství, islám, hinduismus a budhismus a jeho vliv na hodnoty a životní styl a spotřebu.</a:t>
            </a: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● ● </a:t>
            </a:r>
            <a:r>
              <a:rPr lang="cs-CZ" sz="2400" b="1" dirty="0">
                <a:solidFill>
                  <a:srgbClr val="FF0000"/>
                </a:solidFill>
              </a:rPr>
              <a:t>Vzdělání</a:t>
            </a:r>
            <a:r>
              <a:rPr lang="cs-CZ" sz="2400" b="1" dirty="0">
                <a:solidFill>
                  <a:srgbClr val="008080"/>
                </a:solidFill>
              </a:rPr>
              <a:t> – </a:t>
            </a:r>
            <a:r>
              <a:rPr lang="cs-CZ" sz="2400" dirty="0">
                <a:solidFill>
                  <a:srgbClr val="008080"/>
                </a:solidFill>
              </a:rPr>
              <a:t>gramotnost a komunikace se zákazníkem.</a:t>
            </a: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● ● </a:t>
            </a:r>
            <a:r>
              <a:rPr lang="cs-CZ" sz="2400" b="1" dirty="0">
                <a:solidFill>
                  <a:srgbClr val="FF0000"/>
                </a:solidFill>
              </a:rPr>
              <a:t>Estetika a umění </a:t>
            </a:r>
            <a:endParaRPr lang="cs-CZ" sz="24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● ● </a:t>
            </a:r>
            <a:r>
              <a:rPr lang="cs-CZ" sz="2400" b="1" dirty="0">
                <a:solidFill>
                  <a:srgbClr val="FF0000"/>
                </a:solidFill>
              </a:rPr>
              <a:t>Politika, ekonomika a právo </a:t>
            </a:r>
            <a:endParaRPr lang="cs-CZ" sz="24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● ● </a:t>
            </a:r>
            <a:r>
              <a:rPr lang="cs-CZ" sz="2400" b="1" dirty="0">
                <a:solidFill>
                  <a:srgbClr val="FF0000"/>
                </a:solidFill>
              </a:rPr>
              <a:t>Hodnoty, přesvědčení a způsob života </a:t>
            </a:r>
            <a:r>
              <a:rPr lang="cs-CZ" sz="2400" b="1" dirty="0">
                <a:solidFill>
                  <a:srgbClr val="008080"/>
                </a:solidFill>
              </a:rPr>
              <a:t>- </a:t>
            </a:r>
            <a:endParaRPr lang="en-GB" sz="2400" b="1" kern="0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Hofstedeho kulturní dimenze </a:t>
            </a:r>
            <a:r>
              <a:rPr lang="cs-CZ" sz="2400" b="1" dirty="0">
                <a:solidFill>
                  <a:srgbClr val="008080"/>
                </a:solidFill>
              </a:rPr>
              <a:t>- </a:t>
            </a:r>
            <a:r>
              <a:rPr lang="cs-CZ" sz="2400" dirty="0">
                <a:solidFill>
                  <a:srgbClr val="008080"/>
                </a:solidFill>
                <a:ea typeface="Calibri" panose="020F0502020204030204" pitchFamily="34" charset="0"/>
                <a:cs typeface="Times-Bold"/>
              </a:rPr>
              <a:t>vzdálenost moci</a:t>
            </a:r>
            <a:r>
              <a:rPr lang="cs-CZ" sz="2400" dirty="0">
                <a:solidFill>
                  <a:srgbClr val="008080"/>
                </a:solidFill>
                <a:ea typeface="Calibri" panose="020F0502020204030204" pitchFamily="34" charset="0"/>
                <a:cs typeface="Times-Roman"/>
              </a:rPr>
              <a:t>, </a:t>
            </a:r>
            <a:r>
              <a:rPr lang="cs-CZ" sz="2400" dirty="0">
                <a:solidFill>
                  <a:srgbClr val="008080"/>
                </a:solidFill>
                <a:ea typeface="Calibri" panose="020F0502020204030204" pitchFamily="34" charset="0"/>
                <a:cs typeface="Times-Bold"/>
              </a:rPr>
              <a:t>individualismus</a:t>
            </a:r>
            <a:r>
              <a:rPr lang="cs-CZ" sz="2400" dirty="0">
                <a:solidFill>
                  <a:srgbClr val="008080"/>
                </a:solidFill>
                <a:ea typeface="Calibri" panose="020F0502020204030204" pitchFamily="34" charset="0"/>
                <a:cs typeface="Times-Roman"/>
              </a:rPr>
              <a:t>, </a:t>
            </a:r>
            <a:r>
              <a:rPr lang="cs-CZ" sz="2400" dirty="0">
                <a:solidFill>
                  <a:srgbClr val="008080"/>
                </a:solidFill>
                <a:ea typeface="Calibri" panose="020F0502020204030204" pitchFamily="34" charset="0"/>
                <a:cs typeface="Times-Bold"/>
              </a:rPr>
              <a:t>maskulinita </a:t>
            </a:r>
            <a:r>
              <a:rPr lang="cs-CZ" sz="2400" dirty="0">
                <a:solidFill>
                  <a:srgbClr val="008080"/>
                </a:solidFill>
                <a:ea typeface="Calibri" panose="020F0502020204030204" pitchFamily="34" charset="0"/>
                <a:cs typeface="Times-Roman"/>
              </a:rPr>
              <a:t>a </a:t>
            </a:r>
            <a:r>
              <a:rPr lang="cs-CZ" sz="2400" dirty="0">
                <a:solidFill>
                  <a:srgbClr val="008080"/>
                </a:solidFill>
                <a:ea typeface="Calibri" panose="020F0502020204030204" pitchFamily="34" charset="0"/>
                <a:cs typeface="Times-Bold"/>
              </a:rPr>
              <a:t>vyhýbání se nejistot</a:t>
            </a:r>
            <a:r>
              <a:rPr lang="cs-CZ" sz="2400" dirty="0">
                <a:solidFill>
                  <a:srgbClr val="008080"/>
                </a:solidFill>
                <a:ea typeface="Calibri" panose="020F0502020204030204" pitchFamily="34" charset="0"/>
                <a:cs typeface="TTE28D26C8t00"/>
              </a:rPr>
              <a:t>ě, dlouhodobá orientace</a:t>
            </a:r>
            <a:r>
              <a:rPr lang="cs-CZ" sz="2400" dirty="0">
                <a:solidFill>
                  <a:srgbClr val="008080"/>
                </a:solidFill>
              </a:rPr>
              <a:t> (k pochopení kulturních rozdílů v chování spotřebitelů a komunikaci), </a:t>
            </a:r>
            <a:r>
              <a:rPr lang="cs-CZ" sz="2400" b="1" dirty="0">
                <a:solidFill>
                  <a:srgbClr val="008080"/>
                </a:solidFill>
              </a:rPr>
              <a:t>světové mapy kulturních dimenzí </a:t>
            </a:r>
            <a:r>
              <a:rPr lang="cs-CZ" sz="2400" dirty="0">
                <a:solidFill>
                  <a:srgbClr val="008080"/>
                </a:solidFill>
              </a:rPr>
              <a:t>viz SO.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A8A2E7B-DFC5-4418-80F6-BDD15F1FE095}"/>
              </a:ext>
            </a:extLst>
          </p:cNvPr>
          <p:cNvSpPr txBox="1"/>
          <p:nvPr/>
        </p:nvSpPr>
        <p:spPr>
          <a:xfrm>
            <a:off x="171620" y="5138505"/>
            <a:ext cx="11564672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Praxe, případové studie: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008080"/>
                </a:solidFill>
              </a:rPr>
              <a:t> příklad sémantického diferenciálu pro Švéda a Latinoameričana, příklady subkultur, multikulturní země, turecká komunita v Německu, náboženství a spotřeba, diference vzdělávacích systémů, komunikace s negramotnými zákazníky, mapy kulturních dimenzí.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7104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8964613" cy="836613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>
                <a:solidFill>
                  <a:srgbClr val="008080"/>
                </a:solidFill>
              </a:rPr>
              <a:t>(3) Sémantický diferenciál-Švéd (X), Latinoameričan (Y)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/>
          </p:nvPr>
        </p:nvGraphicFramePr>
        <p:xfrm>
          <a:off x="1092201" y="852487"/>
          <a:ext cx="9143998" cy="5441953"/>
        </p:xfrm>
        <a:graphic>
          <a:graphicData uri="http://schemas.openxmlformats.org/drawingml/2006/table">
            <a:tbl>
              <a:tblPr/>
              <a:tblGrid>
                <a:gridCol w="1835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7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7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6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40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797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53440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Adjektivum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spíše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ani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ani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spíše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Antonymum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64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Domýšlivý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Skromný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Hádavý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Snášenlivý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Rozumový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Citový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Hlasitý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Tichý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2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Pomalý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Rychlý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2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Panovačný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Pokorný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2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Šetrný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Rozmařilý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2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Falešný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Upřímný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6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Podezřívavý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Důvěřivý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46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Odpovědný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Neodpovědný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2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Stálý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Nestálý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8311" name="AutoShape 1"/>
          <p:cNvCxnSpPr>
            <a:cxnSpLocks noChangeShapeType="1"/>
          </p:cNvCxnSpPr>
          <p:nvPr/>
        </p:nvCxnSpPr>
        <p:spPr bwMode="auto">
          <a:xfrm>
            <a:off x="3128963" y="-1546225"/>
            <a:ext cx="800100" cy="4095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12" name="AutoShape 14"/>
          <p:cNvCxnSpPr>
            <a:cxnSpLocks noChangeShapeType="1"/>
          </p:cNvCxnSpPr>
          <p:nvPr/>
        </p:nvCxnSpPr>
        <p:spPr bwMode="auto">
          <a:xfrm>
            <a:off x="1731963" y="939800"/>
            <a:ext cx="0" cy="1905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13" name="Přímá spojovací čára 40"/>
          <p:cNvCxnSpPr>
            <a:cxnSpLocks noChangeShapeType="1"/>
          </p:cNvCxnSpPr>
          <p:nvPr/>
        </p:nvCxnSpPr>
        <p:spPr bwMode="auto">
          <a:xfrm>
            <a:off x="5016500" y="2492376"/>
            <a:ext cx="1943100" cy="288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14" name="Přímá spojovací čára 44"/>
          <p:cNvCxnSpPr>
            <a:cxnSpLocks noChangeShapeType="1"/>
          </p:cNvCxnSpPr>
          <p:nvPr/>
        </p:nvCxnSpPr>
        <p:spPr bwMode="auto">
          <a:xfrm flipH="1">
            <a:off x="4943476" y="2852738"/>
            <a:ext cx="2016125" cy="3603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15" name="Přímá spojovací čára 48"/>
          <p:cNvCxnSpPr>
            <a:cxnSpLocks noChangeShapeType="1"/>
          </p:cNvCxnSpPr>
          <p:nvPr/>
        </p:nvCxnSpPr>
        <p:spPr bwMode="auto">
          <a:xfrm>
            <a:off x="4943476" y="3213100"/>
            <a:ext cx="936625" cy="431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16" name="Přímá spojovací čára 52"/>
          <p:cNvCxnSpPr>
            <a:cxnSpLocks noChangeShapeType="1"/>
          </p:cNvCxnSpPr>
          <p:nvPr/>
        </p:nvCxnSpPr>
        <p:spPr bwMode="auto">
          <a:xfrm>
            <a:off x="5880100" y="3644901"/>
            <a:ext cx="1079500" cy="288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17" name="Přímá spojovací čára 56"/>
          <p:cNvCxnSpPr>
            <a:cxnSpLocks noChangeShapeType="1"/>
          </p:cNvCxnSpPr>
          <p:nvPr/>
        </p:nvCxnSpPr>
        <p:spPr bwMode="auto">
          <a:xfrm flipH="1">
            <a:off x="5664201" y="3933825"/>
            <a:ext cx="1368425" cy="431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18" name="Přímá spojovací čára 60"/>
          <p:cNvCxnSpPr>
            <a:cxnSpLocks noChangeShapeType="1"/>
          </p:cNvCxnSpPr>
          <p:nvPr/>
        </p:nvCxnSpPr>
        <p:spPr bwMode="auto">
          <a:xfrm flipH="1">
            <a:off x="5016500" y="4365625"/>
            <a:ext cx="647700" cy="2873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19" name="Přímá spojovací čára 63"/>
          <p:cNvCxnSpPr>
            <a:cxnSpLocks noChangeShapeType="1"/>
          </p:cNvCxnSpPr>
          <p:nvPr/>
        </p:nvCxnSpPr>
        <p:spPr bwMode="auto">
          <a:xfrm>
            <a:off x="5016500" y="4652963"/>
            <a:ext cx="1727200" cy="3603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20" name="Přímá spojovací čára 65"/>
          <p:cNvCxnSpPr>
            <a:cxnSpLocks noChangeShapeType="1"/>
          </p:cNvCxnSpPr>
          <p:nvPr/>
        </p:nvCxnSpPr>
        <p:spPr bwMode="auto">
          <a:xfrm flipH="1">
            <a:off x="6096000" y="5013325"/>
            <a:ext cx="647700" cy="5032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21" name="Přímá spojovací čára 67"/>
          <p:cNvCxnSpPr>
            <a:cxnSpLocks noChangeShapeType="1"/>
          </p:cNvCxnSpPr>
          <p:nvPr/>
        </p:nvCxnSpPr>
        <p:spPr bwMode="auto">
          <a:xfrm flipH="1">
            <a:off x="4008439" y="5516564"/>
            <a:ext cx="2016125" cy="288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22" name="Přímá spojovací čára 69"/>
          <p:cNvCxnSpPr>
            <a:cxnSpLocks noChangeShapeType="1"/>
          </p:cNvCxnSpPr>
          <p:nvPr/>
        </p:nvCxnSpPr>
        <p:spPr bwMode="auto">
          <a:xfrm>
            <a:off x="4008439" y="5805488"/>
            <a:ext cx="574675" cy="3603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23" name="Přímá spojovací čára 71"/>
          <p:cNvCxnSpPr>
            <a:cxnSpLocks noChangeShapeType="1"/>
          </p:cNvCxnSpPr>
          <p:nvPr/>
        </p:nvCxnSpPr>
        <p:spPr bwMode="auto">
          <a:xfrm>
            <a:off x="6096000" y="2420938"/>
            <a:ext cx="0" cy="431800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24" name="Přímá spojovací čára 73"/>
          <p:cNvCxnSpPr>
            <a:cxnSpLocks noChangeShapeType="1"/>
          </p:cNvCxnSpPr>
          <p:nvPr/>
        </p:nvCxnSpPr>
        <p:spPr bwMode="auto">
          <a:xfrm>
            <a:off x="6096001" y="2852738"/>
            <a:ext cx="936625" cy="360362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25" name="Přímá spojovací čára 75"/>
          <p:cNvCxnSpPr>
            <a:cxnSpLocks noChangeShapeType="1"/>
          </p:cNvCxnSpPr>
          <p:nvPr/>
        </p:nvCxnSpPr>
        <p:spPr bwMode="auto">
          <a:xfrm flipH="1">
            <a:off x="4008438" y="3213101"/>
            <a:ext cx="2951162" cy="360363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26" name="Přímá spojovací čára 77"/>
          <p:cNvCxnSpPr>
            <a:cxnSpLocks noChangeShapeType="1"/>
          </p:cNvCxnSpPr>
          <p:nvPr/>
        </p:nvCxnSpPr>
        <p:spPr bwMode="auto">
          <a:xfrm>
            <a:off x="3935414" y="3573464"/>
            <a:ext cx="2232025" cy="503237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27" name="Přímá spojovací čára 79"/>
          <p:cNvCxnSpPr>
            <a:cxnSpLocks noChangeShapeType="1"/>
          </p:cNvCxnSpPr>
          <p:nvPr/>
        </p:nvCxnSpPr>
        <p:spPr bwMode="auto">
          <a:xfrm>
            <a:off x="6167438" y="4076701"/>
            <a:ext cx="0" cy="288925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28" name="Přímá spojovací čára 81"/>
          <p:cNvCxnSpPr>
            <a:cxnSpLocks noChangeShapeType="1"/>
          </p:cNvCxnSpPr>
          <p:nvPr/>
        </p:nvCxnSpPr>
        <p:spPr bwMode="auto">
          <a:xfrm>
            <a:off x="6167439" y="4365625"/>
            <a:ext cx="1152525" cy="431800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29" name="Přímá spojovací čára 83"/>
          <p:cNvCxnSpPr>
            <a:cxnSpLocks noChangeShapeType="1"/>
          </p:cNvCxnSpPr>
          <p:nvPr/>
        </p:nvCxnSpPr>
        <p:spPr bwMode="auto">
          <a:xfrm>
            <a:off x="7319963" y="4797425"/>
            <a:ext cx="0" cy="287338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30" name="Přímá spojovací čára 85"/>
          <p:cNvCxnSpPr>
            <a:cxnSpLocks noChangeShapeType="1"/>
          </p:cNvCxnSpPr>
          <p:nvPr/>
        </p:nvCxnSpPr>
        <p:spPr bwMode="auto">
          <a:xfrm>
            <a:off x="7319963" y="5084763"/>
            <a:ext cx="0" cy="431800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31" name="Přímá spojovací čára 87"/>
          <p:cNvCxnSpPr>
            <a:cxnSpLocks noChangeShapeType="1"/>
          </p:cNvCxnSpPr>
          <p:nvPr/>
        </p:nvCxnSpPr>
        <p:spPr bwMode="auto">
          <a:xfrm flipH="1">
            <a:off x="6167439" y="5516563"/>
            <a:ext cx="1152525" cy="360362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32" name="Přímá spojovací čára 89"/>
          <p:cNvCxnSpPr>
            <a:cxnSpLocks noChangeShapeType="1"/>
          </p:cNvCxnSpPr>
          <p:nvPr/>
        </p:nvCxnSpPr>
        <p:spPr bwMode="auto">
          <a:xfrm>
            <a:off x="6167438" y="5876926"/>
            <a:ext cx="0" cy="360363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" name="Obrázek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436" y="12576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44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92101"/>
            <a:ext cx="8229600" cy="5445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>
                <a:solidFill>
                  <a:srgbClr val="FF0000"/>
                </a:solidFill>
              </a:rPr>
              <a:t>(3) Gramotnost ve světě</a:t>
            </a:r>
          </a:p>
        </p:txBody>
      </p:sp>
      <p:pic>
        <p:nvPicPr>
          <p:cNvPr id="15363" name="Picture 2" descr="C:\Users\halina\Desktop\Literacy_rate_worl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908050"/>
            <a:ext cx="91440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Obdélník 4"/>
          <p:cNvSpPr>
            <a:spLocks noChangeArrowheads="1"/>
          </p:cNvSpPr>
          <p:nvPr/>
        </p:nvSpPr>
        <p:spPr bwMode="auto">
          <a:xfrm>
            <a:off x="1524000" y="6211889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hlinkClick r:id="rId3"/>
              </a:rPr>
              <a:t>http://www.statemaster.com/encyclopedia/Image:Literacy-rate-world.PNG</a:t>
            </a: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1729285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9772" y="75390"/>
            <a:ext cx="5913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Požadavky na absolvování předmětu</a:t>
            </a: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603836"/>
            <a:ext cx="11823431" cy="4237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80000"/>
              </a:lnSpc>
              <a:buAutoNum type="arabicPeriod"/>
              <a:defRPr/>
            </a:pPr>
            <a:r>
              <a:rPr lang="cs-CZ" sz="2800" dirty="0">
                <a:solidFill>
                  <a:srgbClr val="008080"/>
                </a:solidFill>
              </a:rPr>
              <a:t>Zpracování seminární práce – studenti si vytvoří 3-4 členné týmy a zpracují seminární práci na zadané téma. Za celý tým odevzdá práci do IS SU jen 1 student </a:t>
            </a:r>
          </a:p>
          <a:p>
            <a:pPr>
              <a:lnSpc>
                <a:spcPct val="80000"/>
              </a:lnSpc>
              <a:defRPr/>
            </a:pPr>
            <a:r>
              <a:rPr lang="cs-CZ" sz="2800" dirty="0">
                <a:solidFill>
                  <a:srgbClr val="008080"/>
                </a:solidFill>
              </a:rPr>
              <a:t>(Název souboru: </a:t>
            </a:r>
            <a:r>
              <a:rPr lang="cs-CZ" sz="2800" dirty="0" err="1">
                <a:solidFill>
                  <a:srgbClr val="008080"/>
                </a:solidFill>
              </a:rPr>
              <a:t>příjmení_příjmení_příjmení_název</a:t>
            </a:r>
            <a:r>
              <a:rPr lang="cs-CZ" sz="2800" dirty="0">
                <a:solidFill>
                  <a:srgbClr val="008080"/>
                </a:solidFill>
              </a:rPr>
              <a:t> firmy) </a:t>
            </a:r>
          </a:p>
          <a:p>
            <a:pPr algn="just">
              <a:lnSpc>
                <a:spcPct val="80000"/>
              </a:lnSpc>
              <a:defRPr/>
            </a:pPr>
            <a:endParaRPr lang="cs-CZ" sz="2800" dirty="0">
              <a:solidFill>
                <a:srgbClr val="008080"/>
              </a:solidFill>
            </a:endParaRPr>
          </a:p>
          <a:p>
            <a:pPr algn="just">
              <a:lnSpc>
                <a:spcPct val="80000"/>
              </a:lnSpc>
              <a:defRPr/>
            </a:pPr>
            <a:r>
              <a:rPr lang="cs-CZ" sz="2800" dirty="0">
                <a:solidFill>
                  <a:srgbClr val="008080"/>
                </a:solidFill>
              </a:rPr>
              <a:t>Pokud bude mít práce odpovídající úroveň, bude práce bodově ohodnocena maximálně </a:t>
            </a:r>
            <a:r>
              <a:rPr lang="cs-CZ" sz="2800" dirty="0">
                <a:solidFill>
                  <a:srgbClr val="FF0000"/>
                </a:solidFill>
              </a:rPr>
              <a:t>15 body.</a:t>
            </a:r>
          </a:p>
          <a:p>
            <a:pPr algn="just">
              <a:lnSpc>
                <a:spcPct val="80000"/>
              </a:lnSpc>
              <a:defRPr/>
            </a:pPr>
            <a:endParaRPr lang="cs-CZ" sz="2800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800" dirty="0">
                <a:solidFill>
                  <a:srgbClr val="008080"/>
                </a:solidFill>
              </a:rPr>
              <a:t>3. Předmět je uzavřen závěrečnou písemnou zkouškou (forma zkoušky  online v učebnách) – </a:t>
            </a:r>
            <a:r>
              <a:rPr lang="cs-CZ" sz="2800" dirty="0">
                <a:solidFill>
                  <a:srgbClr val="FF0000"/>
                </a:solidFill>
              </a:rPr>
              <a:t>40 bodů </a:t>
            </a:r>
          </a:p>
          <a:p>
            <a:pPr>
              <a:lnSpc>
                <a:spcPct val="80000"/>
              </a:lnSpc>
              <a:defRPr/>
            </a:pPr>
            <a:endParaRPr lang="cs-CZ" sz="2800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800" dirty="0">
                <a:solidFill>
                  <a:srgbClr val="008080"/>
                </a:solidFill>
              </a:rPr>
              <a:t>   Do celkového počtu bodů se započítávají výsledky ze SP + ZT.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E71DA29-736A-4716-A8ED-2FF93A194762}"/>
              </a:ext>
            </a:extLst>
          </p:cNvPr>
          <p:cNvSpPr txBox="1"/>
          <p:nvPr/>
        </p:nvSpPr>
        <p:spPr>
          <a:xfrm>
            <a:off x="550415" y="5604927"/>
            <a:ext cx="1075973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008080"/>
                </a:solidFill>
              </a:rPr>
              <a:t>Studijní materiály a pokyny ke studiu  jsou umístěné v IS. Taktéž úplné prezentace přednášek z prezenčního studia. </a:t>
            </a:r>
          </a:p>
        </p:txBody>
      </p:sp>
    </p:spTree>
    <p:extLst>
      <p:ext uri="{BB962C8B-B14F-4D97-AF65-F5344CB8AC3E}">
        <p14:creationId xmlns:p14="http://schemas.microsoft.com/office/powerpoint/2010/main" val="3044440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118414"/>
            <a:ext cx="9307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Hofstedeho</a:t>
            </a: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kulturní dimenze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2488293"/>
            <a:ext cx="4853140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800" b="1" i="1" dirty="0">
                <a:solidFill>
                  <a:srgbClr val="008080"/>
                </a:solidFill>
              </a:rPr>
              <a:t>1.</a:t>
            </a:r>
            <a:r>
              <a:rPr lang="cs-CZ" sz="2800" b="1" i="1" dirty="0">
                <a:solidFill>
                  <a:srgbClr val="FF0000"/>
                </a:solidFill>
              </a:rPr>
              <a:t>Vzdálenost moci – vztah k autoritě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Velká vzdálenost </a:t>
            </a:r>
            <a:r>
              <a:rPr lang="cs-CZ" sz="2800" b="1" dirty="0">
                <a:solidFill>
                  <a:srgbClr val="FF3300"/>
                </a:solidFill>
              </a:rPr>
              <a:t>– </a:t>
            </a:r>
            <a:r>
              <a:rPr lang="cs-CZ" sz="2800" b="1" dirty="0">
                <a:solidFill>
                  <a:srgbClr val="008080"/>
                </a:solidFill>
              </a:rPr>
              <a:t>nerovnost</a:t>
            </a:r>
            <a:r>
              <a:rPr lang="cs-CZ" sz="2800" b="1" dirty="0">
                <a:solidFill>
                  <a:srgbClr val="FF3300"/>
                </a:solidFill>
              </a:rPr>
              <a:t> (Indie, Francie, Rumunsko,  Rusko…) 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Malá vzdálenost </a:t>
            </a:r>
            <a:r>
              <a:rPr lang="cs-CZ" sz="2800" b="1" dirty="0">
                <a:solidFill>
                  <a:srgbClr val="339966"/>
                </a:solidFill>
              </a:rPr>
              <a:t>– </a:t>
            </a:r>
            <a:r>
              <a:rPr lang="cs-CZ" sz="2800" b="1" dirty="0">
                <a:solidFill>
                  <a:srgbClr val="008080"/>
                </a:solidFill>
              </a:rPr>
              <a:t>rovnost</a:t>
            </a:r>
            <a:r>
              <a:rPr lang="cs-CZ" sz="2800" b="1" dirty="0">
                <a:solidFill>
                  <a:srgbClr val="FF3300"/>
                </a:solidFill>
              </a:rPr>
              <a:t> (</a:t>
            </a:r>
            <a:r>
              <a:rPr lang="cs-CZ" sz="2800" b="1" dirty="0" err="1">
                <a:solidFill>
                  <a:srgbClr val="FF3300"/>
                </a:solidFill>
              </a:rPr>
              <a:t>sev</a:t>
            </a:r>
            <a:r>
              <a:rPr lang="cs-CZ" sz="2800" b="1" dirty="0">
                <a:solidFill>
                  <a:srgbClr val="FF3300"/>
                </a:solidFill>
              </a:rPr>
              <a:t>. </a:t>
            </a:r>
            <a:r>
              <a:rPr lang="cs-CZ" sz="2800" b="1" dirty="0" err="1">
                <a:solidFill>
                  <a:srgbClr val="FF3300"/>
                </a:solidFill>
              </a:rPr>
              <a:t>evr</a:t>
            </a:r>
            <a:r>
              <a:rPr lang="cs-CZ" sz="2800" b="1" dirty="0">
                <a:solidFill>
                  <a:srgbClr val="FF3300"/>
                </a:solidFill>
              </a:rPr>
              <a:t>. země, Kanada, USA, Austrálie…)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36241"/>
            <a:ext cx="1464833" cy="1127893"/>
          </a:xfrm>
          <a:prstGeom prst="rect">
            <a:avLst/>
          </a:prstGeom>
        </p:spPr>
      </p:pic>
      <p:sp>
        <p:nvSpPr>
          <p:cNvPr id="3" name="Šipka dolů 2"/>
          <p:cNvSpPr/>
          <p:nvPr/>
        </p:nvSpPr>
        <p:spPr>
          <a:xfrm>
            <a:off x="9786267" y="867065"/>
            <a:ext cx="653143" cy="261258"/>
          </a:xfrm>
          <a:prstGeom prst="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6EE0D5A-ADD6-4CBE-8BE0-BCC547CB2814}"/>
              </a:ext>
            </a:extLst>
          </p:cNvPr>
          <p:cNvSpPr/>
          <p:nvPr/>
        </p:nvSpPr>
        <p:spPr>
          <a:xfrm>
            <a:off x="251520" y="703189"/>
            <a:ext cx="9490359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  <a:ea typeface="Calibri" panose="020F0502020204030204" pitchFamily="34" charset="0"/>
                <a:cs typeface="Times-Roman"/>
              </a:rPr>
              <a:t>Jedná se o: </a:t>
            </a:r>
            <a:r>
              <a:rPr lang="cs-CZ" sz="2400" b="1" dirty="0">
                <a:solidFill>
                  <a:srgbClr val="008080"/>
                </a:solidFill>
                <a:ea typeface="Calibri" panose="020F0502020204030204" pitchFamily="34" charset="0"/>
                <a:cs typeface="Times-Bold"/>
              </a:rPr>
              <a:t>vzdálenost moci</a:t>
            </a:r>
            <a:r>
              <a:rPr lang="cs-CZ" sz="2400" dirty="0">
                <a:solidFill>
                  <a:srgbClr val="008080"/>
                </a:solidFill>
                <a:ea typeface="Calibri" panose="020F0502020204030204" pitchFamily="34" charset="0"/>
                <a:cs typeface="Times-Roman"/>
              </a:rPr>
              <a:t>, </a:t>
            </a:r>
            <a:r>
              <a:rPr lang="cs-CZ" sz="2400" b="1" dirty="0">
                <a:solidFill>
                  <a:srgbClr val="008080"/>
                </a:solidFill>
                <a:ea typeface="Calibri" panose="020F0502020204030204" pitchFamily="34" charset="0"/>
                <a:cs typeface="Times-Roman"/>
              </a:rPr>
              <a:t>vyhýbání se nejistotě, </a:t>
            </a:r>
            <a:r>
              <a:rPr lang="cs-CZ" sz="2400" b="1" dirty="0">
                <a:solidFill>
                  <a:srgbClr val="008080"/>
                </a:solidFill>
                <a:ea typeface="Calibri" panose="020F0502020204030204" pitchFamily="34" charset="0"/>
                <a:cs typeface="Times-Bold"/>
              </a:rPr>
              <a:t>individualismus</a:t>
            </a:r>
            <a:r>
              <a:rPr lang="cs-CZ" sz="2400" dirty="0">
                <a:solidFill>
                  <a:srgbClr val="008080"/>
                </a:solidFill>
                <a:ea typeface="Calibri" panose="020F0502020204030204" pitchFamily="34" charset="0"/>
                <a:cs typeface="Times-Roman"/>
              </a:rPr>
              <a:t>, </a:t>
            </a:r>
            <a:r>
              <a:rPr lang="cs-CZ" sz="2400" b="1" dirty="0">
                <a:solidFill>
                  <a:srgbClr val="008080"/>
                </a:solidFill>
                <a:ea typeface="Calibri" panose="020F0502020204030204" pitchFamily="34" charset="0"/>
                <a:cs typeface="Times-Bold"/>
              </a:rPr>
              <a:t>maskulinitu</a:t>
            </a:r>
            <a:r>
              <a:rPr lang="cs-CZ" sz="2400" dirty="0">
                <a:solidFill>
                  <a:srgbClr val="008080"/>
                </a:solidFill>
                <a:ea typeface="Calibri" panose="020F0502020204030204" pitchFamily="34" charset="0"/>
                <a:cs typeface="Times-Roman"/>
              </a:rPr>
              <a:t>. Pátá dimenze, která se týká </a:t>
            </a:r>
            <a:r>
              <a:rPr lang="cs-CZ" sz="2400" b="1" dirty="0">
                <a:solidFill>
                  <a:srgbClr val="008080"/>
                </a:solidFill>
                <a:ea typeface="Calibri" panose="020F0502020204030204" pitchFamily="34" charset="0"/>
                <a:cs typeface="Times-Bold"/>
              </a:rPr>
              <a:t>dlouhodobé orientace</a:t>
            </a:r>
            <a:r>
              <a:rPr lang="cs-CZ" sz="2400" dirty="0">
                <a:solidFill>
                  <a:srgbClr val="008080"/>
                </a:solidFill>
                <a:ea typeface="Calibri" panose="020F0502020204030204" pitchFamily="34" charset="0"/>
                <a:cs typeface="Times-Roman"/>
              </a:rPr>
              <a:t>, byla formulována na podkladě </a:t>
            </a:r>
            <a:r>
              <a:rPr lang="cs-CZ" sz="2400" dirty="0">
                <a:solidFill>
                  <a:srgbClr val="008080"/>
                </a:solidFill>
                <a:ea typeface="Calibri" panose="020F0502020204030204" pitchFamily="34" charset="0"/>
                <a:cs typeface="TTE24C56F8t00"/>
              </a:rPr>
              <a:t>č</a:t>
            </a:r>
            <a:r>
              <a:rPr lang="cs-CZ" sz="2400" dirty="0">
                <a:solidFill>
                  <a:srgbClr val="008080"/>
                </a:solidFill>
                <a:ea typeface="Calibri" panose="020F0502020204030204" pitchFamily="34" charset="0"/>
                <a:cs typeface="Times-Roman"/>
              </a:rPr>
              <a:t>ínského výzkumu hodnot. </a:t>
            </a:r>
            <a:endParaRPr lang="cs-CZ" sz="2400" dirty="0">
              <a:solidFill>
                <a:srgbClr val="008080"/>
              </a:solidFill>
            </a:endParaRPr>
          </a:p>
        </p:txBody>
      </p:sp>
      <p:pic>
        <p:nvPicPr>
          <p:cNvPr id="8" name="Obrázek 7" descr="Mapa svÄtovÃ© energie">
            <a:extLst>
              <a:ext uri="{FF2B5EF4-FFF2-40B4-BE49-F238E27FC236}">
                <a16:creationId xmlns:a16="http://schemas.microsoft.com/office/drawing/2014/main" id="{3FE9A6E8-19E5-4E95-AC85-AED83C7E942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033" y="2269661"/>
            <a:ext cx="6349482" cy="3740521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</p:pic>
      <p:sp>
        <p:nvSpPr>
          <p:cNvPr id="9" name="Šipka: doprava 8">
            <a:extLst>
              <a:ext uri="{FF2B5EF4-FFF2-40B4-BE49-F238E27FC236}">
                <a16:creationId xmlns:a16="http://schemas.microsoft.com/office/drawing/2014/main" id="{680DC596-82FB-4D18-8689-4D91585BE9FC}"/>
              </a:ext>
            </a:extLst>
          </p:cNvPr>
          <p:cNvSpPr/>
          <p:nvPr/>
        </p:nvSpPr>
        <p:spPr>
          <a:xfrm>
            <a:off x="2244622" y="6027859"/>
            <a:ext cx="2752077" cy="603681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804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118414"/>
            <a:ext cx="9307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Hofstedeho</a:t>
            </a: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kulturní dimenze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4647" y="1085208"/>
            <a:ext cx="4661052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8080"/>
                </a:solidFill>
              </a:rPr>
              <a:t>2</a:t>
            </a:r>
            <a:r>
              <a:rPr lang="cs-CZ" sz="2800" b="1" dirty="0">
                <a:solidFill>
                  <a:srgbClr val="008080"/>
                </a:solidFill>
              </a:rPr>
              <a:t>. </a:t>
            </a:r>
            <a:r>
              <a:rPr lang="cs-CZ" sz="2800" b="1" dirty="0">
                <a:solidFill>
                  <a:srgbClr val="FF0000"/>
                </a:solidFill>
              </a:rPr>
              <a:t>Vyhýbání se  nejistotě </a:t>
            </a:r>
            <a:r>
              <a:rPr lang="cs-CZ" sz="2800" b="1" dirty="0">
                <a:solidFill>
                  <a:srgbClr val="008080"/>
                </a:solidFill>
              </a:rPr>
              <a:t>– 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Ochota riskovat- </a:t>
            </a:r>
            <a:r>
              <a:rPr lang="cs-CZ" sz="2800" b="1" dirty="0">
                <a:solidFill>
                  <a:srgbClr val="339966"/>
                </a:solidFill>
              </a:rPr>
              <a:t>riziko je příležitost, nejistota součástí života </a:t>
            </a:r>
            <a:r>
              <a:rPr lang="cs-CZ" sz="2800" b="1" dirty="0">
                <a:solidFill>
                  <a:srgbClr val="FF0000"/>
                </a:solidFill>
              </a:rPr>
              <a:t>(VB, USA, Švédsko, Čína Indie…)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Úzkost z nejistoty-</a:t>
            </a:r>
            <a:r>
              <a:rPr lang="cs-CZ" sz="2800" b="1" dirty="0">
                <a:solidFill>
                  <a:srgbClr val="339966"/>
                </a:solidFill>
              </a:rPr>
              <a:t>stres, konzervativnost, více pravidel a kontrolních mechanismů</a:t>
            </a:r>
            <a:r>
              <a:rPr lang="cs-CZ" sz="2800" b="1" dirty="0">
                <a:solidFill>
                  <a:srgbClr val="FF0000"/>
                </a:solidFill>
              </a:rPr>
              <a:t> (Řecko, Francie, Japonsko, Rusko…).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36241"/>
            <a:ext cx="1464833" cy="1127893"/>
          </a:xfrm>
          <a:prstGeom prst="rect">
            <a:avLst/>
          </a:prstGeom>
        </p:spPr>
      </p:pic>
      <p:sp>
        <p:nvSpPr>
          <p:cNvPr id="3" name="Šipka dolů 2"/>
          <p:cNvSpPr/>
          <p:nvPr/>
        </p:nvSpPr>
        <p:spPr>
          <a:xfrm>
            <a:off x="9907951" y="1042095"/>
            <a:ext cx="653143" cy="261258"/>
          </a:xfrm>
          <a:prstGeom prst="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Mapa UAI 50">
            <a:extLst>
              <a:ext uri="{FF2B5EF4-FFF2-40B4-BE49-F238E27FC236}">
                <a16:creationId xmlns:a16="http://schemas.microsoft.com/office/drawing/2014/main" id="{88C3CDEC-A3D2-4D73-B265-AC3C335FACE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744" y="1764337"/>
            <a:ext cx="5835860" cy="3676663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</p:pic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EE32D314-1522-4BD3-9D12-D4479C626EDC}"/>
              </a:ext>
            </a:extLst>
          </p:cNvPr>
          <p:cNvSpPr/>
          <p:nvPr/>
        </p:nvSpPr>
        <p:spPr>
          <a:xfrm>
            <a:off x="2778710" y="6107241"/>
            <a:ext cx="1677880" cy="408721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0A52612-F5A3-4086-9C34-C55A86357C45}"/>
              </a:ext>
            </a:extLst>
          </p:cNvPr>
          <p:cNvSpPr/>
          <p:nvPr/>
        </p:nvSpPr>
        <p:spPr>
          <a:xfrm>
            <a:off x="5816354" y="6349384"/>
            <a:ext cx="6096000" cy="32028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(unc. tolerant – tolerance rizika, unc. avoiding-vyhýbání se riziku)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188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69854" y="51515"/>
            <a:ext cx="9307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Hofstedeho</a:t>
            </a: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kulturní dimenze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58862" y="649356"/>
            <a:ext cx="5709277" cy="59093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700" b="1" dirty="0">
                <a:solidFill>
                  <a:srgbClr val="FF0000"/>
                </a:solidFill>
              </a:rPr>
              <a:t>3.Individualismus a kolektivismus</a:t>
            </a:r>
          </a:p>
          <a:p>
            <a:pPr>
              <a:defRPr/>
            </a:pPr>
            <a:r>
              <a:rPr lang="cs-CZ" sz="2700" b="1" dirty="0">
                <a:solidFill>
                  <a:srgbClr val="008080"/>
                </a:solidFill>
              </a:rPr>
              <a:t>Posuzuje se nezávislost či vliv skupiny (např. rodina).</a:t>
            </a:r>
          </a:p>
          <a:p>
            <a:pPr>
              <a:defRPr/>
            </a:pPr>
            <a:r>
              <a:rPr lang="cs-CZ" sz="2700" b="1" dirty="0">
                <a:solidFill>
                  <a:srgbClr val="FF0000"/>
                </a:solidFill>
              </a:rPr>
              <a:t>Individualistické kultury- </a:t>
            </a:r>
            <a:r>
              <a:rPr lang="cs-CZ" sz="2700" b="1" dirty="0">
                <a:solidFill>
                  <a:srgbClr val="008080"/>
                </a:solidFill>
              </a:rPr>
              <a:t>velká odpovědnost za své chování </a:t>
            </a:r>
            <a:r>
              <a:rPr lang="cs-CZ" sz="2700" b="1" dirty="0">
                <a:solidFill>
                  <a:srgbClr val="FF0000"/>
                </a:solidFill>
              </a:rPr>
              <a:t>(USA, Kanada, Austrálie, Velká Británie, Nizozemí, Itálie, Dánsko a Švédsko…).</a:t>
            </a:r>
          </a:p>
          <a:p>
            <a:pPr>
              <a:defRPr/>
            </a:pPr>
            <a:r>
              <a:rPr lang="cs-CZ" sz="2700" b="1" dirty="0">
                <a:solidFill>
                  <a:srgbClr val="FF0000"/>
                </a:solidFill>
              </a:rPr>
              <a:t>Kolektivistická kultura - </a:t>
            </a:r>
            <a:r>
              <a:rPr lang="cs-CZ" sz="2700" dirty="0">
                <a:solidFill>
                  <a:srgbClr val="008080"/>
                </a:solidFill>
              </a:rPr>
              <a:t>zájem skupiny má přednost před individuálními zájmy,  členové rostou ve skupinách a stávají se součástí nových skupin po celou dobu svého života, poměrně silný pocit sounáležitosti </a:t>
            </a:r>
            <a:r>
              <a:rPr lang="cs-CZ" sz="2700" b="1" dirty="0">
                <a:solidFill>
                  <a:srgbClr val="FF0000"/>
                </a:solidFill>
              </a:rPr>
              <a:t>(asijské země, některé země Latinské Ameriky …).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36241"/>
            <a:ext cx="1464833" cy="1127893"/>
          </a:xfrm>
          <a:prstGeom prst="rect">
            <a:avLst/>
          </a:prstGeom>
        </p:spPr>
      </p:pic>
      <p:sp>
        <p:nvSpPr>
          <p:cNvPr id="3" name="Šipka dolů 2"/>
          <p:cNvSpPr/>
          <p:nvPr/>
        </p:nvSpPr>
        <p:spPr>
          <a:xfrm>
            <a:off x="7547318" y="600187"/>
            <a:ext cx="653143" cy="261258"/>
          </a:xfrm>
          <a:prstGeom prst="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IDV world map 50">
            <a:extLst>
              <a:ext uri="{FF2B5EF4-FFF2-40B4-BE49-F238E27FC236}">
                <a16:creationId xmlns:a16="http://schemas.microsoft.com/office/drawing/2014/main" id="{27A3D944-F72B-41A2-87F4-DDD4409D1A6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39" y="1481531"/>
            <a:ext cx="6102936" cy="3894938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</p:pic>
    </p:spTree>
    <p:extLst>
      <p:ext uri="{BB962C8B-B14F-4D97-AF65-F5344CB8AC3E}">
        <p14:creationId xmlns:p14="http://schemas.microsoft.com/office/powerpoint/2010/main" val="14309327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0055" y="76787"/>
            <a:ext cx="9307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Hofstedeho</a:t>
            </a: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kulturní dimenze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46874" y="703189"/>
            <a:ext cx="4888651" cy="59093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700" b="1" dirty="0">
                <a:solidFill>
                  <a:srgbClr val="FF0000"/>
                </a:solidFill>
              </a:rPr>
              <a:t>4. Maskulinita x feminita </a:t>
            </a:r>
            <a:r>
              <a:rPr lang="cs-CZ" sz="2700" b="1" dirty="0">
                <a:solidFill>
                  <a:srgbClr val="008080"/>
                </a:solidFill>
              </a:rPr>
              <a:t>–</a:t>
            </a:r>
          </a:p>
          <a:p>
            <a:pPr algn="ctr">
              <a:defRPr/>
            </a:pPr>
            <a:r>
              <a:rPr lang="cs-CZ" sz="2700" i="1" dirty="0">
                <a:solidFill>
                  <a:srgbClr val="008080"/>
                </a:solidFill>
              </a:rPr>
              <a:t>Muži a ženy mají své určité tradiční role v různých zemích. </a:t>
            </a:r>
            <a:endParaRPr lang="cs-CZ" sz="2700" b="1" i="1" dirty="0">
              <a:solidFill>
                <a:srgbClr val="008080"/>
              </a:solidFill>
            </a:endParaRPr>
          </a:p>
          <a:p>
            <a:pPr>
              <a:defRPr/>
            </a:pPr>
            <a:r>
              <a:rPr lang="cs-CZ" sz="2700" b="1" dirty="0">
                <a:solidFill>
                  <a:srgbClr val="FF0000"/>
                </a:solidFill>
              </a:rPr>
              <a:t>Maskulinní kultury </a:t>
            </a:r>
            <a:r>
              <a:rPr lang="cs-CZ" sz="2700" b="1" dirty="0">
                <a:solidFill>
                  <a:srgbClr val="008080"/>
                </a:solidFill>
              </a:rPr>
              <a:t>- </a:t>
            </a:r>
            <a:r>
              <a:rPr lang="cs-CZ" sz="2700" dirty="0">
                <a:solidFill>
                  <a:srgbClr val="008080"/>
                </a:solidFill>
              </a:rPr>
              <a:t>výkon, síla, úspěch a hrdinství, tyto kultury jsou materialistické, firmy jsou více konkurenceschopné </a:t>
            </a:r>
            <a:r>
              <a:rPr lang="cs-CZ" sz="2700" b="1" dirty="0">
                <a:solidFill>
                  <a:srgbClr val="FF0000"/>
                </a:solidFill>
              </a:rPr>
              <a:t>(Čína, Polsko, Německo, Švýcarsko …). </a:t>
            </a:r>
          </a:p>
          <a:p>
            <a:pPr>
              <a:defRPr/>
            </a:pPr>
            <a:endParaRPr lang="cs-CZ" sz="2700" b="1" dirty="0">
              <a:solidFill>
                <a:srgbClr val="008080"/>
              </a:solidFill>
            </a:endParaRPr>
          </a:p>
          <a:p>
            <a:pPr>
              <a:defRPr/>
            </a:pPr>
            <a:r>
              <a:rPr lang="cs-CZ" sz="2700" b="1" dirty="0">
                <a:solidFill>
                  <a:srgbClr val="FF0000"/>
                </a:solidFill>
              </a:rPr>
              <a:t>Femininní kultury </a:t>
            </a:r>
            <a:r>
              <a:rPr lang="cs-CZ" sz="2700" b="1" dirty="0">
                <a:solidFill>
                  <a:srgbClr val="008080"/>
                </a:solidFill>
              </a:rPr>
              <a:t>- </a:t>
            </a:r>
            <a:r>
              <a:rPr lang="cs-CZ" sz="2700" dirty="0">
                <a:solidFill>
                  <a:srgbClr val="008080"/>
                </a:solidFill>
              </a:rPr>
              <a:t>mezilidské vztahy, starost o druhé, stejná výchova dětí, management spíše intuitivní, konsensus v řešení problémů</a:t>
            </a:r>
            <a:r>
              <a:rPr lang="cs-CZ" sz="2700" dirty="0">
                <a:solidFill>
                  <a:srgbClr val="FF0000"/>
                </a:solidFill>
              </a:rPr>
              <a:t> </a:t>
            </a:r>
            <a:r>
              <a:rPr lang="cs-CZ" sz="2700" b="1" dirty="0">
                <a:solidFill>
                  <a:srgbClr val="FF0000"/>
                </a:solidFill>
              </a:rPr>
              <a:t>(severské země).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36241"/>
            <a:ext cx="1464833" cy="1127893"/>
          </a:xfrm>
          <a:prstGeom prst="rect">
            <a:avLst/>
          </a:prstGeom>
        </p:spPr>
      </p:pic>
      <p:sp>
        <p:nvSpPr>
          <p:cNvPr id="3" name="Šipka dolů 2"/>
          <p:cNvSpPr/>
          <p:nvPr/>
        </p:nvSpPr>
        <p:spPr>
          <a:xfrm>
            <a:off x="6198936" y="572560"/>
            <a:ext cx="653143" cy="261258"/>
          </a:xfrm>
          <a:prstGeom prst="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Mapa svÄta MAS 50">
            <a:extLst>
              <a:ext uri="{FF2B5EF4-FFF2-40B4-BE49-F238E27FC236}">
                <a16:creationId xmlns:a16="http://schemas.microsoft.com/office/drawing/2014/main" id="{69A5BFAB-EE1F-4624-9B8A-0351F3BC453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1473693"/>
            <a:ext cx="6276527" cy="4190260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</p:pic>
    </p:spTree>
    <p:extLst>
      <p:ext uri="{BB962C8B-B14F-4D97-AF65-F5344CB8AC3E}">
        <p14:creationId xmlns:p14="http://schemas.microsoft.com/office/powerpoint/2010/main" val="2518105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28507"/>
            <a:ext cx="9307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Hofstedeho</a:t>
            </a: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kulturní dimenze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41204" y="1013282"/>
            <a:ext cx="5039556" cy="56938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FF0000"/>
                </a:solidFill>
              </a:rPr>
              <a:t>5. Dlouhodobá orientace </a:t>
            </a:r>
            <a:r>
              <a:rPr lang="cs-CZ" sz="2800" b="1" dirty="0">
                <a:solidFill>
                  <a:srgbClr val="008080"/>
                </a:solidFill>
              </a:rPr>
              <a:t>–</a:t>
            </a:r>
          </a:p>
          <a:p>
            <a:pPr>
              <a:defRPr/>
            </a:pPr>
            <a:r>
              <a:rPr lang="cs-CZ" sz="2800" b="1" dirty="0">
                <a:solidFill>
                  <a:srgbClr val="FF0000"/>
                </a:solidFill>
              </a:rPr>
              <a:t>Dlouhodobá orientace - </a:t>
            </a:r>
          </a:p>
          <a:p>
            <a:pPr>
              <a:defRPr/>
            </a:pPr>
            <a:r>
              <a:rPr lang="cs-CZ" sz="2800" dirty="0">
                <a:solidFill>
                  <a:srgbClr val="008080"/>
                </a:solidFill>
              </a:rPr>
              <a:t>Země  dělají věci, které mají efekt až po určité době (CRM, dlouhodobá udržitelnost), preference vlastností, jako je vytrvalost, houževnatost a spořivost. Toto chování je typické pro asijské země. </a:t>
            </a:r>
          </a:p>
          <a:p>
            <a:pPr>
              <a:defRPr/>
            </a:pPr>
            <a:r>
              <a:rPr lang="cs-CZ" sz="2800" b="1" dirty="0">
                <a:solidFill>
                  <a:srgbClr val="FF0000"/>
                </a:solidFill>
              </a:rPr>
              <a:t>Krátkodobá  orientace</a:t>
            </a:r>
          </a:p>
          <a:p>
            <a:pPr>
              <a:defRPr/>
            </a:pPr>
            <a:r>
              <a:rPr lang="cs-CZ" sz="2800" dirty="0">
                <a:solidFill>
                  <a:srgbClr val="008080"/>
                </a:solidFill>
              </a:rPr>
              <a:t>Hlavní důraz kladen na "teď,  často je charakteristická nehospodárnost a zadluženost. </a:t>
            </a:r>
            <a:endParaRPr lang="cs-CZ" sz="2800" b="1" dirty="0">
              <a:solidFill>
                <a:srgbClr val="00808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36241"/>
            <a:ext cx="1464833" cy="1127893"/>
          </a:xfrm>
          <a:prstGeom prst="rect">
            <a:avLst/>
          </a:prstGeom>
        </p:spPr>
      </p:pic>
      <p:sp>
        <p:nvSpPr>
          <p:cNvPr id="3" name="Šipka dolů 2"/>
          <p:cNvSpPr/>
          <p:nvPr/>
        </p:nvSpPr>
        <p:spPr>
          <a:xfrm>
            <a:off x="6198936" y="572560"/>
            <a:ext cx="653143" cy="261258"/>
          </a:xfrm>
          <a:prstGeom prst="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 descr="MON world map 50">
            <a:extLst>
              <a:ext uri="{FF2B5EF4-FFF2-40B4-BE49-F238E27FC236}">
                <a16:creationId xmlns:a16="http://schemas.microsoft.com/office/drawing/2014/main" id="{CDA2690A-4519-4ED8-ADD4-E0AE2C09B05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432" y="1648612"/>
            <a:ext cx="5450889" cy="3225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7915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052255" y="302434"/>
            <a:ext cx="863736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800" b="1" dirty="0">
                <a:solidFill>
                  <a:srgbClr val="008080"/>
                </a:solidFill>
              </a:rPr>
              <a:t>3. Mezinárodní marketingové prostředí kulturní a sociální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959" y="53337"/>
            <a:ext cx="1269521" cy="97284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8A13C3D-CB62-4914-8ECF-14C6B710F2E5}"/>
              </a:ext>
            </a:extLst>
          </p:cNvPr>
          <p:cNvSpPr txBox="1"/>
          <p:nvPr/>
        </p:nvSpPr>
        <p:spPr>
          <a:xfrm>
            <a:off x="251520" y="1253601"/>
            <a:ext cx="11564673" cy="39407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Mezinárodní sociální prostředí </a:t>
            </a:r>
            <a:r>
              <a:rPr lang="cs-CZ" sz="2400" b="1" dirty="0">
                <a:solidFill>
                  <a:srgbClr val="008080"/>
                </a:solidFill>
              </a:rPr>
              <a:t>– </a:t>
            </a:r>
            <a:r>
              <a:rPr lang="cs-CZ" sz="2400" dirty="0">
                <a:solidFill>
                  <a:srgbClr val="008080"/>
                </a:solidFill>
              </a:rPr>
              <a:t>souvislosti s kulturou.</a:t>
            </a:r>
          </a:p>
          <a:p>
            <a:pPr>
              <a:lnSpc>
                <a:spcPct val="80000"/>
              </a:lnSpc>
              <a:defRPr/>
            </a:pPr>
            <a:endParaRPr lang="cs-CZ" sz="2400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● ● </a:t>
            </a:r>
            <a:r>
              <a:rPr lang="cs-CZ" sz="2400" b="1" dirty="0">
                <a:solidFill>
                  <a:srgbClr val="FF0000"/>
                </a:solidFill>
              </a:rPr>
              <a:t>Sociální stratifikace </a:t>
            </a:r>
            <a:r>
              <a:rPr lang="cs-CZ" sz="2400" b="1" dirty="0">
                <a:solidFill>
                  <a:srgbClr val="008080"/>
                </a:solidFill>
              </a:rPr>
              <a:t>– </a:t>
            </a:r>
            <a:r>
              <a:rPr lang="cs-CZ" sz="2400" dirty="0">
                <a:solidFill>
                  <a:srgbClr val="008080"/>
                </a:solidFill>
              </a:rPr>
              <a:t>členění obyvatel do tříd, kast nebo elit. </a:t>
            </a: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● ● </a:t>
            </a:r>
            <a:r>
              <a:rPr lang="cs-CZ" sz="2400" b="1" dirty="0">
                <a:solidFill>
                  <a:srgbClr val="FF0000"/>
                </a:solidFill>
              </a:rPr>
              <a:t>Sociální instituce </a:t>
            </a:r>
            <a:r>
              <a:rPr lang="cs-CZ" sz="2400" b="1" dirty="0">
                <a:solidFill>
                  <a:srgbClr val="008080"/>
                </a:solidFill>
              </a:rPr>
              <a:t>– </a:t>
            </a:r>
            <a:r>
              <a:rPr lang="cs-CZ" sz="2400" dirty="0">
                <a:solidFill>
                  <a:srgbClr val="008080"/>
                </a:solidFill>
              </a:rPr>
              <a:t>nejdůležitější sociální skupiny, primární a sekundární, jejich vliv na spotřebu a komunikaci.</a:t>
            </a: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● ● </a:t>
            </a:r>
            <a:r>
              <a:rPr lang="cs-CZ" sz="2400" b="1" dirty="0">
                <a:solidFill>
                  <a:srgbClr val="FF0000"/>
                </a:solidFill>
              </a:rPr>
              <a:t>Vztahy v sociálním prostředí </a:t>
            </a:r>
            <a:r>
              <a:rPr lang="cs-CZ" sz="2400" dirty="0">
                <a:solidFill>
                  <a:srgbClr val="008080"/>
                </a:solidFill>
              </a:rPr>
              <a:t>– </a:t>
            </a:r>
            <a:r>
              <a:rPr lang="cs-CZ" sz="2400" i="1" dirty="0">
                <a:solidFill>
                  <a:srgbClr val="008080"/>
                </a:solidFill>
              </a:rPr>
              <a:t>muž-žena, </a:t>
            </a:r>
            <a:r>
              <a:rPr lang="cs-CZ" sz="2400" i="1" dirty="0" err="1">
                <a:solidFill>
                  <a:srgbClr val="008080"/>
                </a:solidFill>
              </a:rPr>
              <a:t>stáří-mládí</a:t>
            </a:r>
            <a:r>
              <a:rPr lang="cs-CZ" sz="2400" i="1" dirty="0">
                <a:solidFill>
                  <a:srgbClr val="008080"/>
                </a:solidFill>
              </a:rPr>
              <a:t>, výkon-status.</a:t>
            </a:r>
          </a:p>
          <a:p>
            <a:pPr>
              <a:lnSpc>
                <a:spcPct val="80000"/>
              </a:lnSpc>
              <a:defRPr/>
            </a:pPr>
            <a:endParaRPr lang="cs-CZ" sz="2400" i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Modely spotřebního chování </a:t>
            </a:r>
            <a:r>
              <a:rPr lang="cs-CZ" sz="2400" i="1" dirty="0">
                <a:solidFill>
                  <a:srgbClr val="008080"/>
                </a:solidFill>
              </a:rPr>
              <a:t>– psychologické, sociologické, model podnět, černá skříňka - odezva.</a:t>
            </a:r>
          </a:p>
          <a:p>
            <a:pPr>
              <a:lnSpc>
                <a:spcPct val="80000"/>
              </a:lnSpc>
              <a:defRPr/>
            </a:pPr>
            <a:endParaRPr lang="cs-CZ" sz="2400" i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Obchodní jednání </a:t>
            </a:r>
            <a:r>
              <a:rPr lang="cs-CZ" sz="2400" b="1" dirty="0">
                <a:solidFill>
                  <a:srgbClr val="008080"/>
                </a:solidFill>
              </a:rPr>
              <a:t>– </a:t>
            </a:r>
            <a:r>
              <a:rPr lang="cs-CZ" sz="2400" dirty="0">
                <a:solidFill>
                  <a:srgbClr val="008080"/>
                </a:solidFill>
              </a:rPr>
              <a:t>obecné přístupy a etapy, zásady jednání, specifické znaky (týmová podpora, tradice a zvyky, jazykové vybavení, etika jednání, ústupky …).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>
                <a:solidFill>
                  <a:srgbClr val="008080"/>
                </a:solidFill>
              </a:rPr>
              <a:t>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A8A2E7B-DFC5-4418-80F6-BDD15F1FE095}"/>
              </a:ext>
            </a:extLst>
          </p:cNvPr>
          <p:cNvSpPr txBox="1"/>
          <p:nvPr/>
        </p:nvSpPr>
        <p:spPr>
          <a:xfrm>
            <a:off x="313664" y="5724569"/>
            <a:ext cx="1156467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Praxe, případové studie: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008080"/>
                </a:solidFill>
              </a:rPr>
              <a:t> příklad sociální struktury moderní industriální společnosti, příklady sociální stratifikace v praxi,  odlišnosti obchodního jednání v praxi.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12947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4" y="-242888"/>
            <a:ext cx="8218487" cy="10525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Moderní industriální společnost – </a:t>
            </a:r>
            <a:r>
              <a:rPr lang="cs-CZ" sz="3200" b="1" dirty="0">
                <a:solidFill>
                  <a:srgbClr val="FF0000"/>
                </a:solidFill>
              </a:rPr>
              <a:t>příklad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620714"/>
            <a:ext cx="9144000" cy="6237287"/>
          </a:xfrm>
          <a:solidFill>
            <a:srgbClr val="FFFF00"/>
          </a:solidFill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cs-CZ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1703388" y="692151"/>
          <a:ext cx="8785224" cy="6035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1166">
                <a:tc>
                  <a:txBody>
                    <a:bodyPr/>
                    <a:lstStyle/>
                    <a:p>
                      <a:r>
                        <a:rPr lang="cs-CZ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Vyšší třída</a:t>
                      </a:r>
                      <a:endParaRPr lang="cs-CZ" sz="2800" dirty="0"/>
                    </a:p>
                  </a:txBody>
                  <a:tcPr marL="91443" marR="91443" marT="45714" marB="45714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Střední třída</a:t>
                      </a:r>
                      <a:endParaRPr lang="cs-CZ" sz="2800" dirty="0"/>
                    </a:p>
                  </a:txBody>
                  <a:tcPr marL="91443" marR="91443" marT="45714" marB="45714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Nižší třída</a:t>
                      </a:r>
                      <a:endParaRPr lang="cs-CZ" sz="2800" dirty="0"/>
                    </a:p>
                  </a:txBody>
                  <a:tcPr marL="91443" marR="91443" marT="45714" marB="45714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6899">
                <a:tc>
                  <a:txBody>
                    <a:bodyPr/>
                    <a:lstStyle/>
                    <a:p>
                      <a:r>
                        <a:rPr lang="cs-CZ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Horní vrstva  </a:t>
                      </a:r>
                      <a:r>
                        <a:rPr lang="cs-CZ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cs-CZ" sz="2400" b="1" kern="120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představitelé státní moci a velkého byznysu</a:t>
                      </a:r>
                      <a:endParaRPr lang="cs-CZ" sz="2400" b="1" dirty="0">
                        <a:solidFill>
                          <a:srgbClr val="008080"/>
                        </a:solidFill>
                      </a:endParaRPr>
                    </a:p>
                  </a:txBody>
                  <a:tcPr marL="91443" marR="91443" marT="45714" marB="4571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Horní vrstva </a:t>
                      </a:r>
                      <a:r>
                        <a:rPr lang="cs-CZ" sz="2400" b="1" kern="120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-  malí podnikatelé a manažeři, svobodná povolání</a:t>
                      </a:r>
                      <a:endParaRPr lang="cs-CZ" sz="2400" b="1" dirty="0">
                        <a:solidFill>
                          <a:srgbClr val="008080"/>
                        </a:solidFill>
                      </a:endParaRPr>
                    </a:p>
                  </a:txBody>
                  <a:tcPr marL="91443" marR="91443" marT="45714" marB="4571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Horní vrstva</a:t>
                      </a:r>
                      <a:r>
                        <a:rPr lang="cs-CZ" sz="2400" b="1" kern="120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- středně kvalifikovaní dělníci</a:t>
                      </a:r>
                      <a:r>
                        <a:rPr lang="cs-CZ" sz="2400" b="1" kern="1200" baseline="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400" b="1" kern="120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a menší farmáři</a:t>
                      </a:r>
                      <a:endParaRPr lang="cs-CZ" sz="2400" b="1" dirty="0">
                        <a:solidFill>
                          <a:srgbClr val="008080"/>
                        </a:solidFill>
                      </a:endParaRPr>
                    </a:p>
                  </a:txBody>
                  <a:tcPr marL="91443" marR="91443" marT="45714" marB="4571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10">
                <a:tc>
                  <a:txBody>
                    <a:bodyPr/>
                    <a:lstStyle/>
                    <a:p>
                      <a:r>
                        <a:rPr lang="cs-CZ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Spodní vrstva </a:t>
                      </a:r>
                      <a:r>
                        <a:rPr lang="cs-CZ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</a:t>
                      </a:r>
                      <a:r>
                        <a:rPr lang="cs-CZ" sz="2400" b="1" kern="120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odborníci, vědci, inženýři, střední podnikatelé, obchodníci</a:t>
                      </a:r>
                      <a:endParaRPr lang="cs-CZ" sz="2400" b="1" dirty="0">
                        <a:solidFill>
                          <a:srgbClr val="008080"/>
                        </a:solidFill>
                      </a:endParaRPr>
                    </a:p>
                  </a:txBody>
                  <a:tcPr marL="91443" marR="91443" marT="45714" marB="4571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Spodní vrstva </a:t>
                      </a:r>
                      <a:r>
                        <a:rPr lang="cs-CZ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cs-CZ" sz="2400" b="1" kern="120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úředníci, větší farmáři, vysoce kvalifikovaní dělníci</a:t>
                      </a:r>
                      <a:endParaRPr lang="cs-CZ" sz="2400" b="1" dirty="0">
                        <a:solidFill>
                          <a:srgbClr val="008080"/>
                        </a:solidFill>
                      </a:endParaRPr>
                    </a:p>
                  </a:txBody>
                  <a:tcPr marL="91443" marR="91443" marT="45714" marB="4571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Spodní vrstva-  </a:t>
                      </a:r>
                      <a:r>
                        <a:rPr lang="cs-CZ" sz="2400" b="1" kern="120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nekvalifikovaní dělníci, zemědělští dělníci </a:t>
                      </a:r>
                    </a:p>
                    <a:p>
                      <a:r>
                        <a:rPr lang="cs-CZ" sz="2400" b="1" kern="120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a nezaměstnaní</a:t>
                      </a:r>
                      <a:endParaRPr lang="cs-CZ" sz="2400" b="1" dirty="0">
                        <a:solidFill>
                          <a:srgbClr val="008080"/>
                        </a:solidFill>
                      </a:endParaRPr>
                    </a:p>
                  </a:txBody>
                  <a:tcPr marL="91443" marR="91443" marT="45714" marB="4571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36241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032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91570" y="260351"/>
            <a:ext cx="8993875" cy="663575"/>
          </a:xfr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cs-CZ" sz="3600" b="1" i="1" dirty="0">
                <a:solidFill>
                  <a:srgbClr val="FF0000"/>
                </a:solidFill>
                <a:latin typeface="+mn-lt"/>
              </a:rPr>
              <a:t>Příklady z praxe </a:t>
            </a:r>
            <a:r>
              <a:rPr lang="cs-CZ" sz="3600" b="1" i="1" dirty="0">
                <a:solidFill>
                  <a:srgbClr val="008080"/>
                </a:solidFill>
                <a:latin typeface="+mn-lt"/>
              </a:rPr>
              <a:t>– Brazílie-obchodní jednání</a:t>
            </a:r>
            <a:endParaRPr lang="cs-CZ" sz="3600" b="1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1034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45909" y="1565371"/>
            <a:ext cx="8720920" cy="4392084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cs-CZ" b="1" dirty="0">
                <a:solidFill>
                  <a:srgbClr val="008080"/>
                </a:solidFill>
              </a:rPr>
              <a:t>Obchodní zvyklosti:</a:t>
            </a:r>
          </a:p>
          <a:p>
            <a:pPr>
              <a:defRPr/>
            </a:pPr>
            <a:r>
              <a:rPr lang="cs-CZ" dirty="0">
                <a:solidFill>
                  <a:srgbClr val="FF0000"/>
                </a:solidFill>
              </a:rPr>
              <a:t>Oficiální jazyk portugalština, drobné chyby tolerovány, raději tlumočník.</a:t>
            </a:r>
          </a:p>
          <a:p>
            <a:pPr>
              <a:defRPr/>
            </a:pPr>
            <a:r>
              <a:rPr lang="cs-CZ" dirty="0">
                <a:solidFill>
                  <a:srgbClr val="FF0000"/>
                </a:solidFill>
              </a:rPr>
              <a:t>Důraz na přípravu jednání, kromě verbální komunikace podpůrná dokumentace v P (A).</a:t>
            </a:r>
          </a:p>
          <a:p>
            <a:pPr>
              <a:defRPr/>
            </a:pPr>
            <a:r>
              <a:rPr lang="cs-CZ" dirty="0">
                <a:solidFill>
                  <a:srgbClr val="FF0000"/>
                </a:solidFill>
              </a:rPr>
              <a:t>Dodržení času schůzky (tolerance 10 - 15 min.).</a:t>
            </a:r>
          </a:p>
          <a:p>
            <a:pPr>
              <a:defRPr/>
            </a:pPr>
            <a:r>
              <a:rPr lang="cs-CZ" dirty="0">
                <a:solidFill>
                  <a:srgbClr val="FF0000"/>
                </a:solidFill>
              </a:rPr>
              <a:t>Oblečení: oblek, košile (decentní barvy).</a:t>
            </a:r>
          </a:p>
          <a:p>
            <a:pPr>
              <a:defRPr/>
            </a:pPr>
            <a:r>
              <a:rPr lang="cs-CZ" dirty="0">
                <a:solidFill>
                  <a:srgbClr val="FF0000"/>
                </a:solidFill>
              </a:rPr>
              <a:t>Oslovování partnera jménem, případně funkcí, výměna vizitek (dvojjazyčných).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731" y="28191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990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91570" y="260351"/>
            <a:ext cx="8993875" cy="663575"/>
          </a:xfr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cs-CZ" sz="3600" b="1" i="1" dirty="0">
                <a:solidFill>
                  <a:srgbClr val="FF0000"/>
                </a:solidFill>
                <a:latin typeface="+mn-lt"/>
              </a:rPr>
              <a:t>Příklady z praxe – Brazílie </a:t>
            </a:r>
            <a:endParaRPr lang="cs-CZ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34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45909" y="1565371"/>
            <a:ext cx="8720920" cy="5067441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cs-CZ" b="1" dirty="0">
                <a:solidFill>
                  <a:srgbClr val="008080"/>
                </a:solidFill>
              </a:rPr>
              <a:t>Samotné jednání:</a:t>
            </a:r>
          </a:p>
          <a:p>
            <a:pPr>
              <a:defRPr/>
            </a:pPr>
            <a:r>
              <a:rPr lang="cs-CZ" dirty="0">
                <a:solidFill>
                  <a:srgbClr val="FF0000"/>
                </a:solidFill>
              </a:rPr>
              <a:t>Uvolněné jednání, pomalejší, nutná trpělivost…</a:t>
            </a:r>
          </a:p>
          <a:p>
            <a:pPr>
              <a:defRPr/>
            </a:pPr>
            <a:r>
              <a:rPr lang="cs-CZ" dirty="0">
                <a:solidFill>
                  <a:srgbClr val="FF0000"/>
                </a:solidFill>
              </a:rPr>
              <a:t>Nepružnost, protahování, důraz na poznání partnera.</a:t>
            </a:r>
          </a:p>
          <a:p>
            <a:pPr>
              <a:defRPr/>
            </a:pPr>
            <a:r>
              <a:rPr lang="cs-CZ" dirty="0">
                <a:solidFill>
                  <a:srgbClr val="FF0000"/>
                </a:solidFill>
              </a:rPr>
              <a:t>Kontrakt musí být podrobně písemně formulován, důraz na prodejní servis.</a:t>
            </a:r>
          </a:p>
          <a:p>
            <a:pPr>
              <a:defRPr/>
            </a:pPr>
            <a:r>
              <a:rPr lang="cs-CZ" dirty="0">
                <a:solidFill>
                  <a:srgbClr val="FF0000"/>
                </a:solidFill>
              </a:rPr>
              <a:t>Společenský oběd či večeře, případně pozvání do rodiny (dárky).</a:t>
            </a:r>
          </a:p>
          <a:p>
            <a:pPr>
              <a:defRPr/>
            </a:pPr>
            <a:r>
              <a:rPr lang="cs-CZ" dirty="0">
                <a:solidFill>
                  <a:srgbClr val="FF0000"/>
                </a:solidFill>
              </a:rPr>
              <a:t>Všude přítomná korupce.</a:t>
            </a:r>
          </a:p>
          <a:p>
            <a:pPr>
              <a:defRPr/>
            </a:pPr>
            <a:r>
              <a:rPr lang="cs-CZ" dirty="0">
                <a:solidFill>
                  <a:srgbClr val="FF0000"/>
                </a:solidFill>
              </a:rPr>
              <a:t>Marketingový mix přizpůsobit spotřebitelům, odlišné, regiony a cílové trhy, sociální stratifikace značná, pozice konkurence atd.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731" y="28191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241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2A97C84-AF4C-4500-84FE-D642C54A02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959" y="53337"/>
            <a:ext cx="1269521" cy="97284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666DDA9-64E1-4397-B397-3FA1BFBA5795}"/>
              </a:ext>
            </a:extLst>
          </p:cNvPr>
          <p:cNvSpPr txBox="1"/>
          <p:nvPr/>
        </p:nvSpPr>
        <p:spPr>
          <a:xfrm>
            <a:off x="2286000" y="1887794"/>
            <a:ext cx="710872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rgbClr val="008080"/>
                </a:solidFill>
              </a:rPr>
              <a:t>Děkuji za pozornost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4" name="Veselý obličej 3">
            <a:extLst>
              <a:ext uri="{FF2B5EF4-FFF2-40B4-BE49-F238E27FC236}">
                <a16:creationId xmlns:a16="http://schemas.microsoft.com/office/drawing/2014/main" id="{931E2477-C90B-4A05-A4AC-6C3434E4B435}"/>
              </a:ext>
            </a:extLst>
          </p:cNvPr>
          <p:cNvSpPr/>
          <p:nvPr/>
        </p:nvSpPr>
        <p:spPr>
          <a:xfrm>
            <a:off x="4793226" y="3589677"/>
            <a:ext cx="2109019" cy="1557510"/>
          </a:xfrm>
          <a:prstGeom prst="smileyFac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325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219166" y="-56591"/>
            <a:ext cx="4530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Zpracování seminární práce</a:t>
            </a: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449337"/>
            <a:ext cx="11823431" cy="61863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cap="all" dirty="0">
                <a:solidFill>
                  <a:srgbClr val="FF0000"/>
                </a:solidFill>
              </a:rPr>
              <a:t>B.  Vlastní obsah práce: </a:t>
            </a:r>
            <a:endParaRPr lang="cs-CZ" sz="2400" dirty="0">
              <a:solidFill>
                <a:srgbClr val="FF0000"/>
              </a:solidFill>
            </a:endParaRPr>
          </a:p>
          <a:p>
            <a:r>
              <a:rPr lang="cs-CZ" sz="2000" b="1" dirty="0"/>
              <a:t>Titulní list</a:t>
            </a:r>
            <a:endParaRPr lang="cs-CZ" sz="2000" dirty="0"/>
          </a:p>
          <a:p>
            <a:r>
              <a:rPr lang="cs-CZ" sz="2000" b="1" dirty="0"/>
              <a:t>Obsah (čísla stran)</a:t>
            </a:r>
            <a:endParaRPr lang="cs-CZ" sz="2000" dirty="0"/>
          </a:p>
          <a:p>
            <a:r>
              <a:rPr lang="cs-CZ" sz="2000" b="1" dirty="0"/>
              <a:t>Úvod </a:t>
            </a:r>
            <a:endParaRPr lang="cs-CZ" sz="2000" dirty="0"/>
          </a:p>
          <a:p>
            <a:r>
              <a:rPr lang="cs-CZ" sz="2000" b="1" dirty="0"/>
              <a:t>1. </a:t>
            </a:r>
            <a:r>
              <a:rPr lang="cs-CZ" sz="2000" b="1" dirty="0">
                <a:solidFill>
                  <a:srgbClr val="FF0000"/>
                </a:solidFill>
              </a:rPr>
              <a:t>Stručná všeobecná charakteristika zvoleného subjektu</a:t>
            </a:r>
            <a:endParaRPr lang="cs-CZ" sz="2000" dirty="0">
              <a:solidFill>
                <a:srgbClr val="FF0000"/>
              </a:solidFill>
            </a:endParaRPr>
          </a:p>
          <a:p>
            <a:r>
              <a:rPr lang="cs-CZ" sz="2000" dirty="0"/>
              <a:t>(poslání, mise, vize, cíle, rozsah 1 strana)</a:t>
            </a:r>
          </a:p>
          <a:p>
            <a:r>
              <a:rPr lang="cs-CZ" sz="2000" dirty="0"/>
              <a:t> </a:t>
            </a:r>
            <a:r>
              <a:rPr lang="cs-CZ" sz="2000" b="1" dirty="0"/>
              <a:t>2. </a:t>
            </a:r>
            <a:r>
              <a:rPr lang="cs-CZ" sz="2000" b="1" dirty="0">
                <a:solidFill>
                  <a:srgbClr val="FF0000"/>
                </a:solidFill>
              </a:rPr>
              <a:t>Mezinárodní marketingové prostředí</a:t>
            </a:r>
            <a:endParaRPr lang="cs-CZ" sz="2000" dirty="0">
              <a:solidFill>
                <a:srgbClr val="FF0000"/>
              </a:solidFill>
            </a:endParaRPr>
          </a:p>
          <a:p>
            <a:r>
              <a:rPr lang="cs-CZ" sz="2000" dirty="0"/>
              <a:t>(popsat, které prvky prostředí ovlivňují firmu a jak, rozsah 2 strany, nejvhodnější je PEST analýza pro vnější prostředí, pak analýza mikroprostředí…)</a:t>
            </a:r>
          </a:p>
          <a:p>
            <a:r>
              <a:rPr lang="cs-CZ" sz="2000" dirty="0"/>
              <a:t> </a:t>
            </a:r>
            <a:r>
              <a:rPr lang="cs-CZ" sz="2000" b="1" dirty="0"/>
              <a:t>3. </a:t>
            </a:r>
            <a:r>
              <a:rPr lang="cs-CZ" sz="2000" b="1" dirty="0">
                <a:solidFill>
                  <a:srgbClr val="FF0000"/>
                </a:solidFill>
              </a:rPr>
              <a:t>Mezinárodní strategie a formy vstupu</a:t>
            </a:r>
            <a:endParaRPr lang="cs-CZ" sz="2000" dirty="0">
              <a:solidFill>
                <a:srgbClr val="FF0000"/>
              </a:solidFill>
            </a:endParaRPr>
          </a:p>
          <a:p>
            <a:r>
              <a:rPr lang="cs-CZ" sz="2000" dirty="0"/>
              <a:t>(popsat strategie pro jednotlivé trhy, segmentaci, targeting, positioning, formy vstupu na různé trhy, rozsah 2 strany)</a:t>
            </a:r>
          </a:p>
          <a:p>
            <a:r>
              <a:rPr lang="cs-CZ" sz="2000" dirty="0"/>
              <a:t> </a:t>
            </a:r>
            <a:r>
              <a:rPr lang="cs-CZ" sz="2000" b="1" dirty="0"/>
              <a:t>4. </a:t>
            </a:r>
            <a:r>
              <a:rPr lang="cs-CZ" sz="2000" b="1" dirty="0">
                <a:solidFill>
                  <a:srgbClr val="FF0000"/>
                </a:solidFill>
              </a:rPr>
              <a:t>Marketingový mix</a:t>
            </a:r>
            <a:endParaRPr lang="cs-CZ" sz="2000" dirty="0">
              <a:solidFill>
                <a:srgbClr val="FF0000"/>
              </a:solidFill>
            </a:endParaRPr>
          </a:p>
          <a:p>
            <a:r>
              <a:rPr lang="cs-CZ" sz="2000" dirty="0"/>
              <a:t>(charakterizovat odlišnosti marketingového mixu pro různé trhy, rozsah 2 strany) </a:t>
            </a:r>
          </a:p>
          <a:p>
            <a:r>
              <a:rPr lang="cs-CZ" sz="2000" b="1" dirty="0"/>
              <a:t> 5. </a:t>
            </a:r>
            <a:r>
              <a:rPr lang="cs-CZ" sz="2000" b="1" dirty="0">
                <a:solidFill>
                  <a:srgbClr val="FF0000"/>
                </a:solidFill>
              </a:rPr>
              <a:t>Zajímavosti, aktuality </a:t>
            </a:r>
            <a:endParaRPr lang="cs-CZ" sz="2000" dirty="0">
              <a:solidFill>
                <a:srgbClr val="FF0000"/>
              </a:solidFill>
            </a:endParaRPr>
          </a:p>
          <a:p>
            <a:r>
              <a:rPr lang="cs-CZ" sz="2000" dirty="0"/>
              <a:t>(týkající se daného subjektu v mezinárodním prostředí, rozsah 1 strana)</a:t>
            </a:r>
          </a:p>
          <a:p>
            <a:endParaRPr lang="cs-CZ" b="1" dirty="0"/>
          </a:p>
          <a:p>
            <a:r>
              <a:rPr lang="cs-CZ" b="1" dirty="0"/>
              <a:t>Závěr</a:t>
            </a:r>
            <a:endParaRPr lang="cs-CZ" dirty="0"/>
          </a:p>
          <a:p>
            <a:r>
              <a:rPr lang="cs-CZ" b="1" dirty="0"/>
              <a:t>Použitá literatura</a:t>
            </a:r>
            <a:endParaRPr lang="cs-CZ" dirty="0"/>
          </a:p>
          <a:p>
            <a:r>
              <a:rPr lang="cs-CZ" b="1" dirty="0"/>
              <a:t>Přílohy 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1C5007D-957F-4180-966A-CF822D7A243B}"/>
              </a:ext>
            </a:extLst>
          </p:cNvPr>
          <p:cNvSpPr txBox="1"/>
          <p:nvPr/>
        </p:nvSpPr>
        <p:spPr>
          <a:xfrm>
            <a:off x="4788024" y="5837382"/>
            <a:ext cx="5371976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Nezapomeňte uvádět zdroje a správně citovat!</a:t>
            </a:r>
          </a:p>
        </p:txBody>
      </p:sp>
    </p:spTree>
    <p:extLst>
      <p:ext uri="{BB962C8B-B14F-4D97-AF65-F5344CB8AC3E}">
        <p14:creationId xmlns:p14="http://schemas.microsoft.com/office/powerpoint/2010/main" val="191653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204417" y="195931"/>
            <a:ext cx="4530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Zpracování seminární práce</a:t>
            </a: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862982"/>
            <a:ext cx="11823431" cy="55399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cap="all" dirty="0">
                <a:solidFill>
                  <a:srgbClr val="FF0000"/>
                </a:solidFill>
              </a:rPr>
              <a:t>A.  Formální náležitosti:</a:t>
            </a:r>
            <a:endParaRPr lang="cs-CZ" sz="2400" dirty="0">
              <a:solidFill>
                <a:srgbClr val="FF0000"/>
              </a:solidFill>
            </a:endParaRPr>
          </a:p>
          <a:p>
            <a:r>
              <a:rPr lang="cs-CZ" sz="2400" b="1" dirty="0"/>
              <a:t>Písmo: </a:t>
            </a:r>
            <a:r>
              <a:rPr lang="cs-CZ" sz="2400" dirty="0"/>
              <a:t>Times New Roman, velkost 12</a:t>
            </a:r>
          </a:p>
          <a:p>
            <a:r>
              <a:rPr lang="cs-CZ" sz="2400" b="1" dirty="0"/>
              <a:t>Řádkování: </a:t>
            </a:r>
            <a:r>
              <a:rPr lang="cs-CZ" sz="2400" dirty="0"/>
              <a:t>1</a:t>
            </a:r>
          </a:p>
          <a:p>
            <a:r>
              <a:rPr lang="cs-CZ" sz="2400" b="1" dirty="0"/>
              <a:t>Počet stran: </a:t>
            </a:r>
            <a:r>
              <a:rPr lang="cs-CZ" sz="2400" dirty="0"/>
              <a:t>13 (8 vlastního textu)</a:t>
            </a:r>
          </a:p>
          <a:p>
            <a:r>
              <a:rPr lang="cs-CZ" sz="2400" b="1" dirty="0"/>
              <a:t>Číslovat kapitoly! (subkapitoly)</a:t>
            </a:r>
            <a:endParaRPr lang="cs-CZ" sz="2400" dirty="0"/>
          </a:p>
          <a:p>
            <a:r>
              <a:rPr lang="cs-CZ" sz="2400" b="1" dirty="0"/>
              <a:t>Odevzdání dokumentu: do IS (</a:t>
            </a:r>
            <a:r>
              <a:rPr lang="cs-CZ" sz="2400" b="1" dirty="0" err="1"/>
              <a:t>odevzdávárna</a:t>
            </a:r>
            <a:r>
              <a:rPr lang="cs-CZ" sz="2400" b="1" dirty="0"/>
              <a:t>, složka seminární práce ve tvaru </a:t>
            </a:r>
            <a:r>
              <a:rPr lang="cs-CZ" sz="2400" b="1" dirty="0" err="1"/>
              <a:t>prijmeni_nazev_subjektu</a:t>
            </a:r>
            <a:r>
              <a:rPr lang="cs-CZ" sz="2400" b="1" dirty="0"/>
              <a:t> například: (smutna, zly, </a:t>
            </a:r>
            <a:r>
              <a:rPr lang="cs-CZ" sz="2400" b="1" dirty="0" err="1"/>
              <a:t>vesela_MCDonald</a:t>
            </a:r>
            <a:r>
              <a:rPr lang="cs-CZ" sz="2400" b="1" dirty="0"/>
              <a:t>)</a:t>
            </a:r>
            <a:endParaRPr lang="cs-CZ" sz="2400" dirty="0"/>
          </a:p>
          <a:p>
            <a:r>
              <a:rPr lang="cs-CZ" b="1" dirty="0"/>
              <a:t> </a:t>
            </a:r>
            <a:endParaRPr lang="cs-CZ" dirty="0"/>
          </a:p>
          <a:p>
            <a:r>
              <a:rPr lang="cs-CZ" sz="2400" b="1" dirty="0">
                <a:solidFill>
                  <a:srgbClr val="008080"/>
                </a:solidFill>
              </a:rPr>
              <a:t>-  SP by měla ukázat, jak dělá marketing v mezinárodním prostředí vybraná firma. 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-  struktura práce je závazná, dodržte ji!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každá kapitola by měla obsahovat vlastní myšlenky psané svými slovy. 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hodnotí se kvalita textu, rozsah je stanoven velmi nízký, proto se snažte zachytit to podstatné.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SP by neměla obsahovat teorii, měla by prokázat, že jste pochopili probíranou teorii a dokážete na jejím základě pracovat s praxí.</a:t>
            </a:r>
          </a:p>
        </p:txBody>
      </p:sp>
    </p:spTree>
    <p:extLst>
      <p:ext uri="{BB962C8B-B14F-4D97-AF65-F5344CB8AC3E}">
        <p14:creationId xmlns:p14="http://schemas.microsoft.com/office/powerpoint/2010/main" val="3017447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659731" y="576523"/>
            <a:ext cx="3406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Klasifikační stupnice</a:t>
            </a: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7" y="121522"/>
            <a:ext cx="1464833" cy="1127893"/>
          </a:xfrm>
          <a:prstGeom prst="rect">
            <a:avLst/>
          </a:prstGeom>
        </p:spPr>
      </p:pic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03D12A89-D6F4-4E00-93C7-441F4BB12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397085"/>
              </p:ext>
            </p:extLst>
          </p:nvPr>
        </p:nvGraphicFramePr>
        <p:xfrm>
          <a:off x="2524836" y="1480781"/>
          <a:ext cx="5813946" cy="5128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7044">
                  <a:extLst>
                    <a:ext uri="{9D8B030D-6E8A-4147-A177-3AD203B41FA5}">
                      <a16:colId xmlns:a16="http://schemas.microsoft.com/office/drawing/2014/main" val="2570154279"/>
                    </a:ext>
                  </a:extLst>
                </a:gridCol>
                <a:gridCol w="3826902">
                  <a:extLst>
                    <a:ext uri="{9D8B030D-6E8A-4147-A177-3AD203B41FA5}">
                      <a16:colId xmlns:a16="http://schemas.microsoft.com/office/drawing/2014/main" val="2116304214"/>
                    </a:ext>
                  </a:extLst>
                </a:gridCol>
              </a:tblGrid>
              <a:tr h="960139"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Aft>
                          <a:spcPts val="1200"/>
                        </a:spcAft>
                      </a:pPr>
                      <a:endParaRPr lang="cs-CZ" sz="3200" dirty="0">
                        <a:effectLst/>
                      </a:endParaRPr>
                    </a:p>
                    <a:p>
                      <a:pPr algn="ctr">
                        <a:lnSpc>
                          <a:spcPts val="1230"/>
                        </a:lnSpc>
                        <a:spcAft>
                          <a:spcPts val="1200"/>
                        </a:spcAft>
                      </a:pPr>
                      <a:r>
                        <a:rPr lang="cs-CZ" sz="3200" dirty="0">
                          <a:effectLst/>
                        </a:rPr>
                        <a:t>A</a:t>
                      </a:r>
                    </a:p>
                    <a:p>
                      <a:pPr algn="ctr">
                        <a:lnSpc>
                          <a:spcPts val="1230"/>
                        </a:lnSpc>
                        <a:spcAft>
                          <a:spcPts val="1200"/>
                        </a:spcAft>
                      </a:pP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30"/>
                        </a:lnSpc>
                        <a:spcAft>
                          <a:spcPts val="1200"/>
                        </a:spcAft>
                      </a:pP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Aft>
                          <a:spcPts val="1200"/>
                        </a:spcAft>
                      </a:pPr>
                      <a:endParaRPr lang="cs-CZ" sz="3200" dirty="0">
                        <a:effectLst/>
                      </a:endParaRPr>
                    </a:p>
                    <a:p>
                      <a:pPr algn="ctr">
                        <a:lnSpc>
                          <a:spcPts val="1230"/>
                        </a:lnSpc>
                        <a:spcAft>
                          <a:spcPts val="1200"/>
                        </a:spcAft>
                      </a:pPr>
                      <a:endParaRPr lang="cs-CZ" sz="3200" dirty="0">
                        <a:effectLst/>
                      </a:endParaRPr>
                    </a:p>
                    <a:p>
                      <a:pPr algn="ctr">
                        <a:lnSpc>
                          <a:spcPts val="1230"/>
                        </a:lnSpc>
                        <a:spcAft>
                          <a:spcPts val="1200"/>
                        </a:spcAft>
                      </a:pPr>
                      <a:r>
                        <a:rPr lang="cs-CZ" sz="3200" dirty="0">
                          <a:effectLst/>
                        </a:rPr>
                        <a:t>55 - 52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923318"/>
                  </a:ext>
                </a:extLst>
              </a:tr>
              <a:tr h="960139"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Aft>
                          <a:spcPts val="1200"/>
                        </a:spcAft>
                      </a:pPr>
                      <a:endParaRPr lang="cs-CZ" sz="3200" dirty="0">
                        <a:effectLst/>
                      </a:endParaRPr>
                    </a:p>
                    <a:p>
                      <a:pPr algn="ctr">
                        <a:lnSpc>
                          <a:spcPts val="1230"/>
                        </a:lnSpc>
                        <a:spcAft>
                          <a:spcPts val="1200"/>
                        </a:spcAft>
                      </a:pPr>
                      <a:r>
                        <a:rPr lang="cs-CZ" sz="3200" dirty="0">
                          <a:effectLst/>
                        </a:rPr>
                        <a:t>B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Aft>
                          <a:spcPts val="1200"/>
                        </a:spcAft>
                      </a:pPr>
                      <a:endParaRPr lang="cs-CZ" sz="3200" dirty="0">
                        <a:effectLst/>
                      </a:endParaRPr>
                    </a:p>
                    <a:p>
                      <a:pPr algn="ctr">
                        <a:lnSpc>
                          <a:spcPts val="1230"/>
                        </a:lnSpc>
                        <a:spcAft>
                          <a:spcPts val="1200"/>
                        </a:spcAft>
                      </a:pPr>
                      <a:r>
                        <a:rPr lang="cs-CZ" sz="3200" dirty="0">
                          <a:effectLst/>
                        </a:rPr>
                        <a:t>51 – 48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2713471937"/>
                  </a:ext>
                </a:extLst>
              </a:tr>
              <a:tr h="960139"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Aft>
                          <a:spcPts val="1200"/>
                        </a:spcAft>
                      </a:pPr>
                      <a:endParaRPr lang="cs-CZ" sz="3200" dirty="0">
                        <a:effectLst/>
                      </a:endParaRPr>
                    </a:p>
                    <a:p>
                      <a:pPr algn="ctr">
                        <a:lnSpc>
                          <a:spcPts val="1230"/>
                        </a:lnSpc>
                        <a:spcAft>
                          <a:spcPts val="1200"/>
                        </a:spcAft>
                      </a:pPr>
                      <a:r>
                        <a:rPr lang="cs-CZ" sz="3200" dirty="0">
                          <a:effectLst/>
                        </a:rPr>
                        <a:t>C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Aft>
                          <a:spcPts val="1200"/>
                        </a:spcAft>
                      </a:pPr>
                      <a:endParaRPr lang="cs-CZ" sz="3200" dirty="0">
                        <a:effectLst/>
                      </a:endParaRPr>
                    </a:p>
                    <a:p>
                      <a:pPr algn="ctr">
                        <a:lnSpc>
                          <a:spcPts val="1230"/>
                        </a:lnSpc>
                        <a:spcAft>
                          <a:spcPts val="1200"/>
                        </a:spcAft>
                      </a:pPr>
                      <a:r>
                        <a:rPr lang="cs-CZ" sz="3200" dirty="0">
                          <a:effectLst/>
                        </a:rPr>
                        <a:t>47 – 43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2429643005"/>
                  </a:ext>
                </a:extLst>
              </a:tr>
              <a:tr h="960139"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Aft>
                          <a:spcPts val="1200"/>
                        </a:spcAft>
                      </a:pPr>
                      <a:endParaRPr lang="cs-CZ" sz="3200" dirty="0">
                        <a:effectLst/>
                      </a:endParaRPr>
                    </a:p>
                    <a:p>
                      <a:pPr algn="ctr">
                        <a:lnSpc>
                          <a:spcPts val="1230"/>
                        </a:lnSpc>
                        <a:spcAft>
                          <a:spcPts val="1200"/>
                        </a:spcAft>
                      </a:pPr>
                      <a:r>
                        <a:rPr lang="cs-CZ" sz="3200" dirty="0">
                          <a:effectLst/>
                        </a:rPr>
                        <a:t>D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Aft>
                          <a:spcPts val="1200"/>
                        </a:spcAft>
                      </a:pPr>
                      <a:endParaRPr lang="cs-CZ" sz="3200" dirty="0">
                        <a:effectLst/>
                      </a:endParaRPr>
                    </a:p>
                    <a:p>
                      <a:pPr algn="ctr">
                        <a:lnSpc>
                          <a:spcPts val="1230"/>
                        </a:lnSpc>
                        <a:spcAft>
                          <a:spcPts val="1200"/>
                        </a:spcAft>
                      </a:pPr>
                      <a:r>
                        <a:rPr lang="cs-CZ" sz="3200" dirty="0">
                          <a:effectLst/>
                        </a:rPr>
                        <a:t>42 – 38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196112933"/>
                  </a:ext>
                </a:extLst>
              </a:tr>
              <a:tr h="960139"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Aft>
                          <a:spcPts val="1200"/>
                        </a:spcAft>
                      </a:pPr>
                      <a:endParaRPr lang="cs-CZ" sz="3200" dirty="0">
                        <a:effectLst/>
                      </a:endParaRPr>
                    </a:p>
                    <a:p>
                      <a:pPr algn="ctr">
                        <a:lnSpc>
                          <a:spcPts val="1230"/>
                        </a:lnSpc>
                        <a:spcAft>
                          <a:spcPts val="1200"/>
                        </a:spcAft>
                      </a:pPr>
                      <a:r>
                        <a:rPr lang="cs-CZ" sz="3200" dirty="0">
                          <a:effectLst/>
                        </a:rPr>
                        <a:t>E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Aft>
                          <a:spcPts val="1200"/>
                        </a:spcAft>
                      </a:pPr>
                      <a:endParaRPr lang="cs-CZ" sz="3200" dirty="0">
                        <a:effectLst/>
                      </a:endParaRPr>
                    </a:p>
                    <a:p>
                      <a:pPr algn="ctr">
                        <a:lnSpc>
                          <a:spcPts val="1230"/>
                        </a:lnSpc>
                        <a:spcAft>
                          <a:spcPts val="1200"/>
                        </a:spcAft>
                      </a:pPr>
                      <a:r>
                        <a:rPr lang="cs-CZ" sz="3200" dirty="0">
                          <a:effectLst/>
                        </a:rPr>
                        <a:t>37 - 33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47740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313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47546" y="274187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2" y="139242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491385" y="1087096"/>
            <a:ext cx="4297080" cy="10768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cs-CZ" sz="4000" b="1" cap="all" dirty="0"/>
              <a:t>1. tutoriál</a:t>
            </a:r>
            <a:endParaRPr lang="cs-CZ" sz="4300" b="1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163343" y="5755284"/>
            <a:ext cx="2688299" cy="65770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FBA8732-2039-4D5B-B2EB-0FEF81745C90}"/>
              </a:ext>
            </a:extLst>
          </p:cNvPr>
          <p:cNvSpPr txBox="1"/>
          <p:nvPr/>
        </p:nvSpPr>
        <p:spPr>
          <a:xfrm>
            <a:off x="653917" y="3468038"/>
            <a:ext cx="3559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Témata:</a:t>
            </a:r>
            <a:r>
              <a:rPr lang="cs-CZ" dirty="0"/>
              <a:t> </a:t>
            </a: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D5C51A1F-6B71-4383-9316-B4758E1A3424}"/>
              </a:ext>
            </a:extLst>
          </p:cNvPr>
          <p:cNvSpPr/>
          <p:nvPr/>
        </p:nvSpPr>
        <p:spPr>
          <a:xfrm>
            <a:off x="3080552" y="3405895"/>
            <a:ext cx="1305017" cy="647507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40ED805-68D7-40D2-8D90-4C4B1221BEB0}"/>
              </a:ext>
            </a:extLst>
          </p:cNvPr>
          <p:cNvSpPr txBox="1"/>
          <p:nvPr/>
        </p:nvSpPr>
        <p:spPr>
          <a:xfrm>
            <a:off x="5640221" y="2652430"/>
            <a:ext cx="6154937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8080"/>
                </a:solidFill>
              </a:rPr>
              <a:t>1. Podstata mezinárodního marketingu 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a jeho specifika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2. Mezinárodní marketingové prostředí ekonomické, politické a právní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3. Mezinárodní prostředí kulturní 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a sociální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0700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95473" y="99468"/>
            <a:ext cx="920175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800" b="1" dirty="0">
                <a:solidFill>
                  <a:srgbClr val="008080"/>
                </a:solidFill>
              </a:rPr>
              <a:t>1. Podstata mezinárodního marketingu (MM) a jeho specifika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62183" y="576521"/>
            <a:ext cx="11037898" cy="48271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Vznik MM </a:t>
            </a:r>
            <a:r>
              <a:rPr lang="cs-CZ" sz="2400" dirty="0">
                <a:solidFill>
                  <a:srgbClr val="008080"/>
                </a:solidFill>
              </a:rPr>
              <a:t>– 70. léta 20. stol.</a:t>
            </a:r>
          </a:p>
          <a:p>
            <a:pPr>
              <a:lnSpc>
                <a:spcPct val="80000"/>
              </a:lnSpc>
              <a:defRPr/>
            </a:pPr>
            <a:endParaRPr lang="cs-CZ" sz="2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Vývoj mezinárodního podnikání po 2. světové válce </a:t>
            </a:r>
            <a:r>
              <a:rPr lang="cs-CZ" sz="2400" dirty="0">
                <a:solidFill>
                  <a:srgbClr val="008080"/>
                </a:solidFill>
              </a:rPr>
              <a:t>– rozvoj  mezinárodního obchodu, liberalizace, internacionalizace, postup od krátkodobých strategií po dlouhodobé, úspory z rozsahu, proces globalizace,  bariéry v soc. státech, rozvíjející se ekonomiky, rozvoj technologií, TQM, vztahový marketing, sociální cíle podniků…snaha o budování loajality zákazníků…</a:t>
            </a:r>
          </a:p>
          <a:p>
            <a:pPr>
              <a:lnSpc>
                <a:spcPct val="80000"/>
              </a:lnSpc>
              <a:defRPr/>
            </a:pPr>
            <a:endParaRPr lang="cs-CZ" sz="2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Definice MM</a:t>
            </a:r>
            <a:r>
              <a:rPr lang="cs-CZ" sz="2400" dirty="0">
                <a:solidFill>
                  <a:srgbClr val="008080"/>
                </a:solidFill>
              </a:rPr>
              <a:t>–seznamte se s dvěma příklady (Kulhavý a Machková)</a:t>
            </a:r>
          </a:p>
          <a:p>
            <a:pPr>
              <a:lnSpc>
                <a:spcPct val="80000"/>
              </a:lnSpc>
              <a:defRPr/>
            </a:pPr>
            <a:endParaRPr lang="cs-CZ" sz="2400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Tuzemský marketing </a:t>
            </a:r>
            <a:r>
              <a:rPr lang="cs-CZ" sz="2400" dirty="0">
                <a:solidFill>
                  <a:srgbClr val="008080"/>
                </a:solidFill>
              </a:rPr>
              <a:t>- jeho výhody, znalost prostředí.</a:t>
            </a:r>
          </a:p>
          <a:p>
            <a:pPr>
              <a:lnSpc>
                <a:spcPct val="80000"/>
              </a:lnSpc>
              <a:defRPr/>
            </a:pPr>
            <a:endParaRPr lang="cs-CZ" sz="2400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Rozdíly mezi tuzemským a MM </a:t>
            </a:r>
            <a:r>
              <a:rPr lang="cs-CZ" sz="2400" dirty="0">
                <a:solidFill>
                  <a:srgbClr val="008080"/>
                </a:solidFill>
              </a:rPr>
              <a:t>– výběr zemí, akce na dálku, vyšší náklady, odlišnosti 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>
                <a:solidFill>
                  <a:srgbClr val="008080"/>
                </a:solidFill>
              </a:rPr>
              <a:t>v obchodních jednáních, práce v cizím prostředí, sociální a kulturní odlišnosti, jazykové bariéry, odlišná legislativa, upřednostňování domácích produktů, nižší vypovídací schopnost marketingového výzkumu, profesionální lobby.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7" y="12576"/>
            <a:ext cx="1464833" cy="1127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5824235-9A3E-40E6-AD68-CD8FB87E4B10}"/>
              </a:ext>
            </a:extLst>
          </p:cNvPr>
          <p:cNvSpPr txBox="1"/>
          <p:nvPr/>
        </p:nvSpPr>
        <p:spPr>
          <a:xfrm>
            <a:off x="562183" y="5784711"/>
            <a:ext cx="1103789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Praxe, případové studie: </a:t>
            </a:r>
            <a:r>
              <a:rPr lang="cs-CZ" sz="2400" dirty="0">
                <a:solidFill>
                  <a:srgbClr val="008080"/>
                </a:solidFill>
              </a:rPr>
              <a:t>bariéry mez. podnikání v soc. Československu, společenská zodpovědnost v mez. prostředí, sociální marketing (SO, PP)</a:t>
            </a:r>
          </a:p>
        </p:txBody>
      </p:sp>
    </p:spTree>
    <p:extLst>
      <p:ext uri="{BB962C8B-B14F-4D97-AF65-F5344CB8AC3E}">
        <p14:creationId xmlns:p14="http://schemas.microsoft.com/office/powerpoint/2010/main" val="13390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1874953" y="85724"/>
            <a:ext cx="6958084" cy="4730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br>
              <a:rPr lang="cs-CZ" sz="4000" b="1" dirty="0"/>
            </a:br>
            <a:r>
              <a:rPr lang="cs-CZ" sz="4000" b="1" dirty="0">
                <a:solidFill>
                  <a:srgbClr val="008080"/>
                </a:solidFill>
              </a:rPr>
              <a:t>Vývoj mezinárodního marketingu</a:t>
            </a:r>
            <a:br>
              <a:rPr lang="cs-CZ" sz="4000" b="1" dirty="0">
                <a:solidFill>
                  <a:srgbClr val="008080"/>
                </a:solidFill>
              </a:rPr>
            </a:br>
            <a:r>
              <a:rPr lang="cs-CZ" sz="4000" b="1" dirty="0">
                <a:solidFill>
                  <a:srgbClr val="008080"/>
                </a:solidFill>
              </a:rPr>
              <a:t>(rámcová orientace)</a:t>
            </a:r>
          </a:p>
        </p:txBody>
      </p:sp>
      <p:pic>
        <p:nvPicPr>
          <p:cNvPr id="8195" name="Picture 6" descr="MMj02830530000[1]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47273" y="188635"/>
            <a:ext cx="952500" cy="952500"/>
          </a:xfrm>
        </p:spPr>
      </p:pic>
      <p:pic>
        <p:nvPicPr>
          <p:cNvPr id="8196" name="Picture 10" descr="MCj0339356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8084" y="76200"/>
            <a:ext cx="906463" cy="904875"/>
          </a:xfrm>
        </p:spPr>
      </p:pic>
      <p:pic>
        <p:nvPicPr>
          <p:cNvPr id="8197" name="Picture 11" descr="MMj03546730000[1]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243" y="100785"/>
            <a:ext cx="762000" cy="638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ulka 6"/>
          <p:cNvGraphicFramePr>
            <a:graphicFrameLocks noGrp="1"/>
          </p:cNvGraphicFramePr>
          <p:nvPr>
            <p:extLst/>
          </p:nvPr>
        </p:nvGraphicFramePr>
        <p:xfrm>
          <a:off x="492801" y="1389964"/>
          <a:ext cx="11204812" cy="4645715"/>
        </p:xfrm>
        <a:graphic>
          <a:graphicData uri="http://schemas.openxmlformats.org/drawingml/2006/table">
            <a:tbl>
              <a:tblPr/>
              <a:tblGrid>
                <a:gridCol w="31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0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Období vzniku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Koncepce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0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Počátek 20. století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Výrobní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1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 léta 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Výrobková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 léta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Prodejní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9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50. léta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Marketingová (Transakční marketing) (USA- 20. až 30. léta)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4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60. léta 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Marketing služeb, Sociální marketing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70. léta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Mezinárodní marketing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Sociálně-ekologický marketing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6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Polovina 70. let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Sociálně-etický marketing (společenský marketing)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24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90. léta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Marketing vztahů (CRM)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230" name="Rectangle 6"/>
          <p:cNvSpPr>
            <a:spLocks noChangeArrowheads="1"/>
          </p:cNvSpPr>
          <p:nvPr/>
        </p:nvSpPr>
        <p:spPr bwMode="auto">
          <a:xfrm>
            <a:off x="6003635" y="-323165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800"/>
            </a:br>
            <a:endParaRPr lang="cs-CZ" altLang="cs-CZ" sz="180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671" y="49213"/>
            <a:ext cx="1464833" cy="112789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76DEBA7B-CF08-49E6-9E3E-2DA77A5904C5}"/>
              </a:ext>
            </a:extLst>
          </p:cNvPr>
          <p:cNvSpPr/>
          <p:nvPr/>
        </p:nvSpPr>
        <p:spPr>
          <a:xfrm>
            <a:off x="557454" y="816188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kern="0" dirty="0">
                <a:solidFill>
                  <a:srgbClr val="307871"/>
                </a:solidFill>
                <a:latin typeface="Times New Roman"/>
              </a:rPr>
              <a:t>(1)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75438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4021</Words>
  <Application>Microsoft Office PowerPoint</Application>
  <PresentationFormat>Širokoúhlá obrazovka</PresentationFormat>
  <Paragraphs>554</Paragraphs>
  <Slides>39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50" baseType="lpstr">
      <vt:lpstr>Arial</vt:lpstr>
      <vt:lpstr>Calibri</vt:lpstr>
      <vt:lpstr>Calibri Light</vt:lpstr>
      <vt:lpstr>Tahoma</vt:lpstr>
      <vt:lpstr>Times New Roman</vt:lpstr>
      <vt:lpstr>Times-Bold</vt:lpstr>
      <vt:lpstr>Times-Roman</vt:lpstr>
      <vt:lpstr>TTE24C56F8t00</vt:lpstr>
      <vt:lpstr>TTE28D26C8t00</vt:lpstr>
      <vt:lpstr>Wingdings</vt:lpstr>
      <vt:lpstr>Motiv Office</vt:lpstr>
      <vt:lpstr>Název 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Vývoj mezinárodního marketingu (rámcová orientace)</vt:lpstr>
      <vt:lpstr>Prezentace aplikace PowerPoint</vt:lpstr>
      <vt:lpstr>Prezentace aplikace PowerPoint</vt:lpstr>
      <vt:lpstr>Prezentace aplikace PowerPoint</vt:lpstr>
      <vt:lpstr>Nejvýznamnější obchodní partneři ČR 2017 (v mld. CZK) </vt:lpstr>
      <vt:lpstr>Nejvýznamnější obchodní partneři ČR 9/2022 (v mil. CZK)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(2) Globální ekonomické prostředí</vt:lpstr>
      <vt:lpstr>Prezentace aplikace PowerPoint</vt:lpstr>
      <vt:lpstr>Prezentace aplikace PowerPoint</vt:lpstr>
      <vt:lpstr>Politické prostředí – řízení rizika - případová studie</vt:lpstr>
      <vt:lpstr>Prezentace aplikace PowerPoint</vt:lpstr>
      <vt:lpstr>Prezentace aplikace PowerPoint</vt:lpstr>
      <vt:lpstr>(3) Sémantický diferenciál-Švéd (X), Latinoameričan (Y)</vt:lpstr>
      <vt:lpstr>(3) Gramotnost ve světě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Moderní industriální společnost – příklad</vt:lpstr>
      <vt:lpstr>Příklady z praxe – Brazílie-obchodní jednání</vt:lpstr>
      <vt:lpstr>Příklady z praxe – Brazílie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190</cp:revision>
  <dcterms:created xsi:type="dcterms:W3CDTF">2016-11-25T20:36:16Z</dcterms:created>
  <dcterms:modified xsi:type="dcterms:W3CDTF">2024-02-28T15:42:17Z</dcterms:modified>
</cp:coreProperties>
</file>