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415" r:id="rId5"/>
    <p:sldId id="401" r:id="rId6"/>
    <p:sldId id="400" r:id="rId7"/>
    <p:sldId id="399" r:id="rId8"/>
    <p:sldId id="398" r:id="rId9"/>
    <p:sldId id="393" r:id="rId10"/>
    <p:sldId id="394" r:id="rId11"/>
    <p:sldId id="406" r:id="rId12"/>
    <p:sldId id="390" r:id="rId13"/>
    <p:sldId id="414" r:id="rId14"/>
    <p:sldId id="413" r:id="rId15"/>
    <p:sldId id="407" r:id="rId16"/>
    <p:sldId id="395" r:id="rId17"/>
    <p:sldId id="397" r:id="rId18"/>
    <p:sldId id="402" r:id="rId19"/>
    <p:sldId id="410" r:id="rId20"/>
    <p:sldId id="403" r:id="rId21"/>
    <p:sldId id="404" r:id="rId22"/>
    <p:sldId id="405" r:id="rId23"/>
    <p:sldId id="396" r:id="rId24"/>
    <p:sldId id="411" r:id="rId25"/>
    <p:sldId id="408" r:id="rId26"/>
    <p:sldId id="409" r:id="rId27"/>
    <p:sldId id="356" r:id="rId28"/>
    <p:sldId id="412" r:id="rId2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29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08.02.2023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82273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17572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61300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2345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412214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79435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28426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953749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0125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97896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752191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66361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500633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35774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14152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965717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77762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883114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91855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7025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21260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69565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39675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3953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809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24339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aw.info/ABMModel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Koncepty řízení </a:t>
            </a:r>
            <a:r>
              <a:rPr lang="cs-CZ" sz="4000" b="1" smtClean="0">
                <a:solidFill>
                  <a:schemeClr val="bg1"/>
                </a:solidFill>
                <a:latin typeface="Times New Roman" panose="02020603050405020304" pitchFamily="18" charset="0"/>
                <a:cs typeface="Times New Roman" panose="02020603050405020304" pitchFamily="18" charset="0"/>
              </a:rPr>
              <a:t>podnikové </a:t>
            </a:r>
            <a:r>
              <a:rPr lang="cs-CZ" sz="4000" b="1" smtClean="0">
                <a:solidFill>
                  <a:schemeClr val="bg1"/>
                </a:solidFill>
                <a:latin typeface="Times New Roman" panose="02020603050405020304" pitchFamily="18" charset="0"/>
                <a:cs typeface="Times New Roman" panose="02020603050405020304" pitchFamily="18" charset="0"/>
              </a:rPr>
              <a:t>výkonnosti</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sk-SK" sz="1400" dirty="0">
                <a:solidFill>
                  <a:schemeClr val="bg1"/>
                </a:solidFill>
                <a:latin typeface="Times New Roman" panose="02020603050405020304" pitchFamily="18" charset="0"/>
                <a:cs typeface="Times New Roman" panose="02020603050405020304" pitchFamily="18" charset="0"/>
              </a:rPr>
              <a:t>Podtitul </a:t>
            </a:r>
            <a:r>
              <a:rPr lang="sk-SK" sz="1400">
                <a:solidFill>
                  <a:schemeClr val="bg1"/>
                </a:solidFill>
                <a:latin typeface="Times New Roman" panose="02020603050405020304" pitchFamily="18" charset="0"/>
                <a:cs typeface="Times New Roman" panose="02020603050405020304" pitchFamily="18" charset="0"/>
              </a:rPr>
              <a:t>prezentace</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b="1" dirty="0" smtClean="0">
                <a:solidFill>
                  <a:srgbClr val="307871"/>
                </a:solidFill>
                <a:latin typeface="Times New Roman" panose="02020603050405020304" pitchFamily="18" charset="0"/>
                <a:cs typeface="Times New Roman" panose="02020603050405020304" pitchFamily="18" charset="0"/>
              </a:rPr>
              <a:t>Ing. Žaneta </a:t>
            </a:r>
            <a:r>
              <a:rPr lang="cs-CZ" altLang="cs-CZ" sz="1600" b="1" dirty="0" err="1" smtClean="0">
                <a:solidFill>
                  <a:srgbClr val="307871"/>
                </a:solidFill>
                <a:latin typeface="Times New Roman" panose="02020603050405020304" pitchFamily="18" charset="0"/>
                <a:cs typeface="Times New Roman" panose="02020603050405020304" pitchFamily="18" charset="0"/>
              </a:rPr>
              <a:t>Rylková</a:t>
            </a:r>
            <a:r>
              <a:rPr lang="cs-CZ" altLang="cs-CZ" sz="1600" b="1" dirty="0" smtClean="0">
                <a:solidFill>
                  <a:srgbClr val="307871"/>
                </a:solidFill>
                <a:latin typeface="Times New Roman" panose="02020603050405020304" pitchFamily="18" charset="0"/>
                <a:cs typeface="Times New Roman" panose="02020603050405020304" pitchFamily="18" charset="0"/>
              </a:rPr>
              <a:t>, Ph.D.</a:t>
            </a:r>
            <a:endParaRPr lang="cs-CZ" altLang="cs-CZ" sz="1600" b="1" dirty="0">
              <a:solidFill>
                <a:srgbClr val="307871"/>
              </a:solidFill>
              <a:latin typeface="Times New Roman" panose="02020603050405020304" pitchFamily="18" charset="0"/>
              <a:cs typeface="Times New Roman" panose="02020603050405020304" pitchFamily="18" charset="0"/>
            </a:endParaRPr>
          </a:p>
          <a:p>
            <a:pPr algn="r"/>
            <a:r>
              <a:rPr lang="cs-CZ" altLang="cs-CZ" sz="1600" dirty="0" smtClean="0">
                <a:solidFill>
                  <a:srgbClr val="307871"/>
                </a:solidFill>
                <a:latin typeface="Times New Roman" panose="02020603050405020304" pitchFamily="18" charset="0"/>
                <a:cs typeface="Times New Roman" panose="02020603050405020304" pitchFamily="18" charset="0"/>
              </a:rPr>
              <a:t>Management výkonnosti podniků</a:t>
            </a:r>
            <a:endParaRPr lang="cs-CZ" altLang="cs-CZ" sz="16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algn="just"/>
            <a:r>
              <a:rPr lang="cs-CZ" sz="2000" dirty="0" smtClean="0">
                <a:latin typeface="Times New Roman" pitchFamily="18" charset="0"/>
                <a:cs typeface="Times New Roman" pitchFamily="18" charset="0"/>
              </a:rPr>
              <a:t>Hodnocení se opírá o koncept </a:t>
            </a:r>
            <a:r>
              <a:rPr lang="cs-CZ" sz="2000" dirty="0" err="1" smtClean="0">
                <a:latin typeface="Times New Roman" pitchFamily="18" charset="0"/>
                <a:cs typeface="Times New Roman" pitchFamily="18" charset="0"/>
              </a:rPr>
              <a:t>Total</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Quality</a:t>
            </a:r>
            <a:r>
              <a:rPr lang="cs-CZ" sz="2000" dirty="0" smtClean="0">
                <a:latin typeface="Times New Roman" pitchFamily="18" charset="0"/>
                <a:cs typeface="Times New Roman" pitchFamily="18" charset="0"/>
              </a:rPr>
              <a:t> Management (TQM). V rámci přípravy modelu EFQM jsou:</a:t>
            </a:r>
          </a:p>
          <a:p>
            <a:pPr lvl="1" algn="just"/>
            <a:r>
              <a:rPr lang="cs-CZ" altLang="cs-CZ" sz="1600" dirty="0" smtClean="0">
                <a:solidFill>
                  <a:srgbClr val="307871"/>
                </a:solidFill>
                <a:latin typeface="Times New Roman" pitchFamily="18" charset="0"/>
                <a:cs typeface="Times New Roman" pitchFamily="18" charset="0"/>
              </a:rPr>
              <a:t>Definovány klíčové oblasti činnosti organizace</a:t>
            </a:r>
          </a:p>
          <a:p>
            <a:pPr lvl="1" algn="just"/>
            <a:r>
              <a:rPr lang="cs-CZ" altLang="cs-CZ" sz="1600" dirty="0" smtClean="0">
                <a:solidFill>
                  <a:srgbClr val="307871"/>
                </a:solidFill>
                <a:latin typeface="Times New Roman" pitchFamily="18" charset="0"/>
                <a:cs typeface="Times New Roman" pitchFamily="18" charset="0"/>
              </a:rPr>
              <a:t>Definovány a zevrubně popsány postupy a metody, které by měla organizace využívat ve své činnosti </a:t>
            </a:r>
          </a:p>
          <a:p>
            <a:pPr lvl="1" algn="just"/>
            <a:r>
              <a:rPr lang="cs-CZ" altLang="cs-CZ" sz="1600" dirty="0" smtClean="0">
                <a:solidFill>
                  <a:srgbClr val="307871"/>
                </a:solidFill>
                <a:latin typeface="Times New Roman" pitchFamily="18" charset="0"/>
                <a:cs typeface="Times New Roman" pitchFamily="18" charset="0"/>
              </a:rPr>
              <a:t>A stanoveny základní proporce a váha jednotlivých kritérií tak, aby byl respektován vybalancovaný přístup. Vybalancovaný přístup se odráží nejen o péči o kvalitu produktu a spokojenost zákazníka.</a:t>
            </a:r>
            <a:endParaRPr lang="cs-CZ" altLang="cs-CZ" sz="16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Model Excelence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277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45994" y="915566"/>
            <a:ext cx="6314237" cy="945153"/>
          </a:xfrm>
          <a:prstGeom prst="rect">
            <a:avLst/>
          </a:prstGeom>
        </p:spPr>
        <p:txBody>
          <a:bodyPr>
            <a:noAutofit/>
          </a:bodyPr>
          <a:lstStyle/>
          <a:p>
            <a:pPr algn="just"/>
            <a:r>
              <a:rPr lang="cs-CZ" sz="2000" dirty="0" smtClean="0">
                <a:latin typeface="Times New Roman" pitchFamily="18" charset="0"/>
                <a:cs typeface="Times New Roman" pitchFamily="18" charset="0"/>
              </a:rPr>
              <a:t>Dostupné z: </a:t>
            </a:r>
            <a:r>
              <a:rPr lang="cs-CZ" sz="2000" dirty="0">
                <a:hlinkClick r:id="rId3"/>
              </a:rPr>
              <a:t>https://maaw.info/ABMModels.htm</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5904656" cy="507703"/>
          </a:xfrm>
        </p:spPr>
        <p:txBody>
          <a:bodyPr/>
          <a:lstStyle/>
          <a:p>
            <a:r>
              <a:rPr lang="cs-CZ" dirty="0" err="1" smtClean="0"/>
              <a:t>Activity</a:t>
            </a:r>
            <a:r>
              <a:rPr lang="cs-CZ" dirty="0" smtClean="0"/>
              <a:t> </a:t>
            </a:r>
            <a:r>
              <a:rPr lang="cs-CZ" dirty="0" err="1" smtClean="0"/>
              <a:t>Based</a:t>
            </a:r>
            <a:r>
              <a:rPr lang="cs-CZ" dirty="0" smtClean="0"/>
              <a:t> Management - komponenty</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1026" name="Picture 2" descr="Activity Based Management Model Compon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18715"/>
            <a:ext cx="4344417" cy="314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2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Všeobecně užívané přístupy </a:t>
            </a:r>
            <a:r>
              <a:rPr lang="cs-CZ" altLang="cs-CZ" sz="1800" dirty="0" err="1" smtClean="0"/>
              <a:t>Lean</a:t>
            </a:r>
            <a:r>
              <a:rPr lang="cs-CZ" altLang="cs-CZ" sz="1800" dirty="0" smtClean="0"/>
              <a:t> vycházejí z následujících principů:</a:t>
            </a:r>
          </a:p>
          <a:p>
            <a:pPr lvl="1" algn="just"/>
            <a:r>
              <a:rPr lang="cs-CZ" altLang="cs-CZ" sz="1600" dirty="0" smtClean="0"/>
              <a:t>Určení hodnoty z pohledu zákazníka procesu – hodnota je popsána jako výrobek nebo služba, která pokrývá nějakou potřebu zákazníka, je mu poskytnuta v čase a v ceně, která odpovídá jeho představám</a:t>
            </a:r>
          </a:p>
          <a:p>
            <a:pPr lvl="1" algn="just"/>
            <a:r>
              <a:rPr lang="cs-CZ" altLang="cs-CZ" sz="1600" dirty="0" smtClean="0"/>
              <a:t>Identifikace činností, které se podílejí na postupném vytváření hodnoty – proces je sledem kroků, které se na tvorbě hodnoty odrážejí, od návrhu výrobku až po jeho předložení zákazníkovi, od objednávky k dodávce, a od materiálů, ze kterých má být předmět vytvořen, až po finální výrobek</a:t>
            </a:r>
          </a:p>
          <a:p>
            <a:pPr lvl="1" algn="just"/>
            <a:r>
              <a:rPr lang="cs-CZ" altLang="cs-CZ" sz="1600" dirty="0" smtClean="0"/>
              <a:t>Uvedení procesů do pohybu – procesy ruší představy o historicky často užívaném rozdělení podniků do samostatných oddělení, procházejí organizací, aniž by respektovaly pravidla dřívějších hierarchických struktur, mnohdy až za hranice jednotlivých podniků s hlubokou vazbou do procesů subdodavatelů nebo zákazníků procesu, a umožňují každému účastníkovi, aby přispěl k tvorbě</a:t>
            </a:r>
            <a:r>
              <a:rPr lang="cs-CZ" altLang="cs-CZ" sz="1600" dirty="0">
                <a:solidFill>
                  <a:srgbClr val="307871"/>
                </a:solidFill>
              </a:rPr>
              <a:t> </a:t>
            </a:r>
            <a:r>
              <a:rPr lang="cs-CZ" altLang="cs-CZ" sz="1600" dirty="0" smtClean="0">
                <a:solidFill>
                  <a:srgbClr val="307871"/>
                </a:solidFill>
              </a:rPr>
              <a:t>hodnoty.</a:t>
            </a:r>
          </a:p>
          <a:p>
            <a:pPr lvl="1"/>
            <a:endParaRPr lang="cs-CZ" altLang="cs-CZ" sz="1600" dirty="0"/>
          </a:p>
        </p:txBody>
      </p:sp>
      <p:sp>
        <p:nvSpPr>
          <p:cNvPr id="6" name="Nadpis 5"/>
          <p:cNvSpPr>
            <a:spLocks noGrp="1"/>
          </p:cNvSpPr>
          <p:nvPr>
            <p:ph type="title"/>
          </p:nvPr>
        </p:nvSpPr>
        <p:spPr>
          <a:xfrm>
            <a:off x="179512" y="195486"/>
            <a:ext cx="6552728" cy="507703"/>
          </a:xfrm>
        </p:spPr>
        <p:txBody>
          <a:bodyPr/>
          <a:lstStyle/>
          <a:p>
            <a:r>
              <a:rPr lang="cs-CZ" dirty="0" err="1" smtClean="0"/>
              <a:t>Lean</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72992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Všeobecně užívané přístupy </a:t>
            </a:r>
            <a:r>
              <a:rPr lang="cs-CZ" altLang="cs-CZ" sz="1800" dirty="0" err="1" smtClean="0"/>
              <a:t>Lean</a:t>
            </a:r>
            <a:r>
              <a:rPr lang="cs-CZ" altLang="cs-CZ" sz="1800" dirty="0" smtClean="0"/>
              <a:t> vycházejí z následujících principů:</a:t>
            </a:r>
            <a:endParaRPr lang="cs-CZ" altLang="cs-CZ" sz="1400" dirty="0"/>
          </a:p>
          <a:p>
            <a:pPr lvl="1" algn="just"/>
            <a:r>
              <a:rPr lang="cs-CZ" altLang="cs-CZ" sz="1600" dirty="0" smtClean="0"/>
              <a:t>Řízení potřebami zákazníka – procesy jsou iniciovány potřebou dodávky konkrétního předmětu nebo služby – zjednodušeně řečeno: vyrábí se to, co zákazník chce, a tehdy, kdy si o to řekne. Tento přístup nahrazuje tradiční výrobu na sklad, následovanou snahou prodat to, co je momentálně k dispozici.</a:t>
            </a:r>
          </a:p>
          <a:p>
            <a:pPr lvl="1" algn="just"/>
            <a:r>
              <a:rPr lang="cs-CZ" altLang="cs-CZ" sz="1600" dirty="0" smtClean="0"/>
              <a:t>Snaha o dosažení dokonalosti – je reprezentovaná všeprostupujícím úsilím o snížení úsilí, času, nákladů, potřebných prostor, chyb a závad, a to vše při současném vytváření předmětů nebo poskytování služeb navržených ke spokojenosti zákazníka.</a:t>
            </a:r>
            <a:endParaRPr lang="cs-CZ" altLang="cs-CZ" sz="1600" dirty="0"/>
          </a:p>
          <a:p>
            <a:pPr marL="0" indent="0" algn="just">
              <a:spcBef>
                <a:spcPct val="30000"/>
              </a:spcBef>
              <a:spcAft>
                <a:spcPct val="30000"/>
              </a:spcAft>
              <a:buNone/>
              <a:tabLst>
                <a:tab pos="533400" algn="l"/>
                <a:tab pos="2247900" algn="l"/>
              </a:tabLst>
              <a:defRPr/>
            </a:pPr>
            <a:endParaRPr lang="cs-CZ" altLang="cs-CZ" sz="16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Lean</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5894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r>
              <a:rPr lang="cs-CZ" altLang="cs-CZ" sz="1800" dirty="0" smtClean="0"/>
              <a:t>Svozilová, 2011. Zlepšování podnikových procesů</a:t>
            </a:r>
            <a:endParaRPr lang="cs-CZ" altLang="cs-CZ" sz="1800" dirty="0"/>
          </a:p>
          <a:p>
            <a:pPr marL="0" indent="0" algn="just">
              <a:spcBef>
                <a:spcPct val="30000"/>
              </a:spcBef>
              <a:spcAft>
                <a:spcPct val="30000"/>
              </a:spcAft>
              <a:buNone/>
              <a:tabLst>
                <a:tab pos="533400" algn="l"/>
                <a:tab pos="2247900" algn="l"/>
              </a:tabLst>
              <a:defRPr/>
            </a:pPr>
            <a:endParaRPr lang="cs-CZ" altLang="cs-CZ" sz="18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Lean</a:t>
            </a:r>
            <a:r>
              <a:rPr lang="cs-CZ" dirty="0" smtClean="0"/>
              <a:t> a </a:t>
            </a:r>
            <a:r>
              <a:rPr lang="cs-CZ" dirty="0" err="1" smtClean="0"/>
              <a:t>Six</a:t>
            </a:r>
            <a:r>
              <a:rPr lang="cs-CZ" dirty="0" smtClean="0"/>
              <a:t> Sigma</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7" name="Obrázek 6"/>
          <p:cNvPicPr/>
          <p:nvPr/>
        </p:nvPicPr>
        <p:blipFill rotWithShape="1">
          <a:blip r:embed="rId3"/>
          <a:srcRect l="42328" t="31276" r="23016" b="15535"/>
          <a:stretch/>
        </p:blipFill>
        <p:spPr bwMode="auto">
          <a:xfrm>
            <a:off x="1916430" y="1275606"/>
            <a:ext cx="5311140"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057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Pojem sigma je zde spojen s označením vyspělosti procesů a jeho výtěžnosti.</a:t>
            </a:r>
          </a:p>
          <a:p>
            <a:pPr algn="just"/>
            <a:r>
              <a:rPr lang="cs-CZ" altLang="cs-CZ" sz="1800" dirty="0" smtClean="0"/>
              <a:t>Spojení </a:t>
            </a:r>
            <a:r>
              <a:rPr lang="cs-CZ" altLang="cs-CZ" sz="1800" dirty="0" err="1"/>
              <a:t>S</a:t>
            </a:r>
            <a:r>
              <a:rPr lang="cs-CZ" altLang="cs-CZ" sz="1800" dirty="0" err="1" smtClean="0"/>
              <a:t>ix</a:t>
            </a:r>
            <a:r>
              <a:rPr lang="cs-CZ" altLang="cs-CZ" sz="1800" dirty="0" smtClean="0"/>
              <a:t> Sigma zastřešuje takový proces, který nedosahuje více než 3,4 defektů na milion příležitostí.</a:t>
            </a:r>
            <a:endParaRPr lang="cs-CZ" altLang="cs-CZ" sz="1800" dirty="0"/>
          </a:p>
          <a:p>
            <a:pPr marL="0" indent="0" algn="just">
              <a:spcBef>
                <a:spcPct val="30000"/>
              </a:spcBef>
              <a:spcAft>
                <a:spcPct val="30000"/>
              </a:spcAft>
              <a:buNone/>
              <a:tabLst>
                <a:tab pos="533400" algn="l"/>
                <a:tab pos="2247900" algn="l"/>
              </a:tabLst>
              <a:defRPr/>
            </a:pPr>
            <a:endParaRPr lang="cs-CZ" altLang="cs-CZ" sz="18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6949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Zavedení metody do podniku lze shrnout do několika bodů:</a:t>
            </a:r>
          </a:p>
          <a:p>
            <a:pPr lvl="1" algn="just"/>
            <a:r>
              <a:rPr lang="cs-CZ" altLang="cs-CZ" sz="1400" dirty="0" smtClean="0"/>
              <a:t>Identifikace klíčových procesů a klíčových zákazníků pomocí mapy činností</a:t>
            </a:r>
          </a:p>
          <a:p>
            <a:pPr lvl="1" algn="just"/>
            <a:r>
              <a:rPr lang="cs-CZ" altLang="cs-CZ" sz="1400" dirty="0" smtClean="0"/>
              <a:t>Definice požadavků zákazníků prostřednictvím soupisu faktorů ovlivňujících jejich spokojenost jak s finálním produktem, tak i s podpůrnými činnostmi</a:t>
            </a:r>
          </a:p>
          <a:p>
            <a:pPr lvl="1" algn="just"/>
            <a:r>
              <a:rPr lang="cs-CZ" altLang="cs-CZ" sz="1400" dirty="0" smtClean="0"/>
              <a:t>Sledování současné výkonnosti plnění formulovaných faktorů přes měření procesů obsluhující požadavky zákazníků</a:t>
            </a:r>
          </a:p>
          <a:p>
            <a:pPr lvl="1" algn="just"/>
            <a:r>
              <a:rPr lang="cs-CZ" altLang="cs-CZ" sz="1400" dirty="0" smtClean="0"/>
              <a:t>Analýza možných zlepšení zahrnující jednak stanovení priorit pro zdokonalování na úroveň </a:t>
            </a:r>
            <a:r>
              <a:rPr lang="cs-CZ" altLang="cs-CZ" sz="1400" dirty="0" err="1" smtClean="0"/>
              <a:t>Six</a:t>
            </a:r>
            <a:r>
              <a:rPr lang="cs-CZ" altLang="cs-CZ" sz="1400" dirty="0" smtClean="0"/>
              <a:t> Sigma, jednak i navrhování zcela nových procesů</a:t>
            </a:r>
          </a:p>
          <a:p>
            <a:pPr lvl="1" algn="just"/>
            <a:r>
              <a:rPr lang="cs-CZ" altLang="cs-CZ" sz="1400" dirty="0" smtClean="0"/>
              <a:t>Rozšiřování metody do dalších oblastí podniku od zpracování objednávek, produkci, po celý podnik a jeho úrovně</a:t>
            </a:r>
            <a:endParaRPr lang="cs-CZ" altLang="cs-CZ" sz="1400" dirty="0"/>
          </a:p>
          <a:p>
            <a:pPr marL="0" indent="0" algn="just">
              <a:spcBef>
                <a:spcPct val="30000"/>
              </a:spcBef>
              <a:spcAft>
                <a:spcPct val="30000"/>
              </a:spcAft>
              <a:buNone/>
              <a:tabLst>
                <a:tab pos="533400" algn="l"/>
                <a:tab pos="2247900" algn="l"/>
              </a:tabLst>
              <a:defRPr/>
            </a:pPr>
            <a:endParaRPr lang="cs-CZ" altLang="cs-CZ" sz="18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79555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Zlepšovací cyklus DMAIC:</a:t>
            </a:r>
          </a:p>
          <a:p>
            <a:pPr lvl="1" algn="just"/>
            <a:r>
              <a:rPr lang="cs-CZ" altLang="cs-CZ" sz="1400" dirty="0" err="1" smtClean="0"/>
              <a:t>Define</a:t>
            </a:r>
            <a:r>
              <a:rPr lang="cs-CZ" altLang="cs-CZ" sz="1400" dirty="0" smtClean="0"/>
              <a:t> (identifikace problému)</a:t>
            </a:r>
          </a:p>
          <a:p>
            <a:pPr lvl="1" algn="just"/>
            <a:r>
              <a:rPr lang="cs-CZ" altLang="cs-CZ" sz="1400" dirty="0" err="1" smtClean="0"/>
              <a:t>Measure</a:t>
            </a:r>
            <a:r>
              <a:rPr lang="cs-CZ" altLang="cs-CZ" sz="1400" dirty="0" smtClean="0"/>
              <a:t> (sestavení plánu měření dat a jeho realizace)</a:t>
            </a:r>
          </a:p>
          <a:p>
            <a:pPr lvl="1" algn="just"/>
            <a:r>
              <a:rPr lang="cs-CZ" altLang="cs-CZ" sz="1400" dirty="0" err="1" smtClean="0"/>
              <a:t>Analyze</a:t>
            </a:r>
            <a:r>
              <a:rPr lang="cs-CZ" altLang="cs-CZ" sz="1400" dirty="0" smtClean="0"/>
              <a:t> (poznání příčin problému)</a:t>
            </a:r>
          </a:p>
          <a:p>
            <a:pPr lvl="1" algn="just"/>
            <a:r>
              <a:rPr lang="cs-CZ" altLang="cs-CZ" sz="1400" dirty="0" err="1" smtClean="0"/>
              <a:t>Improve</a:t>
            </a:r>
            <a:r>
              <a:rPr lang="cs-CZ" altLang="cs-CZ" sz="1400" dirty="0" smtClean="0"/>
              <a:t> (návrh, výběr a uskutečnění plánu pro zlepšení)</a:t>
            </a:r>
          </a:p>
          <a:p>
            <a:pPr lvl="1" algn="just"/>
            <a:r>
              <a:rPr lang="cs-CZ" altLang="cs-CZ" sz="1400" dirty="0" err="1" smtClean="0"/>
              <a:t>Control</a:t>
            </a:r>
            <a:r>
              <a:rPr lang="cs-CZ" altLang="cs-CZ" sz="1400" dirty="0" smtClean="0"/>
              <a:t> (řízení a kontrola nově zlepšeného procesu)</a:t>
            </a:r>
            <a:endParaRPr lang="cs-CZ" altLang="cs-CZ" sz="1000" dirty="0"/>
          </a:p>
          <a:p>
            <a:pPr marL="0" indent="0" algn="just">
              <a:spcBef>
                <a:spcPct val="30000"/>
              </a:spcBef>
              <a:spcAft>
                <a:spcPct val="30000"/>
              </a:spcAft>
              <a:buNone/>
              <a:tabLst>
                <a:tab pos="533400" algn="l"/>
                <a:tab pos="2247900" algn="l"/>
              </a:tabLst>
              <a:defRPr/>
            </a:pPr>
            <a:endParaRPr lang="cs-CZ" altLang="cs-CZ" sz="18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1526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Je stanoveno 7 oblastí, pro které jsou následně zvoleny cíle a vrcholová měřítka využívající principů metody </a:t>
            </a:r>
            <a:r>
              <a:rPr lang="cs-CZ" altLang="cs-CZ" sz="1800" dirty="0" err="1" smtClean="0"/>
              <a:t>Six</a:t>
            </a:r>
            <a:r>
              <a:rPr lang="cs-CZ" altLang="cs-CZ" sz="1800" dirty="0" smtClean="0"/>
              <a:t> Sigma.</a:t>
            </a:r>
          </a:p>
          <a:p>
            <a:pPr algn="just"/>
            <a:r>
              <a:rPr lang="cs-CZ" altLang="cs-CZ" sz="1800" dirty="0" smtClean="0">
                <a:solidFill>
                  <a:srgbClr val="307871"/>
                </a:solidFill>
              </a:rPr>
              <a:t>Stanoveno 10 základních kritických měřítek, které jsou roztříděny k jednotlivým oblastem.</a:t>
            </a:r>
            <a:endParaRPr lang="cs-CZ" altLang="cs-CZ" sz="14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 Business </a:t>
            </a:r>
            <a:r>
              <a:rPr lang="cs-CZ" dirty="0" err="1" smtClean="0"/>
              <a:t>Scorecard</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0390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Je stanoveno 7 oblastí, pro které jsou následně zvoleny cíle a vrcholová měřítka využívající principů metody </a:t>
            </a:r>
            <a:r>
              <a:rPr lang="cs-CZ" altLang="cs-CZ" sz="1800" dirty="0" err="1" smtClean="0"/>
              <a:t>Six</a:t>
            </a:r>
            <a:r>
              <a:rPr lang="cs-CZ" altLang="cs-CZ" sz="1800" dirty="0" smtClean="0"/>
              <a:t> Sigma.</a:t>
            </a:r>
          </a:p>
          <a:p>
            <a:pPr algn="just"/>
            <a:r>
              <a:rPr lang="cs-CZ" altLang="cs-CZ" sz="1800" dirty="0" smtClean="0">
                <a:solidFill>
                  <a:srgbClr val="307871"/>
                </a:solidFill>
              </a:rPr>
              <a:t>Stanoveno 10 základních kritických měřítek, které jsou roztříděny k jednotlivým oblastem.</a:t>
            </a:r>
            <a:endParaRPr lang="cs-CZ" altLang="cs-CZ" sz="14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 Business </a:t>
            </a:r>
            <a:r>
              <a:rPr lang="cs-CZ" dirty="0" err="1" smtClean="0"/>
              <a:t>Scorecard</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74389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8280920" cy="3312368"/>
          </a:xfrm>
          <a:prstGeom prst="rect">
            <a:avLst/>
          </a:prstGeom>
        </p:spPr>
        <p:txBody>
          <a:bodyPr>
            <a:noAutofit/>
          </a:bodyPr>
          <a:lstStyle/>
          <a:p>
            <a:pPr marL="609600" indent="-609600">
              <a:buClr>
                <a:schemeClr val="tx1"/>
              </a:buClr>
              <a:buFontTx/>
              <a:buAutoNum type="arabicParenR"/>
              <a:defRPr/>
            </a:pPr>
            <a:r>
              <a:rPr lang="cs-CZ" sz="2000" dirty="0" err="1" smtClean="0">
                <a:latin typeface="Times New Roman" pitchFamily="18" charset="0"/>
                <a:cs typeface="Times New Roman" pitchFamily="18" charset="0"/>
              </a:rPr>
              <a:t>Total</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Quality</a:t>
            </a:r>
            <a:r>
              <a:rPr lang="cs-CZ" sz="2000" dirty="0" smtClean="0">
                <a:latin typeface="Times New Roman" pitchFamily="18" charset="0"/>
                <a:cs typeface="Times New Roman" pitchFamily="18" charset="0"/>
              </a:rPr>
              <a:t> Management (TQM)</a:t>
            </a:r>
          </a:p>
          <a:p>
            <a:pPr marL="609600" indent="-609600">
              <a:buClr>
                <a:schemeClr val="tx1"/>
              </a:buClr>
              <a:buFontTx/>
              <a:buAutoNum type="arabicParenR"/>
              <a:defRPr/>
            </a:pPr>
            <a:r>
              <a:rPr lang="cs-CZ" sz="2000" dirty="0" err="1" smtClean="0">
                <a:latin typeface="Times New Roman" pitchFamily="18" charset="0"/>
                <a:cs typeface="Times New Roman" pitchFamily="18" charset="0"/>
              </a:rPr>
              <a:t>Value</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Based</a:t>
            </a:r>
            <a:r>
              <a:rPr lang="cs-CZ" sz="2000" dirty="0" smtClean="0">
                <a:latin typeface="Times New Roman" pitchFamily="18" charset="0"/>
                <a:cs typeface="Times New Roman" pitchFamily="18" charset="0"/>
              </a:rPr>
              <a:t> Management (VBM)</a:t>
            </a:r>
          </a:p>
          <a:p>
            <a:pPr marL="609600" indent="-609600">
              <a:buClr>
                <a:schemeClr val="tx1"/>
              </a:buClr>
              <a:buFontTx/>
              <a:buAutoNum type="arabicParenR"/>
              <a:defRPr/>
            </a:pPr>
            <a:r>
              <a:rPr lang="cs-CZ" sz="2000" dirty="0" smtClean="0">
                <a:latin typeface="Times New Roman" pitchFamily="18" charset="0"/>
                <a:cs typeface="Times New Roman" pitchFamily="18" charset="0"/>
              </a:rPr>
              <a:t>Model Excelence (EFQM)</a:t>
            </a:r>
          </a:p>
          <a:p>
            <a:pPr marL="609600" indent="-609600">
              <a:buClr>
                <a:schemeClr val="tx1"/>
              </a:buClr>
              <a:buFontTx/>
              <a:buAutoNum type="arabicParenR"/>
              <a:defRPr/>
            </a:pPr>
            <a:r>
              <a:rPr lang="cs-CZ" sz="2000" dirty="0" err="1" smtClean="0">
                <a:latin typeface="Times New Roman" pitchFamily="18" charset="0"/>
                <a:cs typeface="Times New Roman" pitchFamily="18" charset="0"/>
              </a:rPr>
              <a:t>Activity</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Based</a:t>
            </a:r>
            <a:r>
              <a:rPr lang="cs-CZ" sz="2000" dirty="0" smtClean="0">
                <a:latin typeface="Times New Roman" pitchFamily="18" charset="0"/>
                <a:cs typeface="Times New Roman" pitchFamily="18" charset="0"/>
              </a:rPr>
              <a:t> Management (ABM/ABC)</a:t>
            </a:r>
          </a:p>
          <a:p>
            <a:pPr marL="609600" indent="-609600">
              <a:buClr>
                <a:schemeClr val="tx1"/>
              </a:buClr>
              <a:buFontTx/>
              <a:buAutoNum type="arabicParenR"/>
              <a:defRPr/>
            </a:pPr>
            <a:r>
              <a:rPr lang="cs-CZ" sz="2000" dirty="0" err="1" smtClean="0">
                <a:latin typeface="Times New Roman" pitchFamily="18" charset="0"/>
                <a:cs typeface="Times New Roman" pitchFamily="18" charset="0"/>
              </a:rPr>
              <a:t>Lean</a:t>
            </a:r>
            <a:r>
              <a:rPr lang="cs-CZ" sz="2000" dirty="0" smtClean="0">
                <a:latin typeface="Times New Roman" pitchFamily="18" charset="0"/>
                <a:cs typeface="Times New Roman" pitchFamily="18" charset="0"/>
              </a:rPr>
              <a:t> Management</a:t>
            </a:r>
          </a:p>
          <a:p>
            <a:pPr marL="609600" indent="-609600">
              <a:buClr>
                <a:schemeClr val="tx1"/>
              </a:buClr>
              <a:buFontTx/>
              <a:buAutoNum type="arabicParenR"/>
              <a:defRPr/>
            </a:pPr>
            <a:r>
              <a:rPr lang="cs-CZ" sz="2000" dirty="0" err="1" smtClean="0">
                <a:latin typeface="Times New Roman" pitchFamily="18" charset="0"/>
                <a:cs typeface="Times New Roman" pitchFamily="18" charset="0"/>
              </a:rPr>
              <a:t>Six</a:t>
            </a:r>
            <a:r>
              <a:rPr lang="cs-CZ" sz="2000" dirty="0" smtClean="0">
                <a:latin typeface="Times New Roman" pitchFamily="18" charset="0"/>
                <a:cs typeface="Times New Roman" pitchFamily="18" charset="0"/>
              </a:rPr>
              <a:t> Sigma (6S)</a:t>
            </a:r>
          </a:p>
          <a:p>
            <a:pPr marL="609600" indent="-609600">
              <a:buClr>
                <a:schemeClr val="tx1"/>
              </a:buClr>
              <a:buFontTx/>
              <a:buAutoNum type="arabicParenR"/>
              <a:defRPr/>
            </a:pPr>
            <a:r>
              <a:rPr lang="cs-CZ" sz="2000" dirty="0" err="1" smtClean="0">
                <a:latin typeface="Times New Roman" pitchFamily="18" charset="0"/>
                <a:cs typeface="Times New Roman" pitchFamily="18" charset="0"/>
              </a:rPr>
              <a:t>Six</a:t>
            </a:r>
            <a:r>
              <a:rPr lang="cs-CZ" sz="2000" dirty="0" smtClean="0">
                <a:latin typeface="Times New Roman" pitchFamily="18" charset="0"/>
                <a:cs typeface="Times New Roman" pitchFamily="18" charset="0"/>
              </a:rPr>
              <a:t> Sigma Business </a:t>
            </a:r>
            <a:r>
              <a:rPr lang="cs-CZ" sz="2000" dirty="0" err="1" smtClean="0">
                <a:latin typeface="Times New Roman" pitchFamily="18" charset="0"/>
                <a:cs typeface="Times New Roman" pitchFamily="18" charset="0"/>
              </a:rPr>
              <a:t>Scorecard</a:t>
            </a:r>
            <a:endParaRPr lang="cs-CZ" sz="2000" dirty="0" smtClean="0">
              <a:latin typeface="Times New Roman" pitchFamily="18" charset="0"/>
              <a:cs typeface="Times New Roman" pitchFamily="18" charset="0"/>
            </a:endParaRPr>
          </a:p>
          <a:p>
            <a:pPr marL="609600" indent="-609600">
              <a:buClr>
                <a:schemeClr val="tx1"/>
              </a:buClr>
              <a:buFontTx/>
              <a:buAutoNum type="arabicParenR"/>
              <a:defRPr/>
            </a:pPr>
            <a:r>
              <a:rPr lang="cs-CZ" sz="2000" dirty="0" smtClean="0">
                <a:latin typeface="Times New Roman" pitchFamily="18" charset="0"/>
                <a:cs typeface="Times New Roman" pitchFamily="18" charset="0"/>
              </a:rPr>
              <a:t>Performance </a:t>
            </a:r>
            <a:r>
              <a:rPr lang="cs-CZ" sz="2000" dirty="0" err="1" smtClean="0">
                <a:latin typeface="Times New Roman" pitchFamily="18" charset="0"/>
                <a:cs typeface="Times New Roman" pitchFamily="18" charset="0"/>
              </a:rPr>
              <a:t>Prism</a:t>
            </a:r>
            <a:endParaRPr lang="cs-CZ" sz="2000" dirty="0" smtClean="0">
              <a:latin typeface="Times New Roman" pitchFamily="18" charset="0"/>
              <a:cs typeface="Times New Roman" pitchFamily="18" charset="0"/>
            </a:endParaRPr>
          </a:p>
          <a:p>
            <a:pPr marL="609600" indent="-609600">
              <a:buClr>
                <a:schemeClr val="tx1"/>
              </a:buClr>
              <a:buFontTx/>
              <a:buAutoNum type="arabicParenR"/>
              <a:defRPr/>
            </a:pPr>
            <a:r>
              <a:rPr lang="cs-CZ" sz="2000" dirty="0" err="1" smtClean="0">
                <a:latin typeface="Times New Roman" pitchFamily="18" charset="0"/>
                <a:cs typeface="Times New Roman" pitchFamily="18" charset="0"/>
              </a:rPr>
              <a:t>Kaizen</a:t>
            </a:r>
            <a:endParaRPr lang="cs-CZ" sz="2000" dirty="0" smtClean="0">
              <a:latin typeface="Times New Roman" pitchFamily="18" charset="0"/>
              <a:cs typeface="Times New Roman" pitchFamily="18" charset="0"/>
            </a:endParaRPr>
          </a:p>
          <a:p>
            <a:pPr marL="609600" indent="-609600">
              <a:buClr>
                <a:schemeClr val="tx1"/>
              </a:buClr>
              <a:buFontTx/>
              <a:buAutoNum type="arabicParenR"/>
              <a:defRPr/>
            </a:pPr>
            <a:endParaRPr lang="cs-CZ" sz="2000" dirty="0" smtClean="0">
              <a:latin typeface="Times New Roman" pitchFamily="18" charset="0"/>
              <a:cs typeface="Times New Roman" pitchFamily="18" charset="0"/>
            </a:endParaRPr>
          </a:p>
          <a:p>
            <a:pPr marL="609600" indent="-609600">
              <a:buClr>
                <a:schemeClr val="tx1"/>
              </a:buClr>
              <a:buFontTx/>
              <a:buAutoNum type="arabicParenR"/>
              <a:defRPr/>
            </a:pPr>
            <a:endParaRPr lang="cs-CZ" sz="2000" dirty="0" smtClean="0">
              <a:latin typeface="Times New Roman" pitchFamily="18" charset="0"/>
              <a:cs typeface="Times New Roman" pitchFamily="18" charset="0"/>
            </a:endParaRPr>
          </a:p>
          <a:p>
            <a:pPr marL="609600" indent="-609600">
              <a:buClr>
                <a:schemeClr val="tx1"/>
              </a:buClr>
              <a:buFontTx/>
              <a:buAutoNum type="arabicParenR"/>
              <a:defRPr/>
            </a:pPr>
            <a:endParaRPr lang="cs-CZ" sz="1800" b="1" dirty="0" smtClean="0">
              <a:solidFill>
                <a:srgbClr val="FF0000"/>
              </a:solidFill>
              <a:latin typeface="Times New Roman" panose="02020603050405020304" pitchFamily="18" charset="0"/>
              <a:cs typeface="Times New Roman" panose="02020603050405020304" pitchFamily="18" charset="0"/>
            </a:endParaRPr>
          </a:p>
          <a:p>
            <a:endParaRPr lang="cs-CZ" sz="1800" b="1" dirty="0" smtClean="0">
              <a:solidFill>
                <a:srgbClr val="FF0000"/>
              </a:solidFill>
              <a:latin typeface="Times New Roman" panose="02020603050405020304" pitchFamily="18" charset="0"/>
              <a:cs typeface="Times New Roman" panose="02020603050405020304" pitchFamily="18" charset="0"/>
            </a:endParaRPr>
          </a:p>
          <a:p>
            <a:endParaRPr lang="cs-CZ" altLang="cs-CZ" sz="1800" b="1" dirty="0" smtClean="0">
              <a:solidFill>
                <a:srgbClr val="FF0000"/>
              </a:solidFill>
              <a:latin typeface="Times New Roman" panose="02020603050405020304" pitchFamily="18" charset="0"/>
              <a:cs typeface="Times New Roman" panose="02020603050405020304" pitchFamily="18" charset="0"/>
            </a:endParaRPr>
          </a:p>
          <a:p>
            <a:endParaRPr lang="cs-CZ" altLang="cs-CZ" sz="1800" b="1" dirty="0" smtClean="0">
              <a:solidFill>
                <a:srgbClr val="307871"/>
              </a:solidFill>
              <a:latin typeface="Times New Roman" panose="02020603050405020304" pitchFamily="18" charset="0"/>
              <a:cs typeface="Times New Roman" panose="02020603050405020304" pitchFamily="18" charset="0"/>
            </a:endParaRPr>
          </a:p>
          <a:p>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Obsah</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Kategorie:</a:t>
            </a:r>
          </a:p>
          <a:p>
            <a:pPr lvl="1" algn="just"/>
            <a:r>
              <a:rPr lang="cs-CZ" altLang="cs-CZ" sz="1400" dirty="0" smtClean="0">
                <a:latin typeface="Times New Roman" pitchFamily="18" charset="0"/>
                <a:cs typeface="Times New Roman" pitchFamily="18" charset="0"/>
              </a:rPr>
              <a:t>Vedení a ziskovost</a:t>
            </a:r>
          </a:p>
          <a:p>
            <a:pPr lvl="1" algn="just"/>
            <a:r>
              <a:rPr lang="cs-CZ" altLang="cs-CZ" sz="1400" dirty="0" smtClean="0">
                <a:latin typeface="Times New Roman" pitchFamily="18" charset="0"/>
                <a:cs typeface="Times New Roman" pitchFamily="18" charset="0"/>
              </a:rPr>
              <a:t>Řízení a zlepšování</a:t>
            </a:r>
          </a:p>
          <a:p>
            <a:pPr lvl="1" algn="just"/>
            <a:r>
              <a:rPr lang="cs-CZ" altLang="cs-CZ" sz="1400" dirty="0" smtClean="0">
                <a:latin typeface="Times New Roman" pitchFamily="18" charset="0"/>
                <a:cs typeface="Times New Roman" pitchFamily="18" charset="0"/>
              </a:rPr>
              <a:t>Zaměstnanci a inovace</a:t>
            </a:r>
          </a:p>
          <a:p>
            <a:pPr lvl="1" algn="just"/>
            <a:r>
              <a:rPr lang="cs-CZ" altLang="cs-CZ" sz="1400" dirty="0" smtClean="0">
                <a:latin typeface="Times New Roman" pitchFamily="18" charset="0"/>
                <a:cs typeface="Times New Roman" pitchFamily="18" charset="0"/>
              </a:rPr>
              <a:t>Řízení nákupu a dodávek</a:t>
            </a:r>
          </a:p>
          <a:p>
            <a:pPr lvl="1" algn="just"/>
            <a:r>
              <a:rPr lang="cs-CZ" altLang="cs-CZ" sz="1400" dirty="0" smtClean="0">
                <a:latin typeface="Times New Roman" pitchFamily="18" charset="0"/>
                <a:cs typeface="Times New Roman" pitchFamily="18" charset="0"/>
              </a:rPr>
              <a:t>Provozní řízení</a:t>
            </a:r>
          </a:p>
          <a:p>
            <a:pPr lvl="1" algn="just"/>
            <a:r>
              <a:rPr lang="cs-CZ" altLang="cs-CZ" sz="1400" dirty="0" smtClean="0">
                <a:latin typeface="Times New Roman" pitchFamily="18" charset="0"/>
                <a:cs typeface="Times New Roman" pitchFamily="18" charset="0"/>
              </a:rPr>
              <a:t>Prodej a distribuce</a:t>
            </a:r>
          </a:p>
          <a:p>
            <a:pPr lvl="1" algn="just"/>
            <a:r>
              <a:rPr lang="cs-CZ" altLang="cs-CZ" sz="1400" dirty="0" smtClean="0">
                <a:latin typeface="Times New Roman" pitchFamily="18" charset="0"/>
                <a:cs typeface="Times New Roman" pitchFamily="18" charset="0"/>
              </a:rPr>
              <a:t>Služby a růst</a:t>
            </a:r>
            <a:endParaRPr lang="cs-CZ" altLang="cs-CZ" sz="14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 Business </a:t>
            </a:r>
            <a:r>
              <a:rPr lang="cs-CZ" dirty="0" err="1" smtClean="0"/>
              <a:t>Scorecard</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5648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Měřítka:</a:t>
            </a:r>
          </a:p>
          <a:p>
            <a:pPr lvl="1" algn="just"/>
            <a:r>
              <a:rPr lang="cs-CZ" altLang="cs-CZ" sz="1400" dirty="0" smtClean="0">
                <a:latin typeface="Times New Roman" pitchFamily="18" charset="0"/>
                <a:cs typeface="Times New Roman" pitchFamily="18" charset="0"/>
              </a:rPr>
              <a:t>Počet pracovníků oceněných za dosahování excelentních výsledků</a:t>
            </a:r>
          </a:p>
          <a:p>
            <a:pPr lvl="1" algn="just"/>
            <a:r>
              <a:rPr lang="cs-CZ" altLang="cs-CZ" sz="1400" dirty="0" smtClean="0">
                <a:latin typeface="Times New Roman" pitchFamily="18" charset="0"/>
                <a:cs typeface="Times New Roman" pitchFamily="18" charset="0"/>
              </a:rPr>
              <a:t>Ziskovost</a:t>
            </a:r>
          </a:p>
          <a:p>
            <a:pPr lvl="1" algn="just"/>
            <a:r>
              <a:rPr lang="cs-CZ" altLang="cs-CZ" sz="1400" dirty="0" smtClean="0">
                <a:latin typeface="Times New Roman" pitchFamily="18" charset="0"/>
                <a:cs typeface="Times New Roman" pitchFamily="18" charset="0"/>
              </a:rPr>
              <a:t>Míra zlepšení v procesní výkonnosti</a:t>
            </a:r>
          </a:p>
          <a:p>
            <a:pPr lvl="1" algn="just"/>
            <a:r>
              <a:rPr lang="cs-CZ" altLang="cs-CZ" sz="1400" dirty="0" smtClean="0">
                <a:latin typeface="Times New Roman" pitchFamily="18" charset="0"/>
                <a:cs typeface="Times New Roman" pitchFamily="18" charset="0"/>
              </a:rPr>
              <a:t>Doporučení přijatá od jednoho zaměstnance</a:t>
            </a:r>
          </a:p>
          <a:p>
            <a:pPr lvl="1" algn="just"/>
            <a:r>
              <a:rPr lang="cs-CZ" altLang="cs-CZ" sz="1400" dirty="0" smtClean="0">
                <a:latin typeface="Times New Roman" pitchFamily="18" charset="0"/>
                <a:cs typeface="Times New Roman" pitchFamily="18" charset="0"/>
              </a:rPr>
              <a:t>Poměr celkových výdajů a prodejů</a:t>
            </a:r>
          </a:p>
          <a:p>
            <a:pPr lvl="1" algn="just"/>
            <a:r>
              <a:rPr lang="cs-CZ" altLang="cs-CZ" sz="1400" dirty="0" smtClean="0">
                <a:latin typeface="Times New Roman" pitchFamily="18" charset="0"/>
                <a:cs typeface="Times New Roman" pitchFamily="18" charset="0"/>
              </a:rPr>
              <a:t>Míra závad u dodavatelů</a:t>
            </a:r>
          </a:p>
          <a:p>
            <a:pPr lvl="1" algn="just"/>
            <a:r>
              <a:rPr lang="cs-CZ" altLang="cs-CZ" sz="1400" dirty="0" smtClean="0">
                <a:latin typeface="Times New Roman" pitchFamily="18" charset="0"/>
                <a:cs typeface="Times New Roman" pitchFamily="18" charset="0"/>
              </a:rPr>
              <a:t>Odchylka doby provozního cyklu</a:t>
            </a:r>
          </a:p>
          <a:p>
            <a:pPr lvl="1" algn="just"/>
            <a:r>
              <a:rPr lang="cs-CZ" altLang="cs-CZ" sz="1400" dirty="0" smtClean="0">
                <a:latin typeface="Times New Roman" pitchFamily="18" charset="0"/>
                <a:cs typeface="Times New Roman" pitchFamily="18" charset="0"/>
              </a:rPr>
              <a:t>Míra provozních defektů</a:t>
            </a:r>
          </a:p>
          <a:p>
            <a:pPr lvl="1" algn="just"/>
            <a:r>
              <a:rPr lang="cs-CZ" altLang="cs-CZ" sz="1400" dirty="0" smtClean="0">
                <a:latin typeface="Times New Roman" pitchFamily="18" charset="0"/>
                <a:cs typeface="Times New Roman" pitchFamily="18" charset="0"/>
              </a:rPr>
              <a:t>Poměr nových obchodů k celkovým prodejům</a:t>
            </a:r>
          </a:p>
          <a:p>
            <a:pPr lvl="1" algn="just"/>
            <a:r>
              <a:rPr lang="cs-CZ" altLang="cs-CZ" sz="1400" dirty="0" smtClean="0">
                <a:latin typeface="Times New Roman" pitchFamily="18" charset="0"/>
                <a:cs typeface="Times New Roman" pitchFamily="18" charset="0"/>
              </a:rPr>
              <a:t>Spokojenost zákazníků</a:t>
            </a:r>
            <a:endParaRPr lang="cs-CZ" altLang="cs-CZ" sz="14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 Business </a:t>
            </a:r>
            <a:r>
              <a:rPr lang="cs-CZ" dirty="0" err="1" smtClean="0"/>
              <a:t>Scorecard</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7841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Účel modelu:</a:t>
            </a:r>
          </a:p>
          <a:p>
            <a:pPr lvl="1" algn="just"/>
            <a:r>
              <a:rPr lang="cs-CZ" altLang="cs-CZ" sz="1400" dirty="0" smtClean="0">
                <a:latin typeface="Times New Roman" pitchFamily="18" charset="0"/>
                <a:cs typeface="Times New Roman" pitchFamily="18" charset="0"/>
              </a:rPr>
              <a:t>Optimalizace ziskovosti, nákladů, příjmů</a:t>
            </a:r>
          </a:p>
          <a:p>
            <a:pPr lvl="1" algn="just"/>
            <a:r>
              <a:rPr lang="cs-CZ" altLang="cs-CZ" sz="1400" dirty="0" smtClean="0">
                <a:latin typeface="Times New Roman" pitchFamily="18" charset="0"/>
                <a:cs typeface="Times New Roman" pitchFamily="18" charset="0"/>
              </a:rPr>
              <a:t>Identifikovat měřítka, která souvisí s měřením klíčových procesů pro ziskovost společnosti s vytvořením viditelných příležitostí</a:t>
            </a:r>
          </a:p>
          <a:p>
            <a:pPr lvl="1" algn="just"/>
            <a:r>
              <a:rPr lang="cs-CZ" altLang="cs-CZ" sz="1400" dirty="0" smtClean="0">
                <a:latin typeface="Times New Roman" pitchFamily="18" charset="0"/>
                <a:cs typeface="Times New Roman" pitchFamily="18" charset="0"/>
              </a:rPr>
              <a:t>Zrychlit zlepšení ve výkonnosti podniku prostřednictvím iniciace pracovníků, kteří jsou následně odměněni</a:t>
            </a:r>
          </a:p>
          <a:p>
            <a:pPr lvl="1" algn="just"/>
            <a:r>
              <a:rPr lang="cs-CZ" altLang="cs-CZ" sz="1400" dirty="0" smtClean="0">
                <a:latin typeface="Times New Roman" pitchFamily="18" charset="0"/>
                <a:cs typeface="Times New Roman" pitchFamily="18" charset="0"/>
              </a:rPr>
              <a:t>Odpovědnost vedení za rychlost zlepšení</a:t>
            </a:r>
          </a:p>
          <a:p>
            <a:pPr lvl="1" algn="just"/>
            <a:r>
              <a:rPr lang="cs-CZ" altLang="cs-CZ" sz="1400" dirty="0" smtClean="0">
                <a:latin typeface="Times New Roman" pitchFamily="18" charset="0"/>
                <a:cs typeface="Times New Roman" pitchFamily="18" charset="0"/>
              </a:rPr>
              <a:t>Definování podnikové úrovně sigma</a:t>
            </a:r>
            <a:endParaRPr lang="cs-CZ" altLang="cs-CZ" sz="14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Six</a:t>
            </a:r>
            <a:r>
              <a:rPr lang="cs-CZ" dirty="0" smtClean="0"/>
              <a:t> Sigma Business </a:t>
            </a:r>
            <a:r>
              <a:rPr lang="cs-CZ" dirty="0" err="1" smtClean="0"/>
              <a:t>Scorecard</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708880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Je založen na řízení výkonnosti organizace pomocí 5ti základních aspektů:</a:t>
            </a:r>
          </a:p>
          <a:p>
            <a:pPr lvl="1" algn="just"/>
            <a:r>
              <a:rPr lang="cs-CZ" altLang="cs-CZ" sz="1400" dirty="0" smtClean="0">
                <a:solidFill>
                  <a:srgbClr val="307871"/>
                </a:solidFill>
              </a:rPr>
              <a:t>Spokojenost </a:t>
            </a:r>
            <a:r>
              <a:rPr lang="cs-CZ" altLang="cs-CZ" sz="1400" dirty="0" err="1" smtClean="0">
                <a:solidFill>
                  <a:srgbClr val="307871"/>
                </a:solidFill>
              </a:rPr>
              <a:t>stakeholderů</a:t>
            </a:r>
            <a:r>
              <a:rPr lang="cs-CZ" altLang="cs-CZ" sz="1400" dirty="0" smtClean="0">
                <a:solidFill>
                  <a:srgbClr val="307871"/>
                </a:solidFill>
              </a:rPr>
              <a:t> a činností organizace</a:t>
            </a:r>
          </a:p>
          <a:p>
            <a:pPr lvl="1" algn="just"/>
            <a:r>
              <a:rPr lang="cs-CZ" altLang="cs-CZ" sz="1400" dirty="0" smtClean="0">
                <a:solidFill>
                  <a:srgbClr val="307871"/>
                </a:solidFill>
              </a:rPr>
              <a:t>Příspěvek </a:t>
            </a:r>
            <a:r>
              <a:rPr lang="cs-CZ" altLang="cs-CZ" sz="1400" dirty="0" err="1" smtClean="0">
                <a:solidFill>
                  <a:srgbClr val="307871"/>
                </a:solidFill>
              </a:rPr>
              <a:t>stakeholderů</a:t>
            </a:r>
            <a:r>
              <a:rPr lang="cs-CZ" altLang="cs-CZ" sz="1400" dirty="0" smtClean="0">
                <a:solidFill>
                  <a:srgbClr val="307871"/>
                </a:solidFill>
              </a:rPr>
              <a:t> ke splnění potřeb a cílů organizace</a:t>
            </a:r>
          </a:p>
          <a:p>
            <a:pPr lvl="1" algn="just"/>
            <a:r>
              <a:rPr lang="cs-CZ" altLang="cs-CZ" sz="1400" dirty="0" smtClean="0">
                <a:solidFill>
                  <a:srgbClr val="307871"/>
                </a:solidFill>
              </a:rPr>
              <a:t>Strategie pro naplnění požadavků a potřeb </a:t>
            </a:r>
            <a:r>
              <a:rPr lang="cs-CZ" altLang="cs-CZ" sz="1400" dirty="0" err="1" smtClean="0">
                <a:solidFill>
                  <a:srgbClr val="307871"/>
                </a:solidFill>
              </a:rPr>
              <a:t>stakeholderů</a:t>
            </a:r>
            <a:r>
              <a:rPr lang="cs-CZ" altLang="cs-CZ" sz="1400" dirty="0" smtClean="0">
                <a:solidFill>
                  <a:srgbClr val="307871"/>
                </a:solidFill>
              </a:rPr>
              <a:t> i organizace samotné</a:t>
            </a:r>
          </a:p>
          <a:p>
            <a:pPr lvl="1" algn="just"/>
            <a:r>
              <a:rPr lang="cs-CZ" altLang="cs-CZ" sz="1400" dirty="0" smtClean="0">
                <a:solidFill>
                  <a:srgbClr val="307871"/>
                </a:solidFill>
              </a:rPr>
              <a:t>Procesy, které umožní realizaci strategie</a:t>
            </a:r>
          </a:p>
          <a:p>
            <a:pPr lvl="1" algn="just"/>
            <a:r>
              <a:rPr lang="cs-CZ" altLang="cs-CZ" sz="1400" dirty="0" smtClean="0">
                <a:solidFill>
                  <a:srgbClr val="307871"/>
                </a:solidFill>
              </a:rPr>
              <a:t>Schopnosti, které povedou k uskutečnění procesů</a:t>
            </a:r>
            <a:endParaRPr lang="cs-CZ" altLang="cs-CZ" sz="1400" dirty="0">
              <a:solidFill>
                <a:srgbClr val="307871"/>
              </a:solidFill>
            </a:endParaRPr>
          </a:p>
          <a:p>
            <a:pPr marL="0" indent="0" algn="just">
              <a:spcBef>
                <a:spcPct val="30000"/>
              </a:spcBef>
              <a:spcAft>
                <a:spcPct val="30000"/>
              </a:spcAft>
              <a:buNone/>
              <a:tabLst>
                <a:tab pos="533400" algn="l"/>
                <a:tab pos="2247900" algn="l"/>
              </a:tabLst>
              <a:defRPr/>
            </a:pPr>
            <a:r>
              <a:rPr 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smtClean="0"/>
              <a:t>Performance </a:t>
            </a:r>
            <a:r>
              <a:rPr lang="cs-CZ" dirty="0" err="1" smtClean="0"/>
              <a:t>Prism</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7153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smtClean="0"/>
              <a:t>Vznikl jako reakce na nedostatky současných systémů strategického měření, jako akademická iniciativa na </a:t>
            </a:r>
            <a:r>
              <a:rPr lang="cs-CZ" altLang="cs-CZ" sz="1800" dirty="0" err="1" smtClean="0"/>
              <a:t>Cranfield</a:t>
            </a:r>
            <a:r>
              <a:rPr lang="cs-CZ" altLang="cs-CZ" sz="1800" dirty="0" smtClean="0"/>
              <a:t> </a:t>
            </a:r>
            <a:r>
              <a:rPr lang="cs-CZ" altLang="cs-CZ" sz="1800" dirty="0" err="1" smtClean="0"/>
              <a:t>School</a:t>
            </a:r>
            <a:r>
              <a:rPr lang="cs-CZ" altLang="cs-CZ" sz="1800" dirty="0" smtClean="0"/>
              <a:t> </a:t>
            </a:r>
            <a:r>
              <a:rPr lang="cs-CZ" altLang="cs-CZ" sz="1800" dirty="0" err="1" smtClean="0"/>
              <a:t>of</a:t>
            </a:r>
            <a:r>
              <a:rPr lang="cs-CZ" altLang="cs-CZ" sz="1800" dirty="0" smtClean="0"/>
              <a:t> </a:t>
            </a:r>
            <a:r>
              <a:rPr lang="cs-CZ" altLang="cs-CZ" sz="1800" dirty="0" err="1" smtClean="0"/>
              <a:t>Managemnet</a:t>
            </a:r>
            <a:r>
              <a:rPr lang="cs-CZ" altLang="cs-CZ" sz="1800" dirty="0" smtClean="0"/>
              <a:t> v roce 2000</a:t>
            </a:r>
          </a:p>
          <a:p>
            <a:pPr algn="just"/>
            <a:r>
              <a:rPr lang="cs-CZ" altLang="cs-CZ" sz="1800" dirty="0" smtClean="0">
                <a:latin typeface="Times New Roman" pitchFamily="18" charset="0"/>
                <a:cs typeface="Times New Roman" pitchFamily="18" charset="0"/>
              </a:rPr>
              <a:t>Jeho základní myšlenkou je systém strategického měření prezentovaný ve formě třídimenzionálního modelu – hranolu PP</a:t>
            </a:r>
            <a:endParaRPr lang="cs-CZ" altLang="cs-CZ" sz="18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smtClean="0"/>
              <a:t>Performance </a:t>
            </a:r>
            <a:r>
              <a:rPr lang="cs-CZ" dirty="0" err="1" smtClean="0"/>
              <a:t>Prism</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67155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6984776" cy="3600400"/>
          </a:xfrm>
          <a:prstGeom prst="rect">
            <a:avLst/>
          </a:prstGeom>
        </p:spPr>
        <p:txBody>
          <a:bodyPr>
            <a:noAutofit/>
          </a:bodyPr>
          <a:lstStyle/>
          <a:p>
            <a:pPr algn="just"/>
            <a:r>
              <a:rPr lang="cs-CZ" altLang="cs-CZ" sz="1800" dirty="0" err="1" smtClean="0"/>
              <a:t>Continual</a:t>
            </a:r>
            <a:r>
              <a:rPr lang="cs-CZ" altLang="cs-CZ" sz="1800" dirty="0" smtClean="0"/>
              <a:t> </a:t>
            </a:r>
            <a:r>
              <a:rPr lang="cs-CZ" altLang="cs-CZ" sz="1800" dirty="0" err="1" smtClean="0"/>
              <a:t>improvement</a:t>
            </a:r>
            <a:endParaRPr lang="cs-CZ" altLang="cs-CZ" sz="1800" dirty="0" smtClean="0"/>
          </a:p>
          <a:p>
            <a:pPr algn="just"/>
            <a:r>
              <a:rPr lang="cs-CZ" altLang="cs-CZ" sz="1800" dirty="0" smtClean="0"/>
              <a:t>Charakteristické rysy:</a:t>
            </a:r>
          </a:p>
          <a:p>
            <a:pPr lvl="1" algn="just"/>
            <a:r>
              <a:rPr lang="cs-CZ" altLang="cs-CZ" sz="1400" dirty="0" smtClean="0">
                <a:latin typeface="Times New Roman" pitchFamily="18" charset="0"/>
                <a:cs typeface="Times New Roman" pitchFamily="18" charset="0"/>
              </a:rPr>
              <a:t>Přizpůsobivost</a:t>
            </a:r>
          </a:p>
          <a:p>
            <a:pPr lvl="1" algn="just"/>
            <a:r>
              <a:rPr lang="cs-CZ" altLang="cs-CZ" sz="1400" dirty="0" smtClean="0">
                <a:latin typeface="Times New Roman" pitchFamily="18" charset="0"/>
                <a:cs typeface="Times New Roman" pitchFamily="18" charset="0"/>
              </a:rPr>
              <a:t>Týmová práce (systémový přístup)pozornost věnována detailům</a:t>
            </a:r>
          </a:p>
          <a:p>
            <a:pPr lvl="1" algn="just"/>
            <a:r>
              <a:rPr lang="cs-CZ" altLang="cs-CZ" sz="1400" dirty="0" smtClean="0">
                <a:latin typeface="Times New Roman" pitchFamily="18" charset="0"/>
                <a:cs typeface="Times New Roman" pitchFamily="18" charset="0"/>
              </a:rPr>
              <a:t>Zaměřena na lidi</a:t>
            </a:r>
          </a:p>
          <a:p>
            <a:pPr lvl="1" algn="just"/>
            <a:r>
              <a:rPr lang="cs-CZ" altLang="cs-CZ" sz="1400" dirty="0" smtClean="0">
                <a:latin typeface="Times New Roman" pitchFamily="18" charset="0"/>
                <a:cs typeface="Times New Roman" pitchFamily="18" charset="0"/>
              </a:rPr>
              <a:t>Informace jsou otevřené a sdílené</a:t>
            </a:r>
          </a:p>
          <a:p>
            <a:pPr lvl="1" algn="just"/>
            <a:r>
              <a:rPr lang="cs-CZ" altLang="cs-CZ" sz="1400" dirty="0" smtClean="0">
                <a:latin typeface="Times New Roman" pitchFamily="18" charset="0"/>
                <a:cs typeface="Times New Roman" pitchFamily="18" charset="0"/>
              </a:rPr>
              <a:t>Vícefunkční zaměření</a:t>
            </a:r>
          </a:p>
          <a:p>
            <a:pPr lvl="1" algn="just"/>
            <a:r>
              <a:rPr lang="cs-CZ" altLang="cs-CZ" sz="1400" dirty="0" smtClean="0">
                <a:latin typeface="Times New Roman" pitchFamily="18" charset="0"/>
                <a:cs typeface="Times New Roman" pitchFamily="18" charset="0"/>
              </a:rPr>
              <a:t>Založeno na stávajících technologiích</a:t>
            </a:r>
          </a:p>
          <a:p>
            <a:pPr lvl="1" algn="just"/>
            <a:r>
              <a:rPr lang="cs-CZ" altLang="cs-CZ" sz="1400" dirty="0" smtClean="0">
                <a:latin typeface="Times New Roman" pitchFamily="18" charset="0"/>
                <a:cs typeface="Times New Roman" pitchFamily="18" charset="0"/>
              </a:rPr>
              <a:t>Vícefunkční organizace</a:t>
            </a:r>
          </a:p>
          <a:p>
            <a:pPr lvl="1" algn="just"/>
            <a:r>
              <a:rPr lang="cs-CZ" altLang="cs-CZ" sz="1400" dirty="0" smtClean="0">
                <a:latin typeface="Times New Roman" pitchFamily="18" charset="0"/>
                <a:cs typeface="Times New Roman" pitchFamily="18" charset="0"/>
              </a:rPr>
              <a:t>Všem přístupná zpětná vazba</a:t>
            </a:r>
            <a:endParaRPr lang="cs-CZ" altLang="cs-CZ" sz="1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18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Kaizen</a:t>
            </a:r>
            <a:r>
              <a:rPr lang="cs-CZ" dirty="0" smtClean="0"/>
              <a:t> (</a:t>
            </a:r>
            <a:r>
              <a:rPr lang="cs-CZ" dirty="0" err="1" smtClean="0"/>
              <a:t>Kai</a:t>
            </a:r>
            <a:r>
              <a:rPr lang="cs-CZ" dirty="0" smtClean="0"/>
              <a:t> – </a:t>
            </a:r>
            <a:r>
              <a:rPr lang="cs-CZ" dirty="0" err="1" smtClean="0"/>
              <a:t>change</a:t>
            </a:r>
            <a:r>
              <a:rPr lang="cs-CZ" dirty="0" smtClean="0"/>
              <a:t>, zen – </a:t>
            </a:r>
            <a:r>
              <a:rPr lang="cs-CZ" dirty="0" err="1" smtClean="0"/>
              <a:t>good</a:t>
            </a:r>
            <a:r>
              <a:rPr lang="cs-CZ" dirty="0" smtClean="0"/>
              <a:t>, </a:t>
            </a:r>
            <a:r>
              <a:rPr lang="cs-CZ" dirty="0" err="1" smtClean="0"/>
              <a:t>for</a:t>
            </a:r>
            <a:r>
              <a:rPr lang="cs-CZ" dirty="0" smtClean="0"/>
              <a:t> </a:t>
            </a:r>
            <a:r>
              <a:rPr lang="cs-CZ" dirty="0" err="1" smtClean="0"/>
              <a:t>the</a:t>
            </a:r>
            <a:r>
              <a:rPr lang="cs-CZ" dirty="0" smtClean="0"/>
              <a:t> </a:t>
            </a:r>
            <a:r>
              <a:rPr lang="cs-CZ" dirty="0" err="1" smtClean="0"/>
              <a:t>better</a:t>
            </a:r>
            <a:r>
              <a:rPr lang="cs-CZ" dirty="0" smtClean="0"/>
              <a:t>)</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552311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771550"/>
            <a:ext cx="7704856" cy="3672408"/>
          </a:xfrm>
          <a:prstGeom prst="rect">
            <a:avLst/>
          </a:prstGeom>
        </p:spPr>
        <p:txBody>
          <a:bodyPr>
            <a:noAutofit/>
          </a:bodyPr>
          <a:lstStyle/>
          <a:p>
            <a:pPr algn="just"/>
            <a:r>
              <a:rPr lang="cs-CZ" sz="1400" dirty="0" err="1" smtClean="0"/>
              <a:t>Zdroj:https</a:t>
            </a:r>
            <a:r>
              <a:rPr lang="cs-CZ" sz="1400" dirty="0"/>
              <a:t>://www.qmprofi.cz/33/kaizen-v-praxi-uniqueidgOkE4NvrWuOKaQDKuox_Z0sJi4kAAvk8Lovst39Xd8Y/Provozov%C3%A1n%C3%AD%20%C4%8Dinnost%C3%AD%20epidemiologicky%20z%C3%A1va%C5%BEn%C3%BDch%20v%20roce%202017%20</a:t>
            </a:r>
            <a:endParaRPr lang="cs-CZ" sz="14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6552728" cy="507703"/>
          </a:xfrm>
        </p:spPr>
        <p:txBody>
          <a:bodyPr/>
          <a:lstStyle/>
          <a:p>
            <a:r>
              <a:rPr lang="cs-CZ" dirty="0" err="1" smtClean="0"/>
              <a:t>Kaizen</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5" name="Obrázek 4"/>
          <p:cNvPicPr/>
          <p:nvPr/>
        </p:nvPicPr>
        <p:blipFill rotWithShape="1">
          <a:blip r:embed="rId3"/>
          <a:srcRect l="42725" t="33157" r="17989" b="25455"/>
          <a:stretch/>
        </p:blipFill>
        <p:spPr bwMode="auto">
          <a:xfrm>
            <a:off x="755576" y="1901189"/>
            <a:ext cx="6480720" cy="26831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007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75519"/>
            <a:ext cx="7488832" cy="3312368"/>
          </a:xfrm>
          <a:prstGeom prst="rect">
            <a:avLst/>
          </a:prstGeom>
        </p:spPr>
        <p:txBody>
          <a:bodyPr>
            <a:noAutofit/>
          </a:bodyPr>
          <a:lstStyle/>
          <a:p>
            <a:pPr algn="just"/>
            <a:r>
              <a:rPr lang="cs-CZ" altLang="cs-CZ" sz="2000" dirty="0" smtClean="0"/>
              <a:t>Znakem moderních systémů strategického měření používaných v současné době by mělo být:</a:t>
            </a:r>
          </a:p>
          <a:p>
            <a:pPr lvl="1" algn="just"/>
            <a:r>
              <a:rPr lang="cs-CZ" altLang="cs-CZ" sz="1600" dirty="0" smtClean="0"/>
              <a:t>Podnik je měřen z určitých oblastí (finanční, zákaznická, dodavatelská).</a:t>
            </a:r>
          </a:p>
          <a:p>
            <a:pPr lvl="1" algn="just"/>
            <a:r>
              <a:rPr lang="cs-CZ" altLang="cs-CZ" sz="1600" dirty="0" smtClean="0"/>
              <a:t>Každá oblast je měřena prostřednictvím skupiny ukazatelů.</a:t>
            </a:r>
          </a:p>
          <a:p>
            <a:pPr lvl="1" algn="just"/>
            <a:r>
              <a:rPr lang="cs-CZ" altLang="cs-CZ" sz="1600" dirty="0" smtClean="0"/>
              <a:t>Mezi ukazateli je vysledována určitá závislost.</a:t>
            </a:r>
          </a:p>
          <a:p>
            <a:pPr lvl="1" algn="just"/>
            <a:r>
              <a:rPr lang="cs-CZ" altLang="cs-CZ" sz="1600" dirty="0" smtClean="0"/>
              <a:t>Pro ukazatele jsou stanoveny cílové hodnoty, které vychází ze strategie podniku.</a:t>
            </a:r>
          </a:p>
          <a:p>
            <a:pPr lvl="1" algn="just"/>
            <a:r>
              <a:rPr lang="cs-CZ" altLang="cs-CZ" sz="1600" dirty="0" smtClean="0"/>
              <a:t>Systém měření je postaven tak, že v jednotlivých oblastech se objevují přání a požadavky zainteresovaných stran.</a:t>
            </a:r>
          </a:p>
          <a:p>
            <a:pPr lvl="1" algn="just"/>
            <a:r>
              <a:rPr lang="cs-CZ" altLang="cs-CZ" sz="1600" dirty="0" smtClean="0"/>
              <a:t>Prostřednictvím systému měření je dekomponována vize podniku do jednotlivých úrovní řízení a do dílčích strategií.</a:t>
            </a:r>
            <a:endParaRPr lang="cs-CZ" altLang="cs-CZ" sz="1600" dirty="0"/>
          </a:p>
        </p:txBody>
      </p:sp>
      <p:sp>
        <p:nvSpPr>
          <p:cNvPr id="6" name="Nadpis 5"/>
          <p:cNvSpPr>
            <a:spLocks noGrp="1"/>
          </p:cNvSpPr>
          <p:nvPr>
            <p:ph type="title"/>
          </p:nvPr>
        </p:nvSpPr>
        <p:spPr>
          <a:xfrm>
            <a:off x="179512" y="195486"/>
            <a:ext cx="4824536" cy="507703"/>
          </a:xfrm>
        </p:spPr>
        <p:txBody>
          <a:bodyPr/>
          <a:lstStyle/>
          <a:p>
            <a:r>
              <a:rPr lang="cs-CZ" dirty="0" smtClean="0"/>
              <a:t>Shrnutí</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27601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75519"/>
            <a:ext cx="7488832" cy="3312368"/>
          </a:xfrm>
          <a:prstGeom prst="rect">
            <a:avLst/>
          </a:prstGeom>
        </p:spPr>
        <p:txBody>
          <a:bodyPr>
            <a:noAutofit/>
          </a:bodyPr>
          <a:lstStyle/>
          <a:p>
            <a:pPr algn="just"/>
            <a:r>
              <a:rPr lang="cs-CZ" altLang="cs-CZ" sz="2000" dirty="0" smtClean="0"/>
              <a:t>Komplexní přístupy do sebe pojímají všechny stránky chodu společnosti, tj. jak ekonomické, tak provozní. Prvními modely byly ceny kvality, jejichž cílem bylo posoudit stav podniku, jeho vnitřní systém řízení pro dosahování výsledků a namotivovat ho k lepším výsledkům. </a:t>
            </a:r>
          </a:p>
          <a:p>
            <a:pPr algn="just"/>
            <a:r>
              <a:rPr lang="cs-CZ" altLang="cs-CZ" sz="2000" dirty="0" smtClean="0"/>
              <a:t>Novější komplexní modely jsou založené na principu vnitřního přesvědčení o nutnosti propojit podnikový systém řízení výkonnosti pro dosahování požadovaných výsledků.</a:t>
            </a:r>
            <a:endParaRPr lang="cs-CZ" altLang="cs-CZ" sz="2000" dirty="0"/>
          </a:p>
        </p:txBody>
      </p:sp>
      <p:sp>
        <p:nvSpPr>
          <p:cNvPr id="6" name="Nadpis 5"/>
          <p:cNvSpPr>
            <a:spLocks noGrp="1"/>
          </p:cNvSpPr>
          <p:nvPr>
            <p:ph type="title"/>
          </p:nvPr>
        </p:nvSpPr>
        <p:spPr>
          <a:xfrm>
            <a:off x="179512" y="195486"/>
            <a:ext cx="4824536" cy="507703"/>
          </a:xfrm>
        </p:spPr>
        <p:txBody>
          <a:bodyPr/>
          <a:lstStyle/>
          <a:p>
            <a:r>
              <a:rPr lang="cs-CZ" dirty="0" smtClean="0"/>
              <a:t>Shrnutí</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9562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marL="0" indent="0">
              <a:buClr>
                <a:schemeClr val="tx1"/>
              </a:buClr>
              <a:buNone/>
              <a:defRPr/>
            </a:pPr>
            <a:r>
              <a:rPr lang="cs-CZ" sz="2000" dirty="0" smtClean="0">
                <a:latin typeface="Times New Roman" pitchFamily="18" charset="0"/>
                <a:cs typeface="Times New Roman" pitchFamily="18" charset="0"/>
              </a:rPr>
              <a:t>Mezi komplexní koncepty řízení podnikové výkonnosti patří </a:t>
            </a:r>
            <a:r>
              <a:rPr lang="cs-CZ" sz="2000" dirty="0" err="1" smtClean="0">
                <a:latin typeface="Times New Roman" pitchFamily="18" charset="0"/>
                <a:cs typeface="Times New Roman" pitchFamily="18" charset="0"/>
              </a:rPr>
              <a:t>Total</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Quality</a:t>
            </a:r>
            <a:r>
              <a:rPr lang="cs-CZ" sz="2000" dirty="0">
                <a:latin typeface="Times New Roman" pitchFamily="18" charset="0"/>
                <a:cs typeface="Times New Roman" pitchFamily="18" charset="0"/>
              </a:rPr>
              <a:t> Management (</a:t>
            </a:r>
            <a:r>
              <a:rPr lang="cs-CZ" sz="2000" dirty="0" smtClean="0">
                <a:latin typeface="Times New Roman" pitchFamily="18" charset="0"/>
                <a:cs typeface="Times New Roman" pitchFamily="18" charset="0"/>
              </a:rPr>
              <a:t>TQM), </a:t>
            </a:r>
            <a:r>
              <a:rPr lang="cs-CZ" sz="2000" dirty="0" err="1" smtClean="0">
                <a:latin typeface="Times New Roman" pitchFamily="18" charset="0"/>
                <a:cs typeface="Times New Roman" pitchFamily="18" charset="0"/>
              </a:rPr>
              <a:t>Value</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Based</a:t>
            </a:r>
            <a:r>
              <a:rPr lang="cs-CZ" sz="2000" dirty="0">
                <a:latin typeface="Times New Roman" pitchFamily="18" charset="0"/>
                <a:cs typeface="Times New Roman" pitchFamily="18" charset="0"/>
              </a:rPr>
              <a:t> Management (</a:t>
            </a:r>
            <a:r>
              <a:rPr lang="cs-CZ" sz="2000" dirty="0" smtClean="0">
                <a:latin typeface="Times New Roman" pitchFamily="18" charset="0"/>
                <a:cs typeface="Times New Roman" pitchFamily="18" charset="0"/>
              </a:rPr>
              <a:t>VBM), Model </a:t>
            </a:r>
            <a:r>
              <a:rPr lang="cs-CZ" sz="2000" dirty="0">
                <a:latin typeface="Times New Roman" pitchFamily="18" charset="0"/>
                <a:cs typeface="Times New Roman" pitchFamily="18" charset="0"/>
              </a:rPr>
              <a:t>Excelence (</a:t>
            </a:r>
            <a:r>
              <a:rPr lang="cs-CZ" sz="2000" dirty="0" smtClean="0">
                <a:latin typeface="Times New Roman" pitchFamily="18" charset="0"/>
                <a:cs typeface="Times New Roman" pitchFamily="18" charset="0"/>
              </a:rPr>
              <a:t>EFQM), </a:t>
            </a:r>
            <a:r>
              <a:rPr lang="cs-CZ" sz="2000" dirty="0" err="1" smtClean="0">
                <a:latin typeface="Times New Roman" pitchFamily="18" charset="0"/>
                <a:cs typeface="Times New Roman" pitchFamily="18" charset="0"/>
              </a:rPr>
              <a:t>Activity</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Based</a:t>
            </a:r>
            <a:r>
              <a:rPr lang="cs-CZ" sz="2000" dirty="0">
                <a:latin typeface="Times New Roman" pitchFamily="18" charset="0"/>
                <a:cs typeface="Times New Roman" pitchFamily="18" charset="0"/>
              </a:rPr>
              <a:t> Management (</a:t>
            </a:r>
            <a:r>
              <a:rPr lang="cs-CZ" sz="2000" dirty="0" smtClean="0">
                <a:latin typeface="Times New Roman" pitchFamily="18" charset="0"/>
                <a:cs typeface="Times New Roman" pitchFamily="18" charset="0"/>
              </a:rPr>
              <a:t>ABM/ABC), </a:t>
            </a:r>
            <a:r>
              <a:rPr lang="cs-CZ" sz="2000" dirty="0" err="1" smtClean="0">
                <a:latin typeface="Times New Roman" pitchFamily="18" charset="0"/>
                <a:cs typeface="Times New Roman" pitchFamily="18" charset="0"/>
              </a:rPr>
              <a:t>Reengineering</a:t>
            </a:r>
            <a:r>
              <a:rPr lang="cs-CZ" sz="2000" dirty="0" smtClean="0">
                <a:latin typeface="Times New Roman" pitchFamily="18" charset="0"/>
                <a:cs typeface="Times New Roman" pitchFamily="18" charset="0"/>
              </a:rPr>
              <a:t> </a:t>
            </a:r>
            <a:r>
              <a:rPr lang="cs-CZ" sz="2000" dirty="0">
                <a:latin typeface="Times New Roman" pitchFamily="18" charset="0"/>
                <a:cs typeface="Times New Roman" pitchFamily="18" charset="0"/>
              </a:rPr>
              <a:t>procesů (Business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Reengineering</a:t>
            </a:r>
            <a:r>
              <a:rPr lang="cs-CZ" sz="2000" dirty="0" smtClean="0">
                <a:latin typeface="Times New Roman" pitchFamily="18" charset="0"/>
                <a:cs typeface="Times New Roman" pitchFamily="18" charset="0"/>
              </a:rPr>
              <a:t>), Just </a:t>
            </a:r>
            <a:r>
              <a:rPr lang="cs-CZ" sz="2000" dirty="0">
                <a:latin typeface="Times New Roman" pitchFamily="18" charset="0"/>
                <a:cs typeface="Times New Roman" pitchFamily="18" charset="0"/>
              </a:rPr>
              <a:t>in </a:t>
            </a:r>
            <a:r>
              <a:rPr lang="cs-CZ" sz="2000" dirty="0" err="1" smtClean="0">
                <a:latin typeface="Times New Roman" pitchFamily="18" charset="0"/>
                <a:cs typeface="Times New Roman" pitchFamily="18" charset="0"/>
              </a:rPr>
              <a:t>Time</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Lean</a:t>
            </a:r>
            <a:r>
              <a:rPr lang="cs-CZ" sz="2000" dirty="0" smtClean="0">
                <a:latin typeface="Times New Roman" pitchFamily="18" charset="0"/>
                <a:cs typeface="Times New Roman" pitchFamily="18" charset="0"/>
              </a:rPr>
              <a:t> Management, Strategie </a:t>
            </a:r>
            <a:r>
              <a:rPr lang="cs-CZ" sz="2000" dirty="0">
                <a:latin typeface="Times New Roman" pitchFamily="18" charset="0"/>
                <a:cs typeface="Times New Roman" pitchFamily="18" charset="0"/>
              </a:rPr>
              <a:t>řízení </a:t>
            </a:r>
            <a:r>
              <a:rPr lang="cs-CZ" sz="2000" dirty="0" err="1">
                <a:latin typeface="Times New Roman" pitchFamily="18" charset="0"/>
                <a:cs typeface="Times New Roman" pitchFamily="18" charset="0"/>
              </a:rPr>
              <a:t>Six</a:t>
            </a:r>
            <a:r>
              <a:rPr lang="cs-CZ" sz="2000" dirty="0">
                <a:latin typeface="Times New Roman" pitchFamily="18" charset="0"/>
                <a:cs typeface="Times New Roman" pitchFamily="18" charset="0"/>
              </a:rPr>
              <a:t> Sigma (</a:t>
            </a:r>
            <a:r>
              <a:rPr lang="cs-CZ" sz="2000" dirty="0" smtClean="0">
                <a:latin typeface="Times New Roman" pitchFamily="18" charset="0"/>
                <a:cs typeface="Times New Roman" pitchFamily="18" charset="0"/>
              </a:rPr>
              <a:t>6S), Systém </a:t>
            </a:r>
            <a:r>
              <a:rPr lang="cs-CZ" sz="2000" dirty="0">
                <a:latin typeface="Times New Roman" pitchFamily="18" charset="0"/>
                <a:cs typeface="Times New Roman" pitchFamily="18" charset="0"/>
              </a:rPr>
              <a:t>průběžného zlepšování (</a:t>
            </a:r>
            <a:r>
              <a:rPr lang="cs-CZ" sz="2000" dirty="0" err="1">
                <a:latin typeface="Times New Roman" pitchFamily="18" charset="0"/>
                <a:cs typeface="Times New Roman" pitchFamily="18" charset="0"/>
              </a:rPr>
              <a:t>Continuous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Improvement</a:t>
            </a:r>
            <a:r>
              <a:rPr lang="cs-CZ" sz="2000" dirty="0">
                <a:latin typeface="Times New Roman" pitchFamily="18" charset="0"/>
                <a:cs typeface="Times New Roman" pitchFamily="18" charset="0"/>
              </a:rPr>
              <a:t>, CI, </a:t>
            </a:r>
            <a:r>
              <a:rPr lang="cs-CZ" sz="2000" dirty="0" smtClean="0">
                <a:latin typeface="Times New Roman" pitchFamily="18" charset="0"/>
                <a:cs typeface="Times New Roman" pitchFamily="18" charset="0"/>
              </a:rPr>
              <a:t>CPI), </a:t>
            </a:r>
            <a:r>
              <a:rPr lang="cs-CZ" sz="2000" dirty="0" err="1" smtClean="0">
                <a:latin typeface="Times New Roman" pitchFamily="18" charset="0"/>
                <a:cs typeface="Times New Roman" pitchFamily="18" charset="0"/>
              </a:rPr>
              <a:t>Kaizen</a:t>
            </a:r>
            <a:r>
              <a:rPr lang="cs-CZ" sz="2000" dirty="0" smtClean="0">
                <a:latin typeface="Times New Roman" pitchFamily="18" charset="0"/>
                <a:cs typeface="Times New Roman" pitchFamily="18" charset="0"/>
              </a:rPr>
              <a:t> a další.</a:t>
            </a:r>
            <a:endParaRPr lang="cs-CZ" sz="2000" dirty="0">
              <a:latin typeface="Times New Roman" pitchFamily="18" charset="0"/>
              <a:cs typeface="Times New Roman" pitchFamily="18" charset="0"/>
            </a:endParaRPr>
          </a:p>
          <a:p>
            <a:pPr marL="0" indent="0" algn="just">
              <a:buNone/>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Úvod</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1108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algn="just"/>
            <a:r>
              <a:rPr lang="cs-CZ" sz="2000" dirty="0" smtClean="0">
                <a:latin typeface="Times New Roman" pitchFamily="18" charset="0"/>
                <a:cs typeface="Times New Roman" pitchFamily="18" charset="0"/>
              </a:rPr>
              <a:t>Základní předpoklady TQM:</a:t>
            </a:r>
          </a:p>
          <a:p>
            <a:pPr lvl="1" algn="just"/>
            <a:r>
              <a:rPr lang="cs-CZ" altLang="cs-CZ" sz="1600" dirty="0" smtClean="0">
                <a:solidFill>
                  <a:srgbClr val="307871"/>
                </a:solidFill>
                <a:latin typeface="Times New Roman" pitchFamily="18" charset="0"/>
                <a:cs typeface="Times New Roman" pitchFamily="18" charset="0"/>
              </a:rPr>
              <a:t>Zákaznická orientace – veškeré kroky a postupy v organizaci musí vést ke splnění požadavků zákazníka</a:t>
            </a:r>
          </a:p>
          <a:p>
            <a:pPr lvl="1" algn="just"/>
            <a:r>
              <a:rPr lang="cs-CZ" altLang="cs-CZ" sz="1600" dirty="0" smtClean="0">
                <a:solidFill>
                  <a:srgbClr val="307871"/>
                </a:solidFill>
                <a:latin typeface="Times New Roman" pitchFamily="18" charset="0"/>
                <a:cs typeface="Times New Roman" pitchFamily="18" charset="0"/>
              </a:rPr>
              <a:t>Zapojení zaměstnanců – je podpora otevřenosti zaměstnanců, která povede k dosažení společných cílů</a:t>
            </a:r>
          </a:p>
          <a:p>
            <a:pPr lvl="1" algn="just"/>
            <a:r>
              <a:rPr lang="cs-CZ" altLang="cs-CZ" sz="1600" dirty="0" smtClean="0">
                <a:solidFill>
                  <a:srgbClr val="307871"/>
                </a:solidFill>
                <a:latin typeface="Times New Roman" pitchFamily="18" charset="0"/>
                <a:cs typeface="Times New Roman" pitchFamily="18" charset="0"/>
              </a:rPr>
              <a:t>Procesní řízení – odbourávání bariér mezi odděleními</a:t>
            </a:r>
          </a:p>
          <a:p>
            <a:pPr lvl="1" algn="just"/>
            <a:r>
              <a:rPr lang="cs-CZ" altLang="cs-CZ" sz="1600" dirty="0" smtClean="0">
                <a:solidFill>
                  <a:srgbClr val="307871"/>
                </a:solidFill>
                <a:latin typeface="Times New Roman" pitchFamily="18" charset="0"/>
                <a:cs typeface="Times New Roman" pitchFamily="18" charset="0"/>
              </a:rPr>
              <a:t>Integrovaný systém – často vertikální struktura propojena i horizontálně</a:t>
            </a:r>
          </a:p>
          <a:p>
            <a:pPr marL="0" indent="0" algn="just">
              <a:buNone/>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Total</a:t>
            </a:r>
            <a:r>
              <a:rPr lang="cs-CZ" dirty="0" smtClean="0"/>
              <a:t> </a:t>
            </a:r>
            <a:r>
              <a:rPr lang="cs-CZ" dirty="0" err="1" smtClean="0"/>
              <a:t>Quality</a:t>
            </a:r>
            <a:r>
              <a:rPr lang="cs-CZ" dirty="0" smtClean="0"/>
              <a:t> Management</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4640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algn="just"/>
            <a:r>
              <a:rPr lang="cs-CZ" sz="2000" dirty="0" smtClean="0">
                <a:latin typeface="Times New Roman" pitchFamily="18" charset="0"/>
                <a:cs typeface="Times New Roman" pitchFamily="18" charset="0"/>
              </a:rPr>
              <a:t>Základní předpoklady TQM:</a:t>
            </a:r>
          </a:p>
          <a:p>
            <a:pPr lvl="1" algn="just"/>
            <a:r>
              <a:rPr lang="cs-CZ" altLang="cs-CZ" sz="1600" dirty="0" smtClean="0">
                <a:solidFill>
                  <a:srgbClr val="307871"/>
                </a:solidFill>
                <a:latin typeface="Times New Roman" pitchFamily="18" charset="0"/>
                <a:cs typeface="Times New Roman" pitchFamily="18" charset="0"/>
              </a:rPr>
              <a:t>Strategický a systémový přístup – provázanost pro realizaci poslání, vizí a cílů</a:t>
            </a:r>
          </a:p>
          <a:p>
            <a:pPr lvl="1" algn="just"/>
            <a:r>
              <a:rPr lang="cs-CZ" altLang="cs-CZ" sz="1600" dirty="0" smtClean="0">
                <a:solidFill>
                  <a:srgbClr val="307871"/>
                </a:solidFill>
                <a:latin typeface="Times New Roman" pitchFamily="18" charset="0"/>
                <a:cs typeface="Times New Roman" pitchFamily="18" charset="0"/>
              </a:rPr>
              <a:t>Neustálé zlepšování – hledání cest k růstu konkurenceschopnosti, efektivity, spokojenosti zákazníků, zainteresovaných stran</a:t>
            </a:r>
          </a:p>
          <a:p>
            <a:pPr lvl="1" algn="just"/>
            <a:r>
              <a:rPr lang="cs-CZ" altLang="cs-CZ" sz="1600" dirty="0" smtClean="0">
                <a:solidFill>
                  <a:srgbClr val="307871"/>
                </a:solidFill>
                <a:latin typeface="Times New Roman" pitchFamily="18" charset="0"/>
                <a:cs typeface="Times New Roman" pitchFamily="18" charset="0"/>
              </a:rPr>
              <a:t>Rozhodování na základě zjištěných skutečností – shromažďování a analýza dat pro hodnocení výkonnosti</a:t>
            </a:r>
          </a:p>
          <a:p>
            <a:pPr lvl="1" algn="just"/>
            <a:r>
              <a:rPr lang="cs-CZ" altLang="cs-CZ" sz="1600" dirty="0" smtClean="0">
                <a:solidFill>
                  <a:srgbClr val="307871"/>
                </a:solidFill>
                <a:latin typeface="Times New Roman" pitchFamily="18" charset="0"/>
                <a:cs typeface="Times New Roman" pitchFamily="18" charset="0"/>
              </a:rPr>
              <a:t>Komunikace – jako nástroj motivace a podpory morálky</a:t>
            </a: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Total</a:t>
            </a:r>
            <a:r>
              <a:rPr lang="cs-CZ" dirty="0" smtClean="0"/>
              <a:t> </a:t>
            </a:r>
            <a:r>
              <a:rPr lang="cs-CZ" dirty="0" err="1" smtClean="0"/>
              <a:t>Quality</a:t>
            </a:r>
            <a:r>
              <a:rPr lang="cs-CZ" dirty="0" smtClean="0"/>
              <a:t> Management</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41330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algn="just"/>
            <a:r>
              <a:rPr lang="cs-CZ" sz="2000" dirty="0" smtClean="0">
                <a:latin typeface="Times New Roman" pitchFamily="18" charset="0"/>
                <a:cs typeface="Times New Roman" pitchFamily="18" charset="0"/>
              </a:rPr>
              <a:t>Hodnotové řízení</a:t>
            </a:r>
          </a:p>
          <a:p>
            <a:pPr algn="just"/>
            <a:r>
              <a:rPr lang="cs-CZ" altLang="cs-CZ" sz="2000" dirty="0" smtClean="0">
                <a:solidFill>
                  <a:srgbClr val="307871"/>
                </a:solidFill>
                <a:latin typeface="Times New Roman" pitchFamily="18" charset="0"/>
                <a:cs typeface="Times New Roman" pitchFamily="18" charset="0"/>
              </a:rPr>
              <a:t>Vyžaduje provést změny v kultuře podniku a odpoutat se od tradičních ukazatelů</a:t>
            </a:r>
          </a:p>
          <a:p>
            <a:pPr algn="just"/>
            <a:r>
              <a:rPr lang="cs-CZ" altLang="cs-CZ" sz="2000" dirty="0" smtClean="0">
                <a:solidFill>
                  <a:srgbClr val="307871"/>
                </a:solidFill>
                <a:latin typeface="Times New Roman" pitchFamily="18" charset="0"/>
                <a:cs typeface="Times New Roman" pitchFamily="18" charset="0"/>
              </a:rPr>
              <a:t>Výstup z hodnotového systému je primárně zaměřen na vlastníky, pojímá do sebe i další zainteresované skupiny, které mají vliv a požadavky na provoz podniku</a:t>
            </a: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Value</a:t>
            </a:r>
            <a:r>
              <a:rPr lang="cs-CZ" dirty="0" smtClean="0"/>
              <a:t> </a:t>
            </a:r>
            <a:r>
              <a:rPr lang="cs-CZ" dirty="0" err="1" smtClean="0"/>
              <a:t>Based</a:t>
            </a:r>
            <a:r>
              <a:rPr lang="cs-CZ" dirty="0" smtClean="0"/>
              <a:t> Management</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59836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algn="just"/>
            <a:r>
              <a:rPr lang="cs-CZ" sz="2000" dirty="0" smtClean="0">
                <a:latin typeface="Times New Roman" pitchFamily="18" charset="0"/>
                <a:cs typeface="Times New Roman" pitchFamily="18" charset="0"/>
              </a:rPr>
              <a:t>Jedním z nejvíce využívaných nástrojů je EVA</a:t>
            </a:r>
          </a:p>
          <a:p>
            <a:pPr algn="just"/>
            <a:r>
              <a:rPr lang="cs-CZ" altLang="cs-CZ" sz="2000" dirty="0" smtClean="0">
                <a:solidFill>
                  <a:srgbClr val="307871"/>
                </a:solidFill>
                <a:latin typeface="Times New Roman" pitchFamily="18" charset="0"/>
                <a:cs typeface="Times New Roman" pitchFamily="18" charset="0"/>
              </a:rPr>
              <a:t>Dále se používá MVA</a:t>
            </a:r>
          </a:p>
          <a:p>
            <a:pPr algn="just"/>
            <a:r>
              <a:rPr lang="cs-CZ" altLang="cs-CZ" sz="2000" dirty="0" smtClean="0">
                <a:solidFill>
                  <a:srgbClr val="307871"/>
                </a:solidFill>
                <a:latin typeface="Times New Roman" pitchFamily="18" charset="0"/>
                <a:cs typeface="Times New Roman" pitchFamily="18" charset="0"/>
              </a:rPr>
              <a:t>CFROI (Cash </a:t>
            </a:r>
            <a:r>
              <a:rPr lang="cs-CZ" altLang="cs-CZ" sz="2000" dirty="0" err="1" smtClean="0">
                <a:solidFill>
                  <a:srgbClr val="307871"/>
                </a:solidFill>
                <a:latin typeface="Times New Roman" pitchFamily="18" charset="0"/>
                <a:cs typeface="Times New Roman" pitchFamily="18" charset="0"/>
              </a:rPr>
              <a:t>Flow</a:t>
            </a:r>
            <a:r>
              <a:rPr lang="cs-CZ" altLang="cs-CZ" sz="2000" dirty="0" smtClean="0">
                <a:solidFill>
                  <a:srgbClr val="307871"/>
                </a:solidFill>
                <a:latin typeface="Times New Roman" pitchFamily="18" charset="0"/>
                <a:cs typeface="Times New Roman" pitchFamily="18" charset="0"/>
              </a:rPr>
              <a:t> Return on </a:t>
            </a:r>
            <a:r>
              <a:rPr lang="cs-CZ" altLang="cs-CZ" sz="2000" dirty="0" err="1" smtClean="0">
                <a:solidFill>
                  <a:srgbClr val="307871"/>
                </a:solidFill>
                <a:latin typeface="Times New Roman" pitchFamily="18" charset="0"/>
                <a:cs typeface="Times New Roman" pitchFamily="18" charset="0"/>
              </a:rPr>
              <a:t>Investment</a:t>
            </a:r>
            <a:r>
              <a:rPr lang="cs-CZ" altLang="cs-CZ" sz="2000" dirty="0" smtClean="0">
                <a:solidFill>
                  <a:srgbClr val="307871"/>
                </a:solidFill>
                <a:latin typeface="Times New Roman" pitchFamily="18" charset="0"/>
                <a:cs typeface="Times New Roman" pitchFamily="18" charset="0"/>
              </a:rPr>
              <a:t>)</a:t>
            </a:r>
          </a:p>
          <a:p>
            <a:pPr algn="just"/>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Value</a:t>
            </a:r>
            <a:r>
              <a:rPr lang="cs-CZ" dirty="0" smtClean="0"/>
              <a:t> </a:t>
            </a:r>
            <a:r>
              <a:rPr lang="cs-CZ" dirty="0" err="1" smtClean="0"/>
              <a:t>Based</a:t>
            </a:r>
            <a:r>
              <a:rPr lang="cs-CZ" dirty="0" smtClean="0"/>
              <a:t> Management</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2599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algn="just"/>
            <a:r>
              <a:rPr lang="cs-CZ" sz="2000" dirty="0" smtClean="0">
                <a:latin typeface="Times New Roman" pitchFamily="18" charset="0"/>
                <a:cs typeface="Times New Roman" pitchFamily="18" charset="0"/>
              </a:rPr>
              <a:t>Model excelence prosazovaný a podporovaný Evropskou nadací pro řízení kvality EFQM (z angl. Originálu </a:t>
            </a:r>
            <a:r>
              <a:rPr lang="cs-CZ" sz="2000" dirty="0" err="1" smtClean="0">
                <a:latin typeface="Times New Roman" pitchFamily="18" charset="0"/>
                <a:cs typeface="Times New Roman" pitchFamily="18" charset="0"/>
              </a:rPr>
              <a:t>European</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Foundation</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for</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Quality</a:t>
            </a:r>
            <a:r>
              <a:rPr lang="cs-CZ" sz="2000" dirty="0" smtClean="0">
                <a:latin typeface="Times New Roman" pitchFamily="18" charset="0"/>
                <a:cs typeface="Times New Roman" pitchFamily="18" charset="0"/>
              </a:rPr>
              <a:t> Management).</a:t>
            </a:r>
          </a:p>
          <a:p>
            <a:pPr algn="just"/>
            <a:r>
              <a:rPr lang="cs-CZ" sz="2000" dirty="0" smtClean="0">
                <a:latin typeface="Times New Roman" pitchFamily="18" charset="0"/>
                <a:cs typeface="Times New Roman" pitchFamily="18" charset="0"/>
              </a:rPr>
              <a:t>Model EFQM není jen komplexní nástroj pro vnitřní řízení firmy a procesů dané firmy.</a:t>
            </a:r>
          </a:p>
          <a:p>
            <a:pPr algn="just"/>
            <a:r>
              <a:rPr lang="cs-CZ" altLang="cs-CZ" sz="2000" dirty="0" smtClean="0">
                <a:solidFill>
                  <a:srgbClr val="307871"/>
                </a:solidFill>
                <a:latin typeface="Times New Roman" pitchFamily="18" charset="0"/>
                <a:cs typeface="Times New Roman" pitchFamily="18" charset="0"/>
              </a:rPr>
              <a:t>V modelu jsou uplatňovány zájmy nejen akcionářů podniku, ale i zájmy </a:t>
            </a:r>
            <a:r>
              <a:rPr lang="cs-CZ" altLang="cs-CZ" sz="2000" dirty="0" err="1" smtClean="0">
                <a:solidFill>
                  <a:srgbClr val="307871"/>
                </a:solidFill>
                <a:latin typeface="Times New Roman" pitchFamily="18" charset="0"/>
                <a:cs typeface="Times New Roman" pitchFamily="18" charset="0"/>
              </a:rPr>
              <a:t>stakeholderů</a:t>
            </a:r>
            <a:r>
              <a:rPr lang="cs-CZ" altLang="cs-CZ" sz="2000" dirty="0" smtClean="0">
                <a:solidFill>
                  <a:srgbClr val="307871"/>
                </a:solidFill>
                <a:latin typeface="Times New Roman" pitchFamily="18" charset="0"/>
                <a:cs typeface="Times New Roman" pitchFamily="18" charset="0"/>
              </a:rPr>
              <a:t>.</a:t>
            </a:r>
          </a:p>
          <a:p>
            <a:pPr algn="just"/>
            <a:r>
              <a:rPr lang="cs-CZ" altLang="cs-CZ" sz="2000" dirty="0" smtClean="0">
                <a:solidFill>
                  <a:srgbClr val="307871"/>
                </a:solidFill>
                <a:latin typeface="Times New Roman" pitchFamily="18" charset="0"/>
                <a:cs typeface="Times New Roman" pitchFamily="18" charset="0"/>
              </a:rPr>
              <a:t>Ctěny jsou principy společenské odpovědnosti – principy dobré správy, etiky v podnikání a práva zaměstnanců.</a:t>
            </a: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Model Excelence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86576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31590"/>
            <a:ext cx="6984776" cy="3312368"/>
          </a:xfrm>
          <a:prstGeom prst="rect">
            <a:avLst/>
          </a:prstGeom>
        </p:spPr>
        <p:txBody>
          <a:bodyPr>
            <a:noAutofit/>
          </a:bodyPr>
          <a:lstStyle/>
          <a:p>
            <a:pPr algn="just"/>
            <a:r>
              <a:rPr lang="cs-CZ" sz="2000" dirty="0" smtClean="0">
                <a:latin typeface="Times New Roman" pitchFamily="18" charset="0"/>
                <a:cs typeface="Times New Roman" pitchFamily="18" charset="0"/>
              </a:rPr>
              <a:t>Sysel (2009)</a:t>
            </a: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endParaRPr lang="cs-CZ" altLang="cs-CZ" sz="2000" dirty="0">
              <a:solidFill>
                <a:srgbClr val="307871"/>
              </a:solidFill>
            </a:endParaRPr>
          </a:p>
          <a:p>
            <a:pPr marL="0" indent="0" algn="just">
              <a:spcBef>
                <a:spcPct val="30000"/>
              </a:spcBef>
              <a:spcAft>
                <a:spcPct val="30000"/>
              </a:spcAft>
              <a:buNone/>
              <a:tabLst>
                <a:tab pos="533400" algn="l"/>
                <a:tab pos="2247900" algn="l"/>
              </a:tabLst>
              <a:defRPr/>
            </a:pPr>
            <a:r>
              <a:rPr lang="cs-CZ" sz="2000" dirty="0" smtClean="0">
                <a:latin typeface="Times New Roman" pitchFamily="18" charset="0"/>
                <a:cs typeface="Times New Roman" pitchFamily="18" charset="0"/>
              </a:rPr>
              <a:t> </a:t>
            </a:r>
            <a:endParaRPr lang="cs-CZ" altLang="cs-CZ" sz="2000" dirty="0">
              <a:latin typeface="Times New Roman" pitchFamily="18" charset="0"/>
              <a:cs typeface="Times New Roman" pitchFamily="18" charset="0"/>
            </a:endParaRPr>
          </a:p>
          <a:p>
            <a:pPr marL="0" indent="0">
              <a:spcBef>
                <a:spcPct val="30000"/>
              </a:spcBef>
              <a:spcAft>
                <a:spcPct val="30000"/>
              </a:spcAft>
              <a:buNone/>
              <a:tabLst>
                <a:tab pos="533400" algn="l"/>
                <a:tab pos="2247900" algn="l"/>
              </a:tabLst>
              <a:defRPr/>
            </a:pPr>
            <a:endParaRPr lang="cs-CZ" sz="2000" dirty="0">
              <a:latin typeface="Times New Roman" pitchFamily="18" charset="0"/>
              <a:cs typeface="Times New Roman"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Schéma Modelu excelence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5" name="Obrázek 4"/>
          <p:cNvPicPr/>
          <p:nvPr/>
        </p:nvPicPr>
        <p:blipFill rotWithShape="1">
          <a:blip r:embed="rId3"/>
          <a:srcRect l="16006" t="27514" r="32275" b="15108"/>
          <a:stretch/>
        </p:blipFill>
        <p:spPr bwMode="auto">
          <a:xfrm>
            <a:off x="683568" y="1563638"/>
            <a:ext cx="5544616" cy="26578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22035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3552</TotalTime>
  <Words>1614</Words>
  <Application>Microsoft Office PowerPoint</Application>
  <PresentationFormat>Předvádění na obrazovce (16:9)</PresentationFormat>
  <Paragraphs>263</Paragraphs>
  <Slides>28</Slides>
  <Notes>27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Enriqueta</vt:lpstr>
      <vt:lpstr>Times New Roman</vt:lpstr>
      <vt:lpstr>SLU</vt:lpstr>
      <vt:lpstr>Koncepty řízení podnikové výkonnosti</vt:lpstr>
      <vt:lpstr>Obsah</vt:lpstr>
      <vt:lpstr>Úvod</vt:lpstr>
      <vt:lpstr>Total Quality Management</vt:lpstr>
      <vt:lpstr>Total Quality Management</vt:lpstr>
      <vt:lpstr>Value Based Management</vt:lpstr>
      <vt:lpstr>Value Based Management</vt:lpstr>
      <vt:lpstr>Model Excelence</vt:lpstr>
      <vt:lpstr>Schéma Modelu excelence</vt:lpstr>
      <vt:lpstr>Model Excelence</vt:lpstr>
      <vt:lpstr>Activity Based Management - komponenty</vt:lpstr>
      <vt:lpstr>Lean</vt:lpstr>
      <vt:lpstr>Lean</vt:lpstr>
      <vt:lpstr>Lean a Six Sigma</vt:lpstr>
      <vt:lpstr>Six Sigma</vt:lpstr>
      <vt:lpstr>Six Sigma</vt:lpstr>
      <vt:lpstr>Six Sigma</vt:lpstr>
      <vt:lpstr>Six Sigma Business Scorecard</vt:lpstr>
      <vt:lpstr>Six Sigma Business Scorecard</vt:lpstr>
      <vt:lpstr>Six Sigma Business Scorecard</vt:lpstr>
      <vt:lpstr>Six Sigma Business Scorecard</vt:lpstr>
      <vt:lpstr>Six Sigma Business Scorecard</vt:lpstr>
      <vt:lpstr>Performance Prism</vt:lpstr>
      <vt:lpstr>Performance Prism</vt:lpstr>
      <vt:lpstr>Kaizen (Kai – change, zen – good, for the better)</vt:lpstr>
      <vt:lpstr>Kaizen</vt:lpstr>
      <vt:lpstr>Shrnutí</vt:lpstr>
      <vt:lpstr>Shrnutí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ryl0001</cp:lastModifiedBy>
  <cp:revision>317</cp:revision>
  <dcterms:created xsi:type="dcterms:W3CDTF">2016-07-06T15:42:34Z</dcterms:created>
  <dcterms:modified xsi:type="dcterms:W3CDTF">2023-02-08T11:26:44Z</dcterms:modified>
</cp:coreProperties>
</file>