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9" r:id="rId27"/>
    <p:sldId id="308" r:id="rId28"/>
    <p:sldId id="282" r:id="rId2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554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915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74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341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6741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559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6193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9420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0749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553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191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4185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05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8406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1939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30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4141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328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725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659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769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01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54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938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323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387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měření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podnikové výkonnosti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k-SK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Podtitul </a:t>
            </a:r>
            <a:r>
              <a:rPr lang="sk-SK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výkonnosti podniků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Tradiční přístupy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Moderní přístupy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Komplexní přístupy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dirty="0" smtClean="0"/>
              <a:t>Metody měření podnikové výkonnosti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302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Tradiční přístupy</a:t>
            </a:r>
          </a:p>
          <a:p>
            <a:pPr lvl="1"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Metody založené na zisku (zisk před úroky a zdaněním EBIT, EBITDA)</a:t>
            </a:r>
          </a:p>
          <a:p>
            <a:pPr lvl="1"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Metody založené na peněžních tocích</a:t>
            </a:r>
          </a:p>
          <a:p>
            <a:pPr lvl="1"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Metody užívající tržní data (P/E, EPS)</a:t>
            </a:r>
          </a:p>
          <a:p>
            <a:pPr lvl="1"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Metody vycházející ze zkoumání dílčích oblastí podniku – rentability, aktivity, produktivity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dirty="0" smtClean="0"/>
              <a:t>Metody měření podnikové výkonnosti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157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Moderní přístupy</a:t>
            </a:r>
          </a:p>
          <a:p>
            <a:pPr lvl="1"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(EVA)</a:t>
            </a:r>
          </a:p>
          <a:p>
            <a:pPr lvl="1"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Shareholder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(SVA)</a:t>
            </a:r>
          </a:p>
          <a:p>
            <a:pPr lvl="1"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Cash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Return on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Investment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(CFROI)</a:t>
            </a:r>
          </a:p>
          <a:p>
            <a:pPr lvl="1"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Market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(MVA)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dirty="0" smtClean="0"/>
              <a:t>Metody měření podnikové výkonnosti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091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Komplexní přístupy</a:t>
            </a:r>
          </a:p>
          <a:p>
            <a:pPr lvl="1"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(BSC)</a:t>
            </a:r>
          </a:p>
          <a:p>
            <a:pPr lvl="1"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Model excelence (EFQM)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dirty="0" smtClean="0"/>
              <a:t>Metody měření podnikové výkonnosti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619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Benchmarking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(mezipodnikové srovnávání)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Controlling, manažerské účetnictví – např. řízení přímých nákladů, řízení variabilních nákladů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Finanční plánování (systém plánů a podnikových rozpočtů)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264696" cy="507703"/>
          </a:xfrm>
        </p:spPr>
        <p:txBody>
          <a:bodyPr/>
          <a:lstStyle/>
          <a:p>
            <a:r>
              <a:rPr lang="cs-CZ" dirty="0" smtClean="0"/>
              <a:t>Nástroje měření a řízení podnikové výkonnosti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606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Scénářový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přístup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Kalkulace nákladů dle aktivit 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Costing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), rozpočtování nákladů dle aktivit 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Budgeting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Rozpočtování od nuly 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Zero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Budgeting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ZBB)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264696" cy="507703"/>
          </a:xfrm>
        </p:spPr>
        <p:txBody>
          <a:bodyPr/>
          <a:lstStyle/>
          <a:p>
            <a:r>
              <a:rPr lang="cs-CZ" dirty="0" smtClean="0"/>
              <a:t>Nástroje měření a řízení podnikové výkonnosti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380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Nejznámější a stabilně nejužívanějšími v podnikové praxi pro měření a řízení výkonnosti podniku jsou ekonomická přidaná hodnota (EVA) a tradiční nástroje finanční analýzy – poměrové ukazatele.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 komplexních konceptů měření a řízení výkonnosti podniku obecně převažuje koncept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(BSC) a Model excelence (EFQM).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264696" cy="507703"/>
          </a:xfrm>
        </p:spPr>
        <p:txBody>
          <a:bodyPr/>
          <a:lstStyle/>
          <a:p>
            <a:r>
              <a:rPr lang="cs-CZ" dirty="0" smtClean="0"/>
              <a:t>Přístupy měření a řízení podnikové výkonnosti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55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 ohledem na historický vývoj české ekonomiky, kdy prozatím finanční a kapitálový trh v České republice nedosáhl takového rozvinutí jako v jiných rozvinutých ekonomikách, nebyl prozatím koncept řízení tvorby hodnoty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Management příliš rozšířen.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264696" cy="507703"/>
          </a:xfrm>
        </p:spPr>
        <p:txBody>
          <a:bodyPr/>
          <a:lstStyle/>
          <a:p>
            <a:r>
              <a:rPr lang="cs-CZ" dirty="0" smtClean="0"/>
              <a:t>Přístupy měření a řízení podnikové výkonnosti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26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Podniková výkonnost ve svém obecném pojetí a chápání bývá a stále je nejčastěji měřena dvěma způsoby – po organizační nebo po procesní linii.</a:t>
            </a:r>
          </a:p>
          <a:p>
            <a:pPr lvl="1"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 organizační linii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– je výkonnost měřena a hodnocena, posléze vyvozovány jsou závěry a navrhována a realizována případná nápravná opatření od výkonnosti jednotlivce, přes výkonnost týmů, středisek, až na závěr celopodnikově.</a:t>
            </a:r>
          </a:p>
          <a:p>
            <a:pPr lvl="1"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 procesním stylu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– pracuje se s výkonnostními parametry od jednotlivých zakázek přes produkty, což opět determinuje výkonnost v celopodnikovém měřítku.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264696" cy="507703"/>
          </a:xfrm>
        </p:spPr>
        <p:txBody>
          <a:bodyPr/>
          <a:lstStyle/>
          <a:p>
            <a:r>
              <a:rPr lang="cs-CZ" dirty="0" smtClean="0"/>
              <a:t>Přístupy měření a řízení podnikové výkonnosti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385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Oba styly řízení spojuje návrh a implementace – evidence, monitoring, evaluace a určení výkonnostních parametrů 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KPIs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). Srovnávána bývá minulost s plánem, skutečností a posléze s prognózou. Měření výkonnosti vychází z osobních účtů jednotlivců, pokračuje výkazy a ukazateli jednotlivých středisek až po ukazatele a výkazy celopodnikové.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264696" cy="507703"/>
          </a:xfrm>
        </p:spPr>
        <p:txBody>
          <a:bodyPr/>
          <a:lstStyle/>
          <a:p>
            <a:r>
              <a:rPr lang="cs-CZ" dirty="0" smtClean="0"/>
              <a:t>Přístupy měření a řízení podnikové výkonnosti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407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Podniková výkonnost</a:t>
            </a:r>
          </a:p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Podniková výkonnost – rizika konceptů</a:t>
            </a:r>
          </a:p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Koncepty řízení podnikové výkonnosti</a:t>
            </a:r>
          </a:p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Metody měření podnikové výkonnosti</a:t>
            </a:r>
          </a:p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Nástroje měření a řízení podnikové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výkonnosti</a:t>
            </a:r>
          </a:p>
          <a:p>
            <a:r>
              <a:rPr lang="cs-CZ" sz="2000" b="1" smtClean="0">
                <a:latin typeface="Times New Roman" pitchFamily="18" charset="0"/>
                <a:cs typeface="Times New Roman" pitchFamily="18" charset="0"/>
              </a:rPr>
              <a:t>Manažerská doporučení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Neprovázanost operativního plánování společnosti na strategické výkonnostní cíle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Orientace na krátkodobé efekty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Nejednoznačně určená odpovědnost za dosahování cílů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Neexistence propojení systému řízení výkonnosti na systém hodnocení výkonu zaměstnanců a jejich motivaci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smtClean="0"/>
              <a:t>Hlavní symptomy neefektivního řízení výkonnosti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58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Nástroje řízení výkonnosti podniku nejsou „ušity na míru“ pro konkrétní podmínky, za kterých daný podnik realizuje svou podnikatelskou činnost.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 rámci procesního řízení je na podnik nahlíženo jako na systém vzájemně provázaných procesů – souboru činností, které přeměňují vstupy na výstupy za pomoci zdrojů.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smtClean="0"/>
              <a:t>Hlavní symptomy neefektivního řízení výkonnosti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7442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Procesní přístup umožňuje najít kritická místa v rámci jednotlivých procesů, která snižují výkonnost, najít méně výkonné procesy a zlepšit odpovědnost pracovníků za jednotlivé části procesů.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smtClean="0"/>
              <a:t>Procesní přístup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541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Cílem controllingových aktivit je především usnadňovat vedoucím pracovníkům rozhodování ve všech fázích rozhodovacího procesu. Účinný podnikový controlling zkvalitňuje řídící proces, přispívá k vyšší hospodárnosti, lepším podnikových výsledkům hospodaření a k omezení rizik – především díky koordinaci plánovacích a kontrolních aktivit a zajišťuje informační datové základny.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smtClean="0"/>
              <a:t>Controlling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638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 dlouhodobého pohledu garantovat a zajišťovat časovou a věcnou strukturu zdrojů nutno pro fungování společnosti.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Vést firmu k dlouhodobé stabilitě a rozvoji a udržet ji tam.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Preventivně neblokovat, ale spolu s ostatními členy vrcholového managementu úspěšně rozvíjet aktivity firmy.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Být silným partnerem ostatním členům vedení.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smtClean="0"/>
              <a:t>Ideální manažer v organizaci odpovědný za řízení financí by měl plnit následující úkoly: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0666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Rada 1: Držet se fakt. S každým nástrojem jsou spojeny jak silné, tak slabé stránky. Docílení úspěchu závisí na porozumění přímých a nepřímých efektů a účinků každého z nástrojů. Předpokladem úspěchu je pak využití (kreativní zkombinování) té správné skladby nástrojů správným způsobem a v ten správný čas.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Rada 2: Ať je doba jakkoli složitá – deprese jakkoli dlouhá, recese jakkoli hluboká, konkurence jakkoli silná, je lépe setrvat v prosazených plynule realizovaných strategiích. Dobří manažeři nepodléhají módním výstřelkům. Manažeři, kteří podporují (prosazují) to, co se zrovna zdá být tak zvaně in, si postupně podkopávají (oslabují) důvěru svých zaměstnanců.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err="1" smtClean="0"/>
              <a:t>Rigby</a:t>
            </a:r>
            <a:r>
              <a:rPr lang="cs-CZ" dirty="0" smtClean="0"/>
              <a:t> a </a:t>
            </a:r>
            <a:r>
              <a:rPr lang="cs-CZ" dirty="0" err="1" smtClean="0"/>
              <a:t>Pinkney</a:t>
            </a:r>
            <a:r>
              <a:rPr lang="cs-CZ" dirty="0" smtClean="0"/>
              <a:t> (2003): Manažerská doporučení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255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Rada 3: spokojit se jen s tím nejlepším. Zvolit vždy ty nejlepší nástroje pro daný typ (předmět) podnikání. Manažeři potřebují racionální systém pro výběr, implementaci a integrování nástrojů a technik vhodných pro jejich podnik.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Rada 4: Uzpůsobujte nástroje podnikatelské činnosti (systém řízení organizační struktuře) – nikoli naopak.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err="1" smtClean="0"/>
              <a:t>Rigby</a:t>
            </a:r>
            <a:r>
              <a:rPr lang="cs-CZ" dirty="0" smtClean="0"/>
              <a:t> a </a:t>
            </a:r>
            <a:r>
              <a:rPr lang="cs-CZ" dirty="0" err="1" smtClean="0"/>
              <a:t>Pinkney</a:t>
            </a:r>
            <a:r>
              <a:rPr lang="cs-CZ" dirty="0" smtClean="0"/>
              <a:t> (2003): Manažerská doporučení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0598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Mít schopnost vnímat nejen čísla, ale především vlastní „business“, a vědět, jak jej podporovat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Dávat důraz zejména na udržitelnost a dlouhodobou prosperitu oproti krátkodobým finančním cílům a okamžité ziskovosti.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Trvale vytvářet podmínky pro růst hodnoty firmy.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smtClean="0"/>
              <a:t>Ideální manažer v organizaci odpovědný za řízení financí by měl plnit následující úkoly: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3517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0567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None/>
              <a:defRPr/>
            </a:pPr>
            <a:r>
              <a:rPr lang="cs-CZ" sz="2000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Systém konceptů, metod a nástrojů odrážející tradiční pojetí podnikové výkonnosti založené na maximalizaci (optimalizaci) účetního zisku je rozšiřován o ukazatele (měřítka) související se sociální dimenzí, ekologickou dimenzí. Napomáhá tak efektivně řídit a měřit udržitelnou výkonnost podniku.</a:t>
            </a:r>
            <a:endParaRPr lang="cs-CZ" sz="2000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62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Podnikatelské subjekty se víceméně od počátku své existence snaží zjistit, jak jsou úspěšné, jak se jim daří a uspět na trhu se svými produkty, jak dobře – ve smyslu principu 3E (efektivně, účinně, hospodárně) dokážou transformovat vstupy na užitné výstupy.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8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Odpověď na otázku, proč podnikovou výkonnost řídit a měřit, zůstává po desítky let více méně beze změn. V minulosti byl upřednostňován cíl maximalizace zisku, účetního zisku, tedy zisku krátkodobého.</a:t>
            </a:r>
          </a:p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 minulosti i dnes je hodnocení výkonnosti a konkurenceschopnosti mezi prioritami podniků bez ohledu na jejich velikost, obor podnikání, lokální či mezinárodní působení, velikost produktového portfolia.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80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Široké portfolio způsobů a možností, jak podnikovou výkonnost měřit a řídit s sebou v současné době na jednu stranu přináší nesporné výhody, protože každý subjekt je unikátní a může si tak najít vhodné nástroje a metody a na základě nic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nakombinovat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výkonnostní mix, který mu bude vyhovovat. Na druhou stranu s sebou široká nabídka koncept, metod, nástrojů podnikové výkonnosti nese riziko.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Podniková výkonnost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353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Široké portfolio způsobů a možností, jak podnikovou výkonnost měřit a řídit s sebou v současné době na jednu stranu přináší nesporné výhody, protože každý subjekt je unikátní a může si tak najít vhodné nástroje a metody a na základě nic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nakombinovat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výkonnostní mix, který mu bude vyhovovat. Na druhou stranu s sebou široká nabídka koncept, metod, nástrojů podnikové výkonnosti nese riziko.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dirty="0" smtClean="0"/>
              <a:t>Podniková výkonnost – rizika konceptů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381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Budou vybrány vhodné přístupy, ale jejich implementace bude provedena nesystematicky, což může mít za následek nižší účinnost, že data budou sbírána neefektivně, že se budou vyskytovat duplicitní údaje.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Že budou vybrány přístupy, které hodnotu (zlepšení), která se jejich implementací očekává, nepřinesou.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dirty="0" smtClean="0"/>
              <a:t>Podniková výkonnost – rizika konceptů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278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management (VBM)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Management (TQM)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Management (ABM/ABC)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Just in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(JIT)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Lean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Management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dirty="0" smtClean="0"/>
              <a:t>Koncepty řízení podnikové výkonnosti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65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(BSC)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Model excelence (EFQM)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Reengineering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procesů (Business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Reengineering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Strategie řízení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Six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Sigma (6S)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Systém průběžného zlepšování 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improvement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CI)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Kaizen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dirty="0" smtClean="0"/>
              <a:t>Koncepty řízení podnikové výkonnosti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24809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2655</TotalTime>
  <Words>1594</Words>
  <Application>Microsoft Office PowerPoint</Application>
  <PresentationFormat>Předvádění na obrazovce (16:9)</PresentationFormat>
  <Paragraphs>188</Paragraphs>
  <Slides>28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Enriqueta</vt:lpstr>
      <vt:lpstr>Times New Roman</vt:lpstr>
      <vt:lpstr>SLU</vt:lpstr>
      <vt:lpstr>Přístupy k měření a řízení podnikové výkonnosti</vt:lpstr>
      <vt:lpstr>Obsah</vt:lpstr>
      <vt:lpstr>Úvod</vt:lpstr>
      <vt:lpstr>Úvod</vt:lpstr>
      <vt:lpstr>Podniková výkonnost</vt:lpstr>
      <vt:lpstr>Podniková výkonnost – rizika konceptů</vt:lpstr>
      <vt:lpstr>Podniková výkonnost – rizika konceptů</vt:lpstr>
      <vt:lpstr>Koncepty řízení podnikové výkonnosti</vt:lpstr>
      <vt:lpstr>Koncepty řízení podnikové výkonnosti</vt:lpstr>
      <vt:lpstr>Metody měření podnikové výkonnosti</vt:lpstr>
      <vt:lpstr>Metody měření podnikové výkonnosti</vt:lpstr>
      <vt:lpstr>Metody měření podnikové výkonnosti</vt:lpstr>
      <vt:lpstr>Metody měření podnikové výkonnosti</vt:lpstr>
      <vt:lpstr>Nástroje měření a řízení podnikové výkonnosti</vt:lpstr>
      <vt:lpstr>Nástroje měření a řízení podnikové výkonnosti</vt:lpstr>
      <vt:lpstr>Přístupy měření a řízení podnikové výkonnosti</vt:lpstr>
      <vt:lpstr>Přístupy měření a řízení podnikové výkonnosti</vt:lpstr>
      <vt:lpstr>Přístupy měření a řízení podnikové výkonnosti</vt:lpstr>
      <vt:lpstr>Přístupy měření a řízení podnikové výkonnosti</vt:lpstr>
      <vt:lpstr>Hlavní symptomy neefektivního řízení výkonnosti</vt:lpstr>
      <vt:lpstr>Hlavní symptomy neefektivního řízení výkonnosti</vt:lpstr>
      <vt:lpstr>Procesní přístup</vt:lpstr>
      <vt:lpstr>Controlling</vt:lpstr>
      <vt:lpstr>Ideální manažer v organizaci odpovědný za řízení financí by měl plnit následující úkoly:</vt:lpstr>
      <vt:lpstr>Rigby a Pinkney (2003): Manažerská doporučení</vt:lpstr>
      <vt:lpstr>Rigby a Pinkney (2003): Manažerská doporučení</vt:lpstr>
      <vt:lpstr>Ideální manažer v organizaci odpovědný za řízení financí by měl plnit následující úkoly: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102</cp:revision>
  <dcterms:created xsi:type="dcterms:W3CDTF">2016-07-06T15:42:34Z</dcterms:created>
  <dcterms:modified xsi:type="dcterms:W3CDTF">2023-02-08T11:25:11Z</dcterms:modified>
</cp:coreProperties>
</file>