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310" r:id="rId5"/>
    <p:sldId id="286" r:id="rId6"/>
    <p:sldId id="287" r:id="rId7"/>
    <p:sldId id="288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5" r:id="rId21"/>
    <p:sldId id="327" r:id="rId22"/>
    <p:sldId id="330" r:id="rId23"/>
    <p:sldId id="328" r:id="rId24"/>
    <p:sldId id="329" r:id="rId25"/>
    <p:sldId id="326" r:id="rId26"/>
    <p:sldId id="324" r:id="rId27"/>
    <p:sldId id="323" r:id="rId2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5835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7464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7936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2902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6432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0535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6379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8661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2538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340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1916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09896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40415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1908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8228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16450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1078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638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112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659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769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014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323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9912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484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Obsahové zaměření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</a:t>
            </a:r>
            <a:r>
              <a:rPr lang="cs-CZ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Balanced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0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Scorecard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sk-SK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Podtitul </a:t>
            </a:r>
            <a:r>
              <a:rPr lang="sk-SK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výkonnosti podniků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Pojem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zde naplňuje představu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„komplexní vyváženosti“,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 to hned </a:t>
            </a:r>
            <a:r>
              <a:rPr lang="cs-CZ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 několika směrech. Jde o vyváženost: 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ct val="30000"/>
              </a:spcBef>
              <a:spcAft>
                <a:spcPct val="30000"/>
              </a:spcAft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mezi krátkodobými a dlouhodobými cíli, </a:t>
            </a:r>
          </a:p>
          <a:p>
            <a:pPr lvl="1">
              <a:spcBef>
                <a:spcPct val="30000"/>
              </a:spcBef>
              <a:spcAft>
                <a:spcPct val="30000"/>
              </a:spcAft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mezi finančními a nefinančními měřítky </a:t>
            </a:r>
          </a:p>
          <a:p>
            <a:pPr lvl="1">
              <a:spcBef>
                <a:spcPct val="30000"/>
              </a:spcBef>
              <a:spcAft>
                <a:spcPct val="30000"/>
              </a:spcAft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 mezi vnějšími a vnitřními faktory výkonnosti. </a:t>
            </a:r>
          </a:p>
          <a:p>
            <a:pPr marL="457200" lvl="1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Ukazatele výkonnosti jsou směrovány do čtyř základních oblasti: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dirty="0" smtClean="0"/>
              <a:t>Podstata metody </a:t>
            </a:r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948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Čtyři „perspektivy“ (sledované oblasti):</a:t>
            </a:r>
          </a:p>
          <a:p>
            <a:pPr marL="804863" indent="0">
              <a:spcBef>
                <a:spcPct val="30000"/>
              </a:spcBef>
              <a:spcAft>
                <a:spcPct val="30000"/>
              </a:spcAft>
              <a:tabLst>
                <a:tab pos="1255713" algn="l"/>
              </a:tabLst>
              <a:defRPr/>
            </a:pP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Finanční perspektiva (oblast)</a:t>
            </a:r>
          </a:p>
          <a:p>
            <a:pPr marL="804863" indent="0">
              <a:spcBef>
                <a:spcPct val="30000"/>
              </a:spcBef>
              <a:spcAft>
                <a:spcPct val="30000"/>
              </a:spcAft>
              <a:tabLst>
                <a:tab pos="1255713" algn="l"/>
              </a:tabLst>
              <a:defRPr/>
            </a:pP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	Zákaznická perspektiva (oblast)</a:t>
            </a:r>
          </a:p>
          <a:p>
            <a:pPr marL="804863" indent="0">
              <a:spcBef>
                <a:spcPct val="30000"/>
              </a:spcBef>
              <a:spcAft>
                <a:spcPct val="30000"/>
              </a:spcAft>
              <a:tabLst>
                <a:tab pos="1255713" algn="l"/>
              </a:tabLst>
              <a:defRPr/>
            </a:pP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	Perspektiva (oblast) interních procesů</a:t>
            </a:r>
          </a:p>
          <a:p>
            <a:pPr marL="804863" indent="0">
              <a:spcBef>
                <a:spcPct val="30000"/>
              </a:spcBef>
              <a:spcAft>
                <a:spcPct val="30000"/>
              </a:spcAft>
              <a:tabLst>
                <a:tab pos="1255713" algn="l"/>
              </a:tabLst>
              <a:defRPr/>
            </a:pP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	Perspektiva (oblast) učení se a růstu</a:t>
            </a:r>
          </a:p>
          <a:p>
            <a:pPr marL="0" indent="0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53340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Tyto čtyři oblasti tvoří základní  strukturu (jádro) metody BSC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dirty="0" smtClean="0"/>
              <a:t>Podstata metody </a:t>
            </a:r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359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Pojem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cs-CZ" sz="20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prezentuje soustavu (systém) měřítek (ukazatelů), </a:t>
            </a:r>
            <a:r>
              <a:rPr lang="cs-CZ" sz="2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které spadají nejenom do finanční oblasti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ale jejich cílem </a:t>
            </a:r>
            <a:r>
              <a:rPr lang="cs-CZ" sz="200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je kvantifikovat jakost, dodací lhůty, výrobní cyklus, efektivnost vývoje nových výrobků, znalostní potenciál zaměstnanců atd.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dirty="0" smtClean="0"/>
              <a:t>Podstata metody </a:t>
            </a:r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1146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defRPr/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Norton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a Kaplan (1996) </a:t>
            </a:r>
            <a:endParaRPr lang="cs-CZ" sz="2000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defRPr/>
            </a:pPr>
            <a:endParaRPr lang="cs-CZ" sz="20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dirty="0" smtClean="0"/>
              <a:t>Grafická interpretace </a:t>
            </a:r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166921"/>
            <a:ext cx="5688632" cy="342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124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</a:tabLst>
              <a:defRPr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Jeden z tvůrců předchůdce BSC nazvaného „podnikový </a:t>
            </a:r>
            <a:r>
              <a:rPr lang="cs-CZ" sz="1800" dirty="0" err="1"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“ Art </a:t>
            </a:r>
            <a:r>
              <a:rPr lang="cs-CZ" sz="1800" dirty="0" err="1">
                <a:latin typeface="Times New Roman" pitchFamily="18" charset="0"/>
                <a:cs typeface="Times New Roman" pitchFamily="18" charset="0"/>
              </a:rPr>
              <a:t>Schneiderman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 shrnul důvody pro vznik BSC takto:</a:t>
            </a:r>
          </a:p>
          <a:p>
            <a:pPr marL="0" indent="0" algn="just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</a:tabLst>
              <a:defRPr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BSC vznikl spojením třech proudů manažerského myšlení 80. let.</a:t>
            </a:r>
          </a:p>
          <a:p>
            <a:pPr marL="0" indent="0" algn="just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tabLst>
                <a:tab pos="533400" algn="l"/>
              </a:tabLst>
              <a:defRPr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Lidé </a:t>
            </a:r>
            <a:r>
              <a:rPr lang="cs-CZ" sz="1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kolem TQM (komplexní systém řízení kvality) zjistili, že pro každodenní řízení </a:t>
            </a:r>
            <a:r>
              <a:rPr lang="cs-CZ" sz="1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podniku </a:t>
            </a:r>
            <a:r>
              <a:rPr lang="cs-CZ" sz="1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jsou mnohem užitečnější </a:t>
            </a:r>
            <a:r>
              <a:rPr lang="cs-CZ" sz="18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nefinanční měřítka</a:t>
            </a:r>
            <a:r>
              <a:rPr lang="cs-CZ" sz="1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a pokoušeli se nalézt ta </a:t>
            </a:r>
            <a:r>
              <a:rPr lang="cs-CZ" sz="1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nejvhodnější</a:t>
            </a:r>
            <a:endParaRPr lang="cs-CZ" sz="18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tabLst>
                <a:tab pos="533400" algn="l"/>
              </a:tabLst>
              <a:defRPr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Manažeři </a:t>
            </a:r>
            <a:r>
              <a:rPr lang="cs-CZ" sz="1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vnitropodnikového účetnictví s příchodem nových nefinančních měřítek </a:t>
            </a:r>
            <a:r>
              <a:rPr lang="cs-CZ" sz="1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začali </a:t>
            </a:r>
            <a:r>
              <a:rPr lang="cs-CZ" sz="1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ztrácet svůj někdejší vliv. Vzhledem k vnitřní a vnější kritice ze strany obhájců </a:t>
            </a:r>
            <a:r>
              <a:rPr lang="cs-CZ" sz="1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teorie </a:t>
            </a:r>
            <a:r>
              <a:rPr lang="cs-CZ" sz="1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překážek se snažili získat zpět vliv </a:t>
            </a:r>
            <a:r>
              <a:rPr lang="cs-CZ" sz="1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reengineeringem</a:t>
            </a:r>
            <a:r>
              <a:rPr lang="cs-CZ" sz="1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tradičních nákladových </a:t>
            </a:r>
            <a:r>
              <a:rPr lang="cs-CZ" sz="1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systémů </a:t>
            </a:r>
            <a:r>
              <a:rPr lang="cs-CZ" sz="1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cs-CZ" sz="1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cs-CZ" sz="1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Costing</a:t>
            </a:r>
            <a:r>
              <a:rPr lang="cs-CZ" sz="1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r>
              <a:rPr lang="cs-CZ" dirty="0" smtClean="0"/>
              <a:t> (BSC) jako manažerský systém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927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  <a:defRPr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Jeden z tvůrců předchůdce BSC nazvaného „podnikový </a:t>
            </a:r>
            <a:r>
              <a:rPr lang="cs-CZ" sz="1800" dirty="0" err="1"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“ Art </a:t>
            </a:r>
            <a:r>
              <a:rPr lang="cs-CZ" sz="1800" dirty="0" err="1">
                <a:latin typeface="Times New Roman" pitchFamily="18" charset="0"/>
                <a:cs typeface="Times New Roman" pitchFamily="18" charset="0"/>
              </a:rPr>
              <a:t>Schneiderman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 shrnul důvody pro vznik BSC takto: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  <a:defRPr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BSC vznikl spojením třech proudů manažerského myšlení 80. let. (</a:t>
            </a: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pokračování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  <a:defRPr/>
            </a:pPr>
            <a:endParaRPr lang="cs-CZ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tabLst>
                <a:tab pos="533400" algn="l"/>
              </a:tabLst>
              <a:defRPr/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Lidé </a:t>
            </a:r>
            <a:r>
              <a:rPr lang="cs-CZ" sz="1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z oblasti informačních technologií usilovně hledali aplikace, kterými by rozšířili svůj 	trh, původně orientovaný pouze na operativní zpracování dat o oblast řízení a tím si </a:t>
            </a:r>
            <a:r>
              <a:rPr lang="cs-CZ" sz="18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zajistili </a:t>
            </a:r>
            <a:r>
              <a:rPr lang="cs-CZ" sz="1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budoucnost.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r>
              <a:rPr lang="cs-CZ" dirty="0" smtClean="0"/>
              <a:t> (BSC) jako manažerský systém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37143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None/>
              <a:tabLst>
                <a:tab pos="1162050" algn="l"/>
              </a:tabLst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BSC by měl převést poslání a strategii podniku do uchopitelných plánů a měřítek. </a:t>
            </a:r>
          </a:p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None/>
              <a:tabLst>
                <a:tab pos="1162050" algn="l"/>
              </a:tabLst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Měřítka představují rovnováhu mezi </a:t>
            </a:r>
            <a:r>
              <a:rPr lang="cs-CZ" sz="1600" u="sng" dirty="0">
                <a:latin typeface="Times New Roman" pitchFamily="18" charset="0"/>
                <a:cs typeface="Times New Roman" pitchFamily="18" charset="0"/>
              </a:rPr>
              <a:t>vnějšími měřítky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1787525" lvl="1" indent="-627063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rgbClr val="FFC000"/>
              </a:buClr>
              <a:tabLst>
                <a:tab pos="1162050" algn="l"/>
              </a:tabLst>
              <a:defRPr/>
            </a:pPr>
            <a:r>
              <a:rPr lang="cs-CZ" sz="1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měřítka pro akcionáře </a:t>
            </a:r>
          </a:p>
          <a:p>
            <a:pPr marL="1160463" lvl="1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rgbClr val="FFC000"/>
              </a:buClr>
              <a:tabLst>
                <a:tab pos="1162050" algn="l"/>
              </a:tabLst>
              <a:defRPr/>
            </a:pPr>
            <a:r>
              <a:rPr lang="cs-CZ" sz="1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	měřítka pro zákazníky</a:t>
            </a:r>
          </a:p>
          <a:p>
            <a:pPr marL="0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1162050" algn="l"/>
              </a:tabLst>
              <a:defRPr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1600" i="1" u="sng" dirty="0">
                <a:latin typeface="Times New Roman" pitchFamily="18" charset="0"/>
                <a:cs typeface="Times New Roman" pitchFamily="18" charset="0"/>
              </a:rPr>
              <a:t>vnitřními měřítky</a:t>
            </a:r>
            <a:r>
              <a:rPr lang="cs-CZ" sz="1600" i="1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1446213" lvl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Tx/>
              <a:buChar char="-"/>
              <a:tabLst>
                <a:tab pos="1162050" algn="l"/>
              </a:tabLst>
              <a:defRPr/>
            </a:pPr>
            <a:r>
              <a:rPr lang="cs-CZ" sz="1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měřítka </a:t>
            </a:r>
            <a:r>
              <a:rPr lang="cs-CZ" sz="1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kritických </a:t>
            </a:r>
            <a:r>
              <a:rPr lang="cs-CZ" sz="1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proces</a:t>
            </a:r>
          </a:p>
          <a:p>
            <a:pPr marL="1446213" lvl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FontTx/>
              <a:buChar char="-"/>
              <a:tabLst>
                <a:tab pos="1162050" algn="l"/>
              </a:tabLst>
              <a:defRPr/>
            </a:pPr>
            <a:r>
              <a:rPr lang="cs-CZ" sz="1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- měřítka </a:t>
            </a:r>
            <a:r>
              <a:rPr lang="cs-CZ" sz="1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inovací</a:t>
            </a:r>
          </a:p>
          <a:p>
            <a:pPr marL="1160463" lvl="1" indent="0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1160463" algn="l"/>
              </a:tabLst>
              <a:defRPr/>
            </a:pPr>
            <a:r>
              <a:rPr lang="cs-CZ" sz="16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     - měřítka </a:t>
            </a:r>
            <a:r>
              <a:rPr lang="cs-CZ" sz="16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učení se a růstu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r>
              <a:rPr lang="cs-CZ" dirty="0" smtClean="0"/>
              <a:t> (BSC) jako manažerský systém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0124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Měřítka znamenají </a:t>
            </a:r>
            <a:r>
              <a:rPr lang="cs-CZ" sz="1800" i="1" dirty="0">
                <a:latin typeface="Times New Roman" pitchFamily="18" charset="0"/>
                <a:cs typeface="Times New Roman" pitchFamily="18" charset="0"/>
              </a:rPr>
              <a:t>rovnováhu 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mezi výstupními měřítky:</a:t>
            </a:r>
          </a:p>
          <a:p>
            <a:pPr lvl="1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tabLst>
                <a:tab pos="533400" algn="l"/>
              </a:tabLst>
            </a:pPr>
            <a:r>
              <a:rPr lang="cs-CZ" sz="18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výsledky minulého úsilí</a:t>
            </a:r>
          </a:p>
          <a:p>
            <a:pPr marL="0" indent="0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tabLst>
                <a:tab pos="533400" algn="l"/>
              </a:tabLst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	měřítky hybných sil budoucí výkonnosti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řadě podniků jsou v řízení využívána i různá nefinanční měřítka, ale většinou nesplňují 	požadavek „vyváženosti“. Dle autorů knihy p. Kaplana a p. </a:t>
            </a:r>
            <a:r>
              <a:rPr lang="cs-CZ" sz="1800" dirty="0" err="1">
                <a:latin typeface="Times New Roman" pitchFamily="18" charset="0"/>
                <a:cs typeface="Times New Roman" pitchFamily="18" charset="0"/>
              </a:rPr>
              <a:t>Nortona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 „je jejich zaměření 	vázáno na řízení krátkodobých operací“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</a:pP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BSC </a:t>
            </a: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je využíván rovněž jako </a:t>
            </a:r>
            <a:r>
              <a:rPr lang="cs-CZ" sz="1800" b="1" i="1" dirty="0">
                <a:latin typeface="Times New Roman" pitchFamily="18" charset="0"/>
                <a:cs typeface="Times New Roman" pitchFamily="18" charset="0"/>
              </a:rPr>
              <a:t>strategický manažerský systém </a:t>
            </a: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k řízení dlouhodobé </a:t>
            </a:r>
            <a:r>
              <a:rPr lang="cs-CZ" sz="1800" b="1" dirty="0" smtClean="0">
                <a:latin typeface="Times New Roman" pitchFamily="18" charset="0"/>
                <a:cs typeface="Times New Roman" pitchFamily="18" charset="0"/>
              </a:rPr>
              <a:t>strategie.</a:t>
            </a:r>
            <a:endParaRPr lang="cs-CZ"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r>
              <a:rPr lang="cs-CZ" dirty="0" smtClean="0"/>
              <a:t> (BSC) jako manažerský systém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5762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</a:pP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BSC je využíván rovněž jako </a:t>
            </a:r>
            <a:r>
              <a:rPr lang="cs-CZ" sz="1800" b="1" i="1" dirty="0">
                <a:latin typeface="Times New Roman" pitchFamily="18" charset="0"/>
                <a:cs typeface="Times New Roman" pitchFamily="18" charset="0"/>
              </a:rPr>
              <a:t>strategický manažerský systém </a:t>
            </a:r>
            <a:br>
              <a:rPr lang="cs-CZ" sz="1800" b="1" i="1" dirty="0">
                <a:latin typeface="Times New Roman" pitchFamily="18" charset="0"/>
                <a:cs typeface="Times New Roman" pitchFamily="18" charset="0"/>
              </a:rPr>
            </a:b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k řízení dlouhodobé strategie:</a:t>
            </a:r>
          </a:p>
          <a:p>
            <a:pPr marL="457200" indent="-457200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</a:pPr>
            <a:endParaRPr lang="cs-CZ" sz="18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bg1"/>
              </a:buClr>
              <a:tabLst>
                <a:tab pos="533400" algn="l"/>
              </a:tabLst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- k 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vyjasnění a převedení vize  a strategie do konkrétních cílů,</a:t>
            </a:r>
          </a:p>
          <a:p>
            <a:pPr>
              <a:buClr>
                <a:schemeClr val="bg1"/>
              </a:buClr>
              <a:tabLst>
                <a:tab pos="533400" algn="l"/>
              </a:tabLst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- ke 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komunikaci a propojení strategických plánů a měřítek,</a:t>
            </a:r>
          </a:p>
          <a:p>
            <a:pPr>
              <a:buClr>
                <a:schemeClr val="bg1"/>
              </a:buClr>
              <a:tabLst>
                <a:tab pos="533400" algn="l"/>
              </a:tabLst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- k 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plánování a stanovení cílů a sladění strategických iniciativ,</a:t>
            </a:r>
          </a:p>
          <a:p>
            <a:pPr>
              <a:buClr>
                <a:schemeClr val="bg1"/>
              </a:buClr>
              <a:tabLst>
                <a:tab pos="533400" algn="l"/>
              </a:tabLst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- ke 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zdokonalení strategické zpětné vazby a procesu učení se.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r>
              <a:rPr lang="cs-CZ" dirty="0" smtClean="0"/>
              <a:t> (BSC) jako manažerský systém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1390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1"/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323528" y="1347614"/>
            <a:ext cx="5574666" cy="3311525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r>
              <a:rPr lang="cs-CZ" dirty="0" smtClean="0"/>
              <a:t> (BSC) jako manažerský systém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51520" y="915566"/>
            <a:ext cx="24545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dirty="0" err="1">
                <a:latin typeface="Times New Roman" pitchFamily="18" charset="0"/>
                <a:cs typeface="Times New Roman" pitchFamily="18" charset="0"/>
              </a:rPr>
              <a:t>Norton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 a Kaplan (1996) </a:t>
            </a:r>
            <a:endParaRPr lang="cs-CZ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4702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Podstata metody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Čtyři sledované oblasti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BSC jako manažerský přístup</a:t>
            </a:r>
          </a:p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Bariéry implementace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endParaRPr 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Tx/>
              <a:buAutoNum type="arabicPeriod"/>
              <a:tabLst>
                <a:tab pos="533400" algn="l"/>
              </a:tabLst>
              <a:defRPr/>
            </a:pPr>
            <a:r>
              <a:rPr lang="cs-CZ" sz="1800" u="sng" dirty="0">
                <a:latin typeface="Times New Roman" pitchFamily="18" charset="0"/>
                <a:cs typeface="Times New Roman" pitchFamily="18" charset="0"/>
              </a:rPr>
              <a:t>Vyjasnění a převedení vize a strategie 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	práce na BSC začíná týmovou prací vrcholového managementu, převedením strategie podniku do konkrétních strategických cílů,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	při definování  finančních cílů (růst trhu a obratu, ziskovost, vytváření cash </a:t>
            </a:r>
            <a:r>
              <a:rPr lang="cs-CZ" sz="1800" dirty="0" err="1"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) zvážit významnost jednotlivých oblastí,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	výběr zákaznického a tržního segmentu je třeba provádět velmi 	pečlivě,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=&gt;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 cíle pro interní procesy (někdy se objeví nové procesy), 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	předpokládá se průběžné plnění cílů v perspektivě učení se a růstu,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dirty="0" smtClean="0"/>
              <a:t>Použití měřících vlastností BSC k realizaci manažerských procesů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68092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Tx/>
              <a:buAutoNum type="arabicPeriod" startAt="2"/>
              <a:tabLst>
                <a:tab pos="533400" algn="l"/>
              </a:tabLst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1800" u="sng" dirty="0" smtClean="0">
                <a:latin typeface="Times New Roman" pitchFamily="18" charset="0"/>
                <a:cs typeface="Times New Roman" pitchFamily="18" charset="0"/>
              </a:rPr>
              <a:t>Komunikace </a:t>
            </a:r>
            <a:r>
              <a:rPr lang="cs-CZ" altLang="cs-CZ" sz="1800" u="sng" dirty="0">
                <a:latin typeface="Times New Roman" pitchFamily="18" charset="0"/>
                <a:cs typeface="Times New Roman" pitchFamily="18" charset="0"/>
              </a:rPr>
              <a:t>a propojení strategických cílů a měřítek</a:t>
            </a:r>
          </a:p>
          <a:p>
            <a:pPr marL="400050" lvl="1" indent="0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q"/>
              <a:tabLst>
                <a:tab pos="533400" algn="l"/>
              </a:tabLst>
              <a:defRPr/>
            </a:pP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Strategické cíle musí proniknout mezi všechny zaměstnance podniku. (podnikové noviny…).</a:t>
            </a:r>
          </a:p>
          <a:p>
            <a:pPr marL="400050" lvl="1" indent="0"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 typeface="Wingdings" panose="05000000000000000000" pitchFamily="2" charset="2"/>
              <a:buChar char="q"/>
              <a:tabLst>
                <a:tab pos="533400" algn="l"/>
              </a:tabLst>
              <a:defRPr/>
            </a:pP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Pro samotné zaměstnance je vhodnější rozpracovat vrcholové cíle do operativních měřítek. Zaměstnanci sami najdou nejlepší postupy pro dosažení cílů prostřednictvím jim stanovených měřítek.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dirty="0" smtClean="0"/>
              <a:t>Použití měřících vlastností BSC k realizaci manažerských procesů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4674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FontTx/>
              <a:buAutoNum type="arabicPeriod" startAt="2"/>
              <a:tabLst>
                <a:tab pos="533400" algn="l"/>
              </a:tabLst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1800" u="sng" dirty="0" smtClean="0">
                <a:latin typeface="Times New Roman" pitchFamily="18" charset="0"/>
                <a:cs typeface="Times New Roman" pitchFamily="18" charset="0"/>
              </a:rPr>
              <a:t>Komunikace </a:t>
            </a:r>
            <a:r>
              <a:rPr lang="cs-CZ" altLang="cs-CZ" sz="1800" u="sng" dirty="0">
                <a:latin typeface="Times New Roman" pitchFamily="18" charset="0"/>
                <a:cs typeface="Times New Roman" pitchFamily="18" charset="0"/>
              </a:rPr>
              <a:t>a propojení strategických cílů a </a:t>
            </a:r>
            <a:r>
              <a:rPr lang="cs-CZ" altLang="cs-CZ" sz="1800" u="sng" dirty="0" smtClean="0">
                <a:latin typeface="Times New Roman" pitchFamily="18" charset="0"/>
                <a:cs typeface="Times New Roman" pitchFamily="18" charset="0"/>
              </a:rPr>
              <a:t>měřítek</a:t>
            </a:r>
          </a:p>
          <a:p>
            <a:pPr marL="0" indent="0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tabLst>
                <a:tab pos="533400" algn="l"/>
              </a:tabLst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Cíle – technické, sociální a ekonomické</a:t>
            </a:r>
          </a:p>
          <a:p>
            <a:pPr marL="0" indent="0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tabLst>
                <a:tab pos="533400" algn="l"/>
              </a:tabLst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Cíle – komplementární, konkurenční, protikladné, indiferentní</a:t>
            </a:r>
          </a:p>
          <a:p>
            <a:pPr marL="0" indent="0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buNone/>
              <a:tabLst>
                <a:tab pos="533400" algn="l"/>
              </a:tabLst>
              <a:defRPr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Cíle – finanční a nefinanční</a:t>
            </a:r>
            <a:endParaRPr lang="cs-CZ" alt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dirty="0" smtClean="0"/>
              <a:t>Použití měřících vlastností BSC k realizaci manažerských procesů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36453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609600" indent="-609600">
              <a:buClr>
                <a:schemeClr val="tx1"/>
              </a:buClr>
              <a:buFontTx/>
              <a:buAutoNum type="arabicPeriod" startAt="3"/>
              <a:tabLst>
                <a:tab pos="533400" algn="l"/>
              </a:tabLst>
            </a:pPr>
            <a:r>
              <a:rPr lang="cs-CZ" altLang="cs-CZ" sz="2000" u="sng" dirty="0">
                <a:latin typeface="Times New Roman" pitchFamily="18" charset="0"/>
                <a:cs typeface="Times New Roman" pitchFamily="18" charset="0"/>
              </a:rPr>
              <a:t>Plánování a stanovení záměrů a sladění strategických iniciativ</a:t>
            </a:r>
          </a:p>
          <a:p>
            <a:pPr marL="990600" lvl="1" indent="-533400">
              <a:buClr>
                <a:schemeClr val="tx1"/>
              </a:buClr>
              <a:buFont typeface="Wingdings" panose="05000000000000000000" pitchFamily="2" charset="2"/>
              <a:buChar char="q"/>
              <a:tabLst>
                <a:tab pos="533400" algn="l"/>
              </a:tabLst>
            </a:pP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Manažeři by měli stanovit cíle na 3 až 5 let.</a:t>
            </a:r>
          </a:p>
          <a:p>
            <a:pPr marL="1371600" lvl="2" indent="-457200"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533400" algn="l"/>
              </a:tabLst>
            </a:pP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Finančním cílem může být stanovení např. 1,2 násobku návratnosti (rentability celkového investovaného kapitálu ROI).</a:t>
            </a:r>
          </a:p>
          <a:p>
            <a:pPr marL="1371600" lvl="2" indent="-457200"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533400" algn="l"/>
              </a:tabLst>
            </a:pP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Nárůst prodejů o 50 % v příštích pěti létech.</a:t>
            </a:r>
          </a:p>
          <a:p>
            <a:pPr marL="1371600" lvl="2" indent="-457200">
              <a:buClr>
                <a:schemeClr val="tx1"/>
              </a:buClr>
              <a:buFont typeface="Wingdings" panose="05000000000000000000" pitchFamily="2" charset="2"/>
              <a:buChar char="§"/>
              <a:tabLst>
                <a:tab pos="533400" algn="l"/>
              </a:tabLst>
            </a:pPr>
            <a:r>
              <a:rPr lang="en-US" altLang="cs-CZ" sz="2000" dirty="0">
                <a:latin typeface="Times New Roman" pitchFamily="18" charset="0"/>
                <a:cs typeface="Times New Roman" pitchFamily="18" charset="0"/>
              </a:rPr>
              <a:t>=&gt;</a:t>
            </a: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 cíle v oblasti zákaznické oblasti, interních procesů, učení se a růstu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dirty="0" smtClean="0"/>
              <a:t>Použití měřících vlastností BSC k realizaci manažerských procesů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88141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609600" indent="-609600">
              <a:buClr>
                <a:schemeClr val="tx1"/>
              </a:buClr>
              <a:buFontTx/>
              <a:buAutoNum type="arabicPeriod" startAt="4"/>
              <a:tabLst>
                <a:tab pos="533400" algn="l"/>
              </a:tabLst>
              <a:defRPr/>
            </a:pP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Zdokonalení strategické zpětné vazby a procesu učení se</a:t>
            </a:r>
          </a:p>
          <a:p>
            <a:pPr marL="1074738" lvl="1" indent="-533400">
              <a:buClr>
                <a:schemeClr val="tx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Sledování plnění strategie v jednoduché smyčce.</a:t>
            </a:r>
          </a:p>
          <a:p>
            <a:pPr marL="1074738" lvl="1" indent="-533400">
              <a:buClr>
                <a:schemeClr val="tx1"/>
              </a:buClr>
              <a:buFont typeface="Wingdings" pitchFamily="2" charset="2"/>
              <a:buChar char="q"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Sledování plnění strategie ve dvojité smyčce (ověřování platnosti zvolené strategie).</a:t>
            </a:r>
          </a:p>
          <a:p>
            <a:pPr marL="1463675" lvl="2" indent="-457200">
              <a:buClr>
                <a:schemeClr val="tx1"/>
              </a:buClr>
              <a:buFont typeface="Wingdings" pitchFamily="2" charset="2"/>
              <a:buChar char="§"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Plní se předpoklady v rekvalifikaci zaměstnanců.</a:t>
            </a:r>
          </a:p>
          <a:p>
            <a:pPr marL="1463675" lvl="2" indent="-457200">
              <a:buClr>
                <a:schemeClr val="tx1"/>
              </a:buClr>
              <a:buFont typeface="Wingdings" pitchFamily="2" charset="2"/>
              <a:buChar char="§"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Nové procesy jsou na požadované úrovni.</a:t>
            </a:r>
          </a:p>
          <a:p>
            <a:pPr marL="1463675" lvl="2" indent="-457200">
              <a:buClr>
                <a:schemeClr val="tx1"/>
              </a:buClr>
              <a:buFont typeface="Wingdings" pitchFamily="2" charset="2"/>
              <a:buChar char="§"/>
              <a:tabLst>
                <a:tab pos="533400" algn="l"/>
              </a:tabLst>
              <a:defRPr/>
            </a:pP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Ale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nejsou dosaženy výsledky  =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nutná diskuze o správnosti zvolené strategie.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Clr>
                <a:schemeClr val="tx1"/>
              </a:buClr>
              <a:buFontTx/>
              <a:buAutoNum type="arabicPeriod" startAt="4"/>
              <a:tabLst>
                <a:tab pos="533400" algn="l"/>
              </a:tabLst>
              <a:defRPr/>
            </a:pPr>
            <a:endParaRPr lang="cs-CZ" sz="2000" u="sng" dirty="0">
              <a:latin typeface="+mj-lt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056784" cy="507703"/>
          </a:xfrm>
        </p:spPr>
        <p:txBody>
          <a:bodyPr/>
          <a:lstStyle/>
          <a:p>
            <a:r>
              <a:rPr lang="cs-CZ" dirty="0" smtClean="0"/>
              <a:t>Použití měřících vlastností BSC k realizaci manažerských procesů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7834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Hlavní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nedostatky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původní metody BSC uvádí např. Kožená (2015) zejména co se týká přílišného zjednodušení jednosměrné příčinné souvislosti ve strategické mapě, stejné váhy přiřazené jednotlivým měřítkům a nebo neoddělení příčin a důsledků v čase.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r>
              <a:rPr lang="cs-CZ" dirty="0" smtClean="0"/>
              <a:t> (BSC) jako manažerský systém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26761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BSC je prosazován silou a implementován několika členy managementu.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Tým pracovníků odpovědný za implementaci podcení komunikace a projekt není posléze na nižších stupních organizace plně pochopen nebo je dokonce bojkotován.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Vytvoření strategie v některých případech nevycházejí z reality a (nebo) nedojde k žádnému zlepšení.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Často chybí celková komplexnost, důslednost, jasný cíl, což vede k nesystémovosti.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smtClean="0"/>
              <a:t>Nejčastější příčiny neúspěchu implementace BSC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870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 algn="just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Metoda BSC jako systém čtyř vyvážených perspektiv (finanční, zákaznické, interních procesů a učení se a růstu) se jeví jako vhodný způsob konzistentního a komplexního řízení výkonnosti podniku.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8936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30000"/>
              </a:spcAft>
              <a:buClr>
                <a:schemeClr val="bg1"/>
              </a:buClr>
              <a:tabLst>
                <a:tab pos="6286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Směřování k vysoké výkonnosti, orientované na konkurenci, technologie a lidské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zdroje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 nelze dosáhnout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pouze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sledováním a řízením finančních měřítek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vycházejících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 minulé výkonnosti.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30000"/>
              </a:spcAft>
              <a:buClr>
                <a:schemeClr val="bg1"/>
              </a:buClr>
              <a:tabLst>
                <a:tab pos="628650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Současná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situace v podnicích je charakterizována „vládou“ čtvrtletních a výročních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finančních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výkazů. Zavádění změn a programů týkajících se řízení v tomto prostředí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problematické. 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30000"/>
              </a:spcAft>
              <a:buClr>
                <a:schemeClr val="bg1"/>
              </a:buClr>
              <a:tabLst>
                <a:tab pos="628650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Finanční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model není schopen postihnout řadu procesů, které významně ovlivňují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budoucnost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podniků.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088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ct val="55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Tento model by měl být obohacen přinejlepším o položky jako jsou nehmotná a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intelektuální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aktiva, např. vysoce kvalitní výrobky a služby, zkušení zaměstnanci,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pružné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 předvídatelné interní procesy, spokojení a loajální zákazníci. </a:t>
            </a:r>
          </a:p>
          <a:p>
            <a:pPr marL="0" indent="0" algn="just">
              <a:lnSpc>
                <a:spcPct val="120000"/>
              </a:lnSpc>
              <a:spcBef>
                <a:spcPct val="55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Takové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ocenění nehmotných aktiv by bylo obzvláště užitečné,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protože pro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podniky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informačního věku jsou tato aktiva mnohem důležitější </a:t>
            </a:r>
            <a:r>
              <a:rPr lang="cs-CZ" sz="2000" i="1" dirty="0" smtClean="0">
                <a:latin typeface="Times New Roman" pitchFamily="18" charset="0"/>
                <a:cs typeface="Times New Roman" pitchFamily="18" charset="0"/>
              </a:rPr>
              <a:t>než </a:t>
            </a:r>
            <a:r>
              <a:rPr lang="cs-CZ" sz="2000" i="1" dirty="0">
                <a:latin typeface="Times New Roman" pitchFamily="18" charset="0"/>
                <a:cs typeface="Times New Roman" pitchFamily="18" charset="0"/>
              </a:rPr>
              <a:t>tradiční fyzická aktiva..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886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Úspěšnost podniku v budoucím období je vázaná na :</a:t>
            </a:r>
          </a:p>
          <a:p>
            <a:pPr marL="355600" indent="0" algn="just">
              <a:spcBef>
                <a:spcPct val="30000"/>
              </a:spcBef>
              <a:spcAft>
                <a:spcPct val="30000"/>
              </a:spcAft>
              <a:tabLst>
                <a:tab pos="900113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strategii</a:t>
            </a:r>
          </a:p>
          <a:p>
            <a:pPr marL="355600" indent="0" algn="just">
              <a:spcBef>
                <a:spcPct val="30000"/>
              </a:spcBef>
              <a:spcAft>
                <a:spcPct val="30000"/>
              </a:spcAft>
              <a:tabLst>
                <a:tab pos="900113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schopnosti (obecně)</a:t>
            </a:r>
          </a:p>
          <a:p>
            <a:pPr marL="355600" indent="0" algn="just">
              <a:spcBef>
                <a:spcPct val="30000"/>
              </a:spcBef>
              <a:spcAft>
                <a:spcPct val="30000"/>
              </a:spcAft>
              <a:tabLst>
                <a:tab pos="900113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systém řízení</a:t>
            </a:r>
          </a:p>
          <a:p>
            <a:pPr marL="355600" indent="0" algn="just">
              <a:spcBef>
                <a:spcPct val="30000"/>
              </a:spcBef>
              <a:spcAft>
                <a:spcPct val="30000"/>
              </a:spcAft>
              <a:tabLst>
                <a:tab pos="900113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vhodná měřítka (ukazatelé)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Strategie transformována do cílů, jejichž plnění je monitorováno prostřednictvím měřítek BSC. Pomoci měřítek BSC je sledována výkonnost podniku ve čtyřech „perspektivách“ (oblastech).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 smtClean="0"/>
              <a:t>Podstata metody </a:t>
            </a:r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805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V řadě podniků, kde se projevovala velká nespokojenost managementu s podnikovým reportingem byly hledány příčiny onoho neuspokojivého stavu Většina informací totiž pocházela z operativního controllingu. Tato data byla agregována s nadějí, že se tímto způsobem změní v informace vhodné pro řízení. </a:t>
            </a:r>
          </a:p>
          <a:p>
            <a:pPr marL="0" indent="0" algn="just">
              <a:lnSpc>
                <a:spcPct val="110000"/>
              </a:lnSpc>
              <a:buNone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Výsledkem však bylo rozčarování: výstupem byly objemné, často nepřehledné informace vnitropodnikového účetnictví, bez očekávané vypovídací schopnosti vhodné pro řízení společnosti. Jedním z významných důvodů špatné vypovídací schopnosti takto získaných informací bylo jejich jednostranná zaměření na finanční stránku hospodářské činnosti firem. Kromě zmíněného aspektu protěžování finančních ukazatelů pro řídící účely jsou v literatuře uváděny i následující problémové okruhy :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112568" cy="507703"/>
          </a:xfrm>
        </p:spPr>
        <p:txBody>
          <a:bodyPr/>
          <a:lstStyle/>
          <a:p>
            <a:r>
              <a:rPr lang="cs-CZ" dirty="0" smtClean="0"/>
              <a:t>Podstata metody </a:t>
            </a:r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353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  <a:buNone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Řídící mechanismy uplatňované ve většině podniků ve </a:t>
            </a:r>
            <a:r>
              <a:rPr lang="cs-CZ" sz="20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Spojených státech, ale i v evropských firmách 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 byly (a jsou) koncipované na využívání </a:t>
            </a:r>
            <a:r>
              <a:rPr lang="cs-CZ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finančních ukazatelů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. Údaje získávané v podobě poměrových nebo absolutních hodnot finančního charakteru jsou výborným nástrojem pro analýzu dosažené skutečnosti,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jejich využití </a:t>
            </a:r>
            <a:r>
              <a:rPr lang="cs-CZ" sz="24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pro účely řízení a strategického plánování je nedostatečné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dirty="0" smtClean="0"/>
              <a:t>Podstata metody </a:t>
            </a:r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381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Plánovací proces se stal pro firmy zdlouhavým a náročným na 	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spoluúčast liniových manažerů. Prodlužování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plánování se negativně odráželo na aktuálnosti a snižovalo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možnost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pružně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rychle reagovat na změnu konkurenčního prostředí.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Zavedení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BSC přináší podstatné změny v procesu plánování. BSC jako součást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strategického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plánování sice tuto fázi prodlouží, ale na druhé straně je schopna výrazně 	zkrátit plánování operativní. Celkově zpravidla dojde ke zkrácení celého plánovacího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procesu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dirty="0" smtClean="0"/>
              <a:t>Podstata metody </a:t>
            </a:r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384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None/>
              <a:tabLst>
                <a:tab pos="533400" algn="l"/>
              </a:tabLst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Na základě rozsáhlé empirická studie mezi správci portfolií se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ukázalo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, že asi jednu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třetinu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informací, které se využívají při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rozhodování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 investicích tvoří nefinanční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měřítka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(viz. Ernst &amp; </a:t>
            </a:r>
            <a:r>
              <a:rPr lang="cs-CZ" sz="2000" dirty="0" err="1">
                <a:latin typeface="Times New Roman" pitchFamily="18" charset="0"/>
                <a:cs typeface="Times New Roman" pitchFamily="18" charset="0"/>
              </a:rPr>
              <a:t>Young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1997). Toto zjištění dnes vede podniky k tomu, aby ve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zprávách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pro vlastníky a potenciální investory používaly jako indikátory finanční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výkonnosti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rovněž </a:t>
            </a:r>
            <a:r>
              <a:rPr lang="cs-CZ" sz="28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nefinanční měřítka.</a:t>
            </a:r>
            <a:r>
              <a:rPr lang="cs-CZ" sz="28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dirty="0" smtClean="0"/>
              <a:t>Podstata metody </a:t>
            </a:r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52371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2723</TotalTime>
  <Words>1701</Words>
  <Application>Microsoft Office PowerPoint</Application>
  <PresentationFormat>Předvádění na obrazovce (16:9)</PresentationFormat>
  <Paragraphs>192</Paragraphs>
  <Slides>27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Enriqueta</vt:lpstr>
      <vt:lpstr>Times New Roman</vt:lpstr>
      <vt:lpstr>Wingdings</vt:lpstr>
      <vt:lpstr>SLU</vt:lpstr>
      <vt:lpstr>Obsahové zaměření metody řízení Balanced Scorecard</vt:lpstr>
      <vt:lpstr>Obsah</vt:lpstr>
      <vt:lpstr>Úvod</vt:lpstr>
      <vt:lpstr>Úvod</vt:lpstr>
      <vt:lpstr>Podstata metody Balanced Scorecard</vt:lpstr>
      <vt:lpstr>Podstata metody Balanced Scorecard</vt:lpstr>
      <vt:lpstr>Podstata metody Balanced Scorecard</vt:lpstr>
      <vt:lpstr>Podstata metody Balanced Scorecard</vt:lpstr>
      <vt:lpstr>Podstata metody Balanced Scorecard</vt:lpstr>
      <vt:lpstr>Podstata metody Balanced Scorecard</vt:lpstr>
      <vt:lpstr>Podstata metody Balanced Scorecard</vt:lpstr>
      <vt:lpstr>Podstata metody Balanced Scorecard</vt:lpstr>
      <vt:lpstr>Grafická interpretace Balanced Scorecard</vt:lpstr>
      <vt:lpstr>Balanced Scorecard (BSC) jako manažerský systém</vt:lpstr>
      <vt:lpstr>Balanced Scorecard (BSC) jako manažerský systém</vt:lpstr>
      <vt:lpstr>Balanced Scorecard (BSC) jako manažerský systém</vt:lpstr>
      <vt:lpstr>Balanced Scorecard (BSC) jako manažerský systém</vt:lpstr>
      <vt:lpstr>Balanced Scorecard (BSC) jako manažerský systém</vt:lpstr>
      <vt:lpstr>Balanced Scorecard (BSC) jako manažerský systém</vt:lpstr>
      <vt:lpstr>Použití měřících vlastností BSC k realizaci manažerských procesů</vt:lpstr>
      <vt:lpstr>Použití měřících vlastností BSC k realizaci manažerských procesů</vt:lpstr>
      <vt:lpstr>Použití měřících vlastností BSC k realizaci manažerských procesů</vt:lpstr>
      <vt:lpstr>Použití měřících vlastností BSC k realizaci manažerských procesů</vt:lpstr>
      <vt:lpstr>Použití měřících vlastností BSC k realizaci manažerských procesů</vt:lpstr>
      <vt:lpstr>Balanced Scorecard (BSC) jako manažerský systém</vt:lpstr>
      <vt:lpstr>Nejčastější příčiny neúspěchu implementace BSC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126</cp:revision>
  <dcterms:created xsi:type="dcterms:W3CDTF">2016-07-06T15:42:34Z</dcterms:created>
  <dcterms:modified xsi:type="dcterms:W3CDTF">2023-02-08T11:25:24Z</dcterms:modified>
</cp:coreProperties>
</file>