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310" r:id="rId5"/>
    <p:sldId id="331" r:id="rId6"/>
    <p:sldId id="349" r:id="rId7"/>
    <p:sldId id="350" r:id="rId8"/>
    <p:sldId id="333" r:id="rId9"/>
    <p:sldId id="351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32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852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247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508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081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1767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7972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9816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2414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7908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993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91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3560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8565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1941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9245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168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112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156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581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301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619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595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18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Měření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podnikové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Podtitul </a:t>
            </a:r>
            <a:r>
              <a:rPr lang="sk-SK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6575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Představuje programový, plánovitý proces realizace 	strategie, který zahrnuje:</a:t>
            </a:r>
          </a:p>
          <a:p>
            <a:pPr marL="1249363" lvl="1" indent="-533400">
              <a:spcBef>
                <a:spcPct val="30000"/>
              </a:spcBef>
              <a:spcAft>
                <a:spcPct val="30000"/>
              </a:spcAft>
              <a:tabLst>
                <a:tab pos="536575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tvorbu programů 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- mají stanovit opatření, úkoly jednotlivých výkonných funkcí pro zabezpečení realizace strategie (plánování v rámci soustavy plánů podniku),</a:t>
            </a:r>
          </a:p>
          <a:p>
            <a:pPr marL="1249363" lvl="1" indent="-533400">
              <a:spcBef>
                <a:spcPct val="30000"/>
              </a:spcBef>
              <a:spcAft>
                <a:spcPct val="30000"/>
              </a:spcAft>
              <a:tabLst>
                <a:tab pos="536575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rozpočty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-  musí vyjadřovat zabezpečení programů po stránce finanční,</a:t>
            </a:r>
          </a:p>
          <a:p>
            <a:pPr marL="1249363" lvl="1" indent="-533400">
              <a:spcBef>
                <a:spcPct val="30000"/>
              </a:spcBef>
              <a:spcAft>
                <a:spcPct val="30000"/>
              </a:spcAft>
              <a:tabLst>
                <a:tab pos="536575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procedury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-  znamenají detailní rozpracování programů do jednotlivých úloh a postupů jejich realizace (jsou součástí operativního plánování).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Implementace strategie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02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Správná rozhodnutí managementu vyžadují umět vyhodnocovat výkonnost jimi řízeného podniku. </a:t>
            </a:r>
          </a:p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 tomu potřebují soubor nástrojů, který umožní sledovat, jak podnik postupuje při dosahování stanovených cílů. </a:t>
            </a:r>
          </a:p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Tento soubor nástrojů poskytuje manažerům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který převádí vizi a strategii podniku do uceleného a srozumitelného souboru měřítek finanční i nefinanční výkonnosti.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Strategie a měření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231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Propojení měřítek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strategií se provádí na základě následujících principů: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Vztahy příčiny a důsledek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Hybné síly výkonnosti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Vazby na finance</a:t>
            </a:r>
          </a:p>
          <a:p>
            <a:pPr marL="0" indent="0">
              <a:buNone/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Vztahy příčiny 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důsledku: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Strategie je souborem hypotéz o příčině a důsledku. Ty mohou být vyjádřeny posloupností výroků jestliže-potom: </a:t>
            </a:r>
          </a:p>
          <a:p>
            <a:pPr marL="0" indent="0">
              <a:buNone/>
              <a:defRPr/>
            </a:pPr>
            <a:endParaRPr lang="cs-CZ" sz="2000" u="sng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Strategie a měření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452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Jestliže snížíme dobu přestavby výrobního zařízení z jednoho rozměru plastové trubky na jiný rozměr, potom zvýšíme hodnotu produktivního časového fondu. Zvýšení hodnoty produktivního časového fondu umožní:</a:t>
            </a:r>
          </a:p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vyrobit větší množství výrobků</a:t>
            </a:r>
          </a:p>
          <a:p>
            <a:pPr lvl="1" indent="-563563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Vyšší množství vyrobených plastových trubek umožní zvýšit výsledek hospodaření prostřednictvím vyšších tržeb.</a:t>
            </a:r>
          </a:p>
          <a:p>
            <a:pPr marL="0" indent="0">
              <a:buNone/>
              <a:defRPr/>
            </a:pPr>
            <a:endParaRPr lang="cs-CZ" sz="2000" u="sng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Měření podnikové strategie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77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nebo zvýšit počet výrobkových kampaní. </a:t>
            </a:r>
          </a:p>
          <a:p>
            <a:pPr lvl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Vyšší počet výrobkových kampaní vylepší vyjednávací pozici prodejcům  z pohledu  termínu dodávek výrobků.</a:t>
            </a:r>
          </a:p>
          <a:p>
            <a:pPr lvl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defRPr/>
            </a:pPr>
            <a:r>
              <a:rPr lang="cs-CZ" sz="2400" dirty="0">
                <a:solidFill>
                  <a:srgbClr val="000000"/>
                </a:solidFill>
              </a:rPr>
              <a:t>	</a:t>
            </a:r>
          </a:p>
          <a:p>
            <a:pPr marL="0" indent="0">
              <a:buNone/>
              <a:defRPr/>
            </a:pPr>
            <a:endParaRPr lang="cs-CZ" sz="2000" u="sng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Měření podnikové strategie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756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Příčina, následek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78056559"/>
              </p:ext>
            </p:extLst>
          </p:nvPr>
        </p:nvGraphicFramePr>
        <p:xfrm>
          <a:off x="539551" y="1036638"/>
          <a:ext cx="6175283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kument" r:id="rId4" imgW="5766035" imgH="4111352" progId="Word.Document.8">
                  <p:embed/>
                </p:oleObj>
              </mc:Choice>
              <mc:Fallback>
                <p:oleObj name="Dokument" r:id="rId4" imgW="5766035" imgH="4111352" progId="Word.Document.8">
                  <p:embed/>
                  <p:pic>
                    <p:nvPicPr>
                      <p:cNvPr id="307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1" y="1036638"/>
                        <a:ext cx="6175283" cy="3313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1119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Aby bylo možné realizovat zkrácení přestaveb výrobního zařízení je zapotřebí změnit technologický postup této operace, jako interního procesu. To lze zajisti zlepšením dovednosti příslušných zainteresovaných výkonných pracovníků. </a:t>
            </a: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Tímto způsobem se vytváří celý řetězec příčin a důsledků, které prostupují všemi perspektivami BSC.  </a:t>
            </a:r>
          </a:p>
          <a:p>
            <a:pPr marL="0" indent="0">
              <a:buNone/>
              <a:defRPr/>
            </a:pPr>
            <a:endParaRPr lang="cs-CZ" sz="2000" u="sng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Měření podnikové strategie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22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 smtClean="0"/>
              <a:t>Měření podnikové strategie (vztahy příčiny a důsledku)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38516643"/>
              </p:ext>
            </p:extLst>
          </p:nvPr>
        </p:nvGraphicFramePr>
        <p:xfrm>
          <a:off x="539552" y="915566"/>
          <a:ext cx="6664345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Dokument" r:id="rId4" imgW="5818287" imgH="3426786" progId="Word.Document.8">
                  <p:embed/>
                </p:oleObj>
              </mc:Choice>
              <mc:Fallback>
                <p:oleObj name="Dokument" r:id="rId4" imgW="5818287" imgH="3426786" progId="Word.Document.8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915566"/>
                        <a:ext cx="6664345" cy="36724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6346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Jestliže zkvalitníme výcvik zaměstnanců týkající se produktů, které prodávají, potom budou o nich vědět více.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Jestliže budou zaměstnanci vědět více o produktech, potom se zlepší efektivnost prodeje.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Jestliže se zlepší efektivnost prodeje, potom se zvýší průměrná množství produktů, které prodávají.</a:t>
            </a:r>
          </a:p>
          <a:p>
            <a:pPr marL="0" indent="0">
              <a:buNone/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dirty="0" smtClean="0"/>
              <a:t>Příklad: spojení mezi zlepšeným prodejním výcvikem zaměstnanců a vyššími zisky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2704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Hybné síly výkonnosti</a:t>
            </a: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Správně sestavený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nástroj měření a řízení výkonnosti má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obsahovat soubor měřítek výstupů a hybných sil výkonnosti. Měřítka výstupů bez hybných sil nevypovídají, jak má být výstupů dosaženo. </a:t>
            </a: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Naopak hybné síly výkonnosti bez měřítek výstupů neříkají, zda zlepšení ve výrobě vedla ke zvýšení požadovaného efektu v oblasti finanční výkonnosti. </a:t>
            </a: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Dobře sestavený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nástroj měření a řízení výkonnosti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by měl obsahovat vhodný mix výstupů (zpožděné indikátory) a hybných sil výkonnosti (předběžné indikátory) strategie podnikatelského subjektu. </a:t>
            </a:r>
          </a:p>
          <a:p>
            <a:pPr marL="0" indent="0">
              <a:buNone/>
              <a:defRPr/>
            </a:pPr>
            <a:endParaRPr lang="cs-CZ" sz="2000" u="sng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Měření podnikové strategie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2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Podniková strategie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Strategické řízení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Fáze strategického řízení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Příčina a následek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Měření podnikové strategie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Bez výstupních měřítek umožní sice podniku dosáhnout krátkodobých zlepšení, neodhalí však, jestli tato zlepšení vedla ke zvýšení objemu obchodu se stávajícími a novými zákazníky a v konečném důsledku ke zvýšení finanční výkonnosti</a:t>
            </a:r>
          </a:p>
          <a:p>
            <a:pPr marL="0" indent="0">
              <a:buNone/>
              <a:defRPr/>
            </a:pPr>
            <a:endParaRPr lang="cs-CZ" sz="2000" u="sng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Hybná síla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20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Vazby na finance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Nutnost propojení provozních zlepšení s ekonomickými výsledky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Propojenost s konkrétními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cíly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všech perspektiv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Příčinné cesty od všech měřítek BSC by měly být svázány s finančními měřítky</a:t>
            </a:r>
          </a:p>
          <a:p>
            <a:pPr marL="0" indent="0" algn="just">
              <a:buNone/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Měření podnikové strategie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280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ct val="40000"/>
              </a:spcBef>
              <a:spcAft>
                <a:spcPct val="60000"/>
              </a:spcAft>
              <a:buNone/>
              <a:defRPr/>
            </a:pP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Vazby na finance</a:t>
            </a:r>
          </a:p>
          <a:p>
            <a:pPr marL="0" indent="0" algn="just">
              <a:lnSpc>
                <a:spcPct val="120000"/>
              </a:lnSpc>
              <a:spcBef>
                <a:spcPct val="40000"/>
              </a:spcBef>
              <a:spcAft>
                <a:spcPct val="6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Dle některých kritiků je finanční perspektiva při hodnocení výkonnosti podniku zcela zbytečná. </a:t>
            </a:r>
          </a:p>
          <a:p>
            <a:pPr marL="0" indent="0" algn="just">
              <a:lnSpc>
                <a:spcPct val="120000"/>
              </a:lnSpc>
              <a:spcBef>
                <a:spcPct val="40000"/>
              </a:spcBef>
              <a:spcAft>
                <a:spcPct val="6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Ale:</a:t>
            </a:r>
          </a:p>
          <a:p>
            <a:pPr marL="0" indent="0" algn="just">
              <a:lnSpc>
                <a:spcPct val="120000"/>
              </a:lnSpc>
              <a:spcBef>
                <a:spcPct val="40000"/>
              </a:spcBef>
              <a:spcAft>
                <a:spcPct val="6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Jasný systém měření a řízení musí specifikovat , jak zlepšení v nefinančních perspektivách se odrazí ve finanční výkonnosti podniku. V podstatě všechny perspektivy podniku mají směřovat k naplnění finančních cílů.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Měření podnikové strategie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386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Každé měřítko je součástí řetězce příčiny a důsledku.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Všechna měřítka jsou v konečném důsledku propojena s výstupy.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Mezi výstupními měřítky (finančními a zákaznickými) a hybnými silami výkonnosti (hodnotová výroba, interní procesy a učení se a růst) je rovnováha.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 smtClean="0"/>
              <a:t>Měření podnikové strategie – dobrý systém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016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Nástroj strategického řízení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Nová měřítka pro sledování efektivity práce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Permanentní zpětnou vazbu k jednotlivým rozhodnutím vzhledem k přibližování se či odchylce od strategie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Provázanost jednotlivých aktivit organizace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Prohloubení týmové spolupráce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Zjednodušení některých činností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 smtClean="0"/>
              <a:t>Měření podnikové strategie – dobrý výkonnostní systém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468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Strategie by měla být převedena do specifických cílů, do komplexního a srozumitelného souboru měřítek výkonnosti a ukazatelů finanční a nefinanční výkonnosti, systém měření a řízení výkonnosti podniku by měl dokumentovat specifickou strategii podniku.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8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1950" indent="0" algn="just">
              <a:buNone/>
              <a:tabLst>
                <a:tab pos="22479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Strategie  je koncept celkového chování organizace, dlouhodobý program a pojetí činnosti organizace a alokace zdrojů potřebných k dosažení zamýšlených záměrů.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8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Podstatné je, že není a nemůže být přáním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Musí být konkretizovaná do cílů a souborů zásad a pravidel chování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 chci vyhrát x abych mohl vyhrát, musím…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Rozhoduje především to, zda jsem na budoucnost připraveni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Podniková strategie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8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20638" algn="just"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výzkum tržních podmínek, přání a potřeb zákazníků,</a:t>
            </a:r>
          </a:p>
          <a:p>
            <a:pPr indent="20638" algn="just"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identifikaci silných a slabých stránek podniku vzhledem ke konkurenci, </a:t>
            </a:r>
          </a:p>
          <a:p>
            <a:pPr indent="20638" algn="just"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specifikaci sociálních, politických a legislativních podmínek</a:t>
            </a:r>
          </a:p>
          <a:p>
            <a:pPr indent="20638" algn="just"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určení disponibilních zdrojů, které mohou vytvářet příležitosti nebo hrozby podniku</a:t>
            </a:r>
          </a:p>
          <a:p>
            <a:pPr indent="20638" algn="just"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smyslem těchto aktivit je získávání informací nezbytných pro formování dlouhodobých záměrů (cílů) fungování organizace.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Strategické řízení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73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Finanční výsledky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Hmotná a nehmotná aktiva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Vytváření hodnoty pro současné a budoucí zákazníky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Zlepšování kvality lidských zdrojů, systémů, způsobu práce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Podnikatelská rizika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Strategické řízení by mělo umožnit sledovat: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465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Vyjasňovat a aktualizovat strategii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Propojovat cíle oddělení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Určovat strategické iniciativy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Stanovovat procesy učení a neustálé zlepšování organizace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Identifikovat a analyzovat rizika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Převádět strategii na měření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Strategické řízení by mělo umožnit sledovat: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767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Strategický management představuje nepřetržitý proces s těmito fázemi:</a:t>
            </a:r>
          </a:p>
          <a:p>
            <a:pPr marL="609600" indent="-609600">
              <a:spcBef>
                <a:spcPct val="30000"/>
              </a:spcBef>
              <a:spcAft>
                <a:spcPct val="30000"/>
              </a:spcAft>
              <a:buFontTx/>
              <a:buAutoNum type="arabicPeriod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Průzkum prostředí (analýza)</a:t>
            </a:r>
          </a:p>
          <a:p>
            <a:pPr marL="609600" indent="-609600">
              <a:spcBef>
                <a:spcPct val="30000"/>
              </a:spcBef>
              <a:spcAft>
                <a:spcPct val="30000"/>
              </a:spcAft>
              <a:buFontTx/>
              <a:buAutoNum type="arabicPeriod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Formování strategie</a:t>
            </a:r>
          </a:p>
          <a:p>
            <a:pPr marL="609600" indent="-609600">
              <a:spcBef>
                <a:spcPct val="30000"/>
              </a:spcBef>
              <a:spcAft>
                <a:spcPct val="30000"/>
              </a:spcAft>
              <a:buFontTx/>
              <a:buAutoNum type="arabicPeriod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Implementace strategie</a:t>
            </a:r>
          </a:p>
          <a:p>
            <a:pPr marL="609600" indent="-609600">
              <a:spcBef>
                <a:spcPct val="30000"/>
              </a:spcBef>
              <a:spcAft>
                <a:spcPct val="30000"/>
              </a:spcAft>
              <a:buFontTx/>
              <a:buAutoNum type="arabicPeriod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Kontrola a hodnocení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Fáze strategického managementu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161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34988" indent="-534988">
              <a:lnSpc>
                <a:spcPct val="120000"/>
              </a:lnSpc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tyto cíle by měly tvořit hierarchickou soustavu a zahrnovat např.: </a:t>
            </a:r>
          </a:p>
          <a:p>
            <a:pPr marL="1000125" lvl="1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rozmnožení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majetku vlastníků, </a:t>
            </a:r>
          </a:p>
          <a:p>
            <a:pPr marL="1000125" lvl="1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vysokou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rentabilitu investovaného kapitálu, </a:t>
            </a:r>
          </a:p>
          <a:p>
            <a:pPr marL="1000125" lvl="1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stále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lepší uspokojování zákazníků (sortimentem,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kvalitou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cenou), </a:t>
            </a:r>
          </a:p>
          <a:p>
            <a:pPr marL="1000125" lvl="1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pozitivní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image podniku, </a:t>
            </a:r>
          </a:p>
          <a:p>
            <a:pPr marL="1000125" lvl="1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efektivnost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jeho hospodaření apod. </a:t>
            </a:r>
          </a:p>
          <a:p>
            <a:pPr marL="1000125" lvl="1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budování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podnikové kultury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Stanovení strategických cílů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40777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2790</TotalTime>
  <Words>1182</Words>
  <Application>Microsoft Office PowerPoint</Application>
  <PresentationFormat>Předvádění na obrazovce (16:9)</PresentationFormat>
  <Paragraphs>190</Paragraphs>
  <Slides>25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Enriqueta</vt:lpstr>
      <vt:lpstr>Times New Roman</vt:lpstr>
      <vt:lpstr>Wingdings</vt:lpstr>
      <vt:lpstr>SLU</vt:lpstr>
      <vt:lpstr>Dokument</vt:lpstr>
      <vt:lpstr>Měření podnikové strategie</vt:lpstr>
      <vt:lpstr>Obsah</vt:lpstr>
      <vt:lpstr>Úvod</vt:lpstr>
      <vt:lpstr>Podniková strategie</vt:lpstr>
      <vt:lpstr>Strategické řízení</vt:lpstr>
      <vt:lpstr>Strategické řízení by mělo umožnit sledovat:</vt:lpstr>
      <vt:lpstr>Strategické řízení by mělo umožnit sledovat:</vt:lpstr>
      <vt:lpstr>Fáze strategického managementu</vt:lpstr>
      <vt:lpstr>Stanovení strategických cílů podniku</vt:lpstr>
      <vt:lpstr>Implementace strategie</vt:lpstr>
      <vt:lpstr>Strategie a měření</vt:lpstr>
      <vt:lpstr>Strategie a měření</vt:lpstr>
      <vt:lpstr>Měření podnikové strategie</vt:lpstr>
      <vt:lpstr>Měření podnikové strategie</vt:lpstr>
      <vt:lpstr>Příčina, následek</vt:lpstr>
      <vt:lpstr>Měření podnikové strategie</vt:lpstr>
      <vt:lpstr>Měření podnikové strategie (vztahy příčiny a důsledku)</vt:lpstr>
      <vt:lpstr>Příklad: spojení mezi zlepšeným prodejním výcvikem zaměstnanců a vyššími zisky </vt:lpstr>
      <vt:lpstr>Měření podnikové strategie</vt:lpstr>
      <vt:lpstr>Hybná síla výkonnosti</vt:lpstr>
      <vt:lpstr>Měření podnikové strategie</vt:lpstr>
      <vt:lpstr>Měření podnikové strategie</vt:lpstr>
      <vt:lpstr>Měření podnikové strategie – dobrý systém</vt:lpstr>
      <vt:lpstr>Měření podnikové strategie – dobrý výkonnostní systém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165</cp:revision>
  <dcterms:created xsi:type="dcterms:W3CDTF">2016-07-06T15:42:34Z</dcterms:created>
  <dcterms:modified xsi:type="dcterms:W3CDTF">2023-02-08T11:25:45Z</dcterms:modified>
</cp:coreProperties>
</file>