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310" r:id="rId5"/>
    <p:sldId id="355" r:id="rId6"/>
    <p:sldId id="356" r:id="rId7"/>
    <p:sldId id="357" r:id="rId8"/>
    <p:sldId id="350" r:id="rId9"/>
    <p:sldId id="366" r:id="rId10"/>
    <p:sldId id="363" r:id="rId11"/>
    <p:sldId id="364" r:id="rId12"/>
    <p:sldId id="365" r:id="rId13"/>
    <p:sldId id="362" r:id="rId14"/>
    <p:sldId id="359" r:id="rId15"/>
    <p:sldId id="360" r:id="rId16"/>
    <p:sldId id="352" r:id="rId17"/>
    <p:sldId id="354" r:id="rId18"/>
    <p:sldId id="353" r:id="rId19"/>
    <p:sldId id="361" r:id="rId20"/>
    <p:sldId id="367" r:id="rId21"/>
    <p:sldId id="358" r:id="rId22"/>
    <p:sldId id="351" r:id="rId23"/>
    <p:sldId id="368" r:id="rId24"/>
    <p:sldId id="369" r:id="rId25"/>
    <p:sldId id="370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227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048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305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929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9379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76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539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851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8988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9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740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35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7308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5171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52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12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511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675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587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301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60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3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měřítka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výkonnosti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Zvýšení cash </a:t>
            </a:r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Přesvědčit pro platbu v hotovosti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Odprodej pohledávek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Požádat o prodloužení termínu splatnosti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Zvyšovat ceny produkce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Omezovat zásoby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Pokus o získání dalšího úvěru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6768752" cy="507703"/>
          </a:xfrm>
        </p:spPr>
        <p:txBody>
          <a:bodyPr/>
          <a:lstStyle/>
          <a:p>
            <a:r>
              <a:rPr lang="cs-CZ" dirty="0" smtClean="0"/>
              <a:t>Příklad finančních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515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Optimalizace nákladů kapitálu: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Přesvědčit pro platbu v hotovosti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Odprodej pohledávek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Požádat o prodloužení termínu splatnosti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Zvyšovat ceny produkce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Omezovat zásoby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Pokus o získání dalšího úvěru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6768752" cy="507703"/>
          </a:xfrm>
        </p:spPr>
        <p:txBody>
          <a:bodyPr/>
          <a:lstStyle/>
          <a:p>
            <a:r>
              <a:rPr lang="cs-CZ" dirty="0" smtClean="0"/>
              <a:t>Příklad finančních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05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Zvýšení hodnoty podniku: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Růst hodnoty společnosti</a:t>
            </a:r>
          </a:p>
          <a:p>
            <a:pPr lvl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Udržování a posílení pozice na trhu</a:t>
            </a:r>
          </a:p>
          <a:p>
            <a:pPr lvl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Zvýšit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shareholder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value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6768752" cy="507703"/>
          </a:xfrm>
        </p:spPr>
        <p:txBody>
          <a:bodyPr/>
          <a:lstStyle/>
          <a:p>
            <a:r>
              <a:rPr lang="cs-CZ" dirty="0" smtClean="0"/>
              <a:t>Příklad finančních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27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Uspokojení požadavků zákazníků nebo zájmů zaměstnanců je bráno jako prostředek pro dosažení vyššího cíle, totiž tvorba hodnoty pro akcionáře.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Shareholder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59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Plánovací horizont – průhlednost a dlouhodobost pro akcionáře působí pozitivně na zvýšení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shareholder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value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Kapitálové investice – zvýšené podnikové investice do kapitálu (stroje, budovy, pozemky) působí na zvýšení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shareholder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value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Pracovní kapitál – investice do zaměstnanců (zvyšování jejich kvalifikace, znalostí, dovedností)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Akvizice – převzetí podniku, nebo jeho částí (obvykle koupí)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Shareholder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a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81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Kredit rating – důvěryhodnost podniku pro banky v závislosti na možnosti poskytnutí úvěru, kredit ratingem se zabývají renomované společnosti, které sestavují žebříčky ratingových firem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Kapitálová struktura – vyšší podíl vlastního kapitálu než cizího působí důvěryhodněji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Dividendová politika – způsob a výše vyplácených dividend ovlivňuje spokojenost akcionářů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Shareholder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a strategie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68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Základní výstupy (zpožděné indikátory):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Růst tržeb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Zvýšení provozního zisku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Snížení nákladů kapitálu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Kontrola návratnosti investic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Strategická měřítka finanční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094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Hybné síly výkonnosti (předstižené indikátory):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Kontrola celého mixu tržeb jednotlivých produktů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Kontrola provozních nákladů pro jednotlivé produkty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Optimalizace objemu aktiv</a:t>
            </a:r>
          </a:p>
          <a:p>
            <a:pPr lvl="1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Optimalizace složení kapitálu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Strategická měřítka finanční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80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Růst tržeb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(hledání nových produktů, snaha o získání nových tržních segmentů, využívání všech parametrů marketingového mixu)</a:t>
            </a:r>
          </a:p>
          <a:p>
            <a:pPr algn="just"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Snižování nákladů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(zvyšování tržeb v poměru k počtu zaměstnanců, snižování nákladů na realizaci produktů, snižování režijních nákladů)</a:t>
            </a:r>
          </a:p>
          <a:p>
            <a:pPr algn="just"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Využití aktiv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(principy pro zvyšování EVA v rámci snižování nákladů kapitálu, cyklus Cash to Cash, řízení čistého pracovního kapitálu, využití nehmotných aktiv)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Tři systémy hybných sil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750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Provozní zisk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tržeb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kapitálu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Likvidita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EVA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Nejčastěji používané ukazatele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98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oblast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cíle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cíle a strategie podniku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měřítka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Tři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hybné síly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používání různých účetních metod a postupů.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Nezohledňuje nezbytnost investování do dlouhodobého či oběžného majetku.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Nezohledňuje změnu hodnoty peněž v čase.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Zisk – podstatné nedostatky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7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vlastního kapitálu ROE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celkového kapitálu ROA</a:t>
            </a:r>
          </a:p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Rentabilita dlouhodobě investovaného kapitálu ROI</a:t>
            </a:r>
          </a:p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Celková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investovaného kapitálu ROCE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Ukazatele rentability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346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Ukazatele rentability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13956586"/>
              </p:ext>
            </p:extLst>
          </p:nvPr>
        </p:nvGraphicFramePr>
        <p:xfrm>
          <a:off x="395537" y="915566"/>
          <a:ext cx="6893470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5794369" imgH="3029905" progId="Word.Document.8">
                  <p:embed/>
                </p:oleObj>
              </mc:Choice>
              <mc:Fallback>
                <p:oleObj name="Document" r:id="rId4" imgW="5794369" imgH="3029905" progId="Word.Document.8">
                  <p:embed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915566"/>
                        <a:ext cx="6893470" cy="352839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44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 schopnost podniku vyrovnat své závazky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BL = OA/krátkodobá pasiva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Pohotovostní likvidita =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fin.majetek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/krátkodobá pasiva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Ukazatele likvidity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245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Měří rozsah, v jakém podnik užívá k financování dluhu.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Vychází se z rozvahy nebo z výsledovky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VR = cizí zdroje/celková aktiva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Koeficient samofinancování = vlastní kapitál/celková aktiva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Index finanční páky = RVK/RCK&gt;1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Ukazatele zadluženosti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00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990600" algn="l"/>
              </a:tabLst>
            </a:pPr>
            <a:r>
              <a:rPr lang="cs-CZ" altLang="cs-CZ" sz="2400" dirty="0" smtClean="0">
                <a:solidFill>
                  <a:srgbClr val="307871"/>
                </a:solidFill>
              </a:rPr>
              <a:t>Hlavním úkolem finanční oblasti je oblast nárůstu obratu, snižování nákladů, zvyšování produktivity práce, zvyšování využití aktiv a snižování rizika s ohledem na zvyšování </a:t>
            </a:r>
            <a:r>
              <a:rPr lang="cs-CZ" altLang="cs-CZ" sz="2400" dirty="0" err="1" smtClean="0">
                <a:solidFill>
                  <a:srgbClr val="307871"/>
                </a:solidFill>
              </a:rPr>
              <a:t>shareholder</a:t>
            </a:r>
            <a:r>
              <a:rPr lang="cs-CZ" altLang="cs-CZ" sz="2400" dirty="0" smtClean="0">
                <a:solidFill>
                  <a:srgbClr val="307871"/>
                </a:solidFill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</a:rPr>
              <a:t>value</a:t>
            </a:r>
            <a:r>
              <a:rPr lang="cs-CZ" altLang="cs-CZ" sz="2400" dirty="0" smtClean="0">
                <a:solidFill>
                  <a:srgbClr val="307871"/>
                </a:solidFill>
              </a:rPr>
              <a:t>.</a:t>
            </a:r>
            <a:endParaRPr lang="cs-CZ" altLang="cs-CZ" sz="2400" dirty="0">
              <a:solidFill>
                <a:srgbClr val="307871"/>
              </a:solidFill>
            </a:endParaRPr>
          </a:p>
          <a:p>
            <a:pPr marL="444500" lvl="1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</a:tabLs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56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Součástí jsou strategické cíle vypovídající o výnosnosti, nákladové situaci a růstu v podniku.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Finanční oblast zaznamenává výsledky ostatních oblastí.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Snažit se vhodně použít mixu různých měřítek, která mohou mít svá podstatná omezení, ale i přednosti.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Finanční oblast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Zachycuje krátkodobou výkonnost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Odhaduje hodnototvorné hybné síly vedoucí k vyšší dlouhodobé finanční výkonnosti a konkurenceschopnosti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Finanční oblast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8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Základní kritérium úspěchu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Ostatní oblasti musí podpořit jejich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plnění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Ukazují,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 jednotlivé metody a techniky používané v podniku dokážou krátkodobě či dlouhodobě zlepšit finanční výsledky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Finanční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Růst: nasazení zdrojů, počítá se i se záporným VH, musí však docházet k čas. Růstu např. tržeb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Udržení: požaduje se návratnost investice (ROCE, EVA), ČSH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Sklízení: bez investic, vysoké toky hotovosti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Finanční cíle a strategie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9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Finanční cíle a strategie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85339489"/>
              </p:ext>
            </p:extLst>
          </p:nvPr>
        </p:nvGraphicFramePr>
        <p:xfrm>
          <a:off x="323528" y="771550"/>
          <a:ext cx="7416824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Dokument" r:id="rId4" imgW="5766035" imgH="3197638" progId="Word.Document.8">
                  <p:embed/>
                </p:oleObj>
              </mc:Choice>
              <mc:Fallback>
                <p:oleObj name="Dokument" r:id="rId4" imgW="5766035" imgH="3197638" progId="Word.Document.8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771550"/>
                        <a:ext cx="7416824" cy="38164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264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Zvýšení provozního HV: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Zvýšení tržeb (zejména z inovací a nových produktů)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Snížení provozních nákladů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Přijímání ziskových zakázek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Dosáhnout vysokého provozního zisku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6768752" cy="507703"/>
          </a:xfrm>
        </p:spPr>
        <p:txBody>
          <a:bodyPr/>
          <a:lstStyle/>
          <a:p>
            <a:r>
              <a:rPr lang="cs-CZ" dirty="0" smtClean="0"/>
              <a:t>Příklad finančních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6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7419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Zvýšení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výnosnosti: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Ziskovou marží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Obratem aktiv</a:t>
            </a:r>
          </a:p>
          <a:p>
            <a:pPr lvl="1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Finanční pákou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6768752" cy="507703"/>
          </a:xfrm>
        </p:spPr>
        <p:txBody>
          <a:bodyPr/>
          <a:lstStyle/>
          <a:p>
            <a:r>
              <a:rPr lang="cs-CZ" dirty="0" smtClean="0"/>
              <a:t>Příklad finančních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6535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890</Words>
  <Application>Microsoft Office PowerPoint</Application>
  <PresentationFormat>Předvádění na obrazovce (16:9)</PresentationFormat>
  <Paragraphs>192</Paragraphs>
  <Slides>25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SLU</vt:lpstr>
      <vt:lpstr>Dokument</vt:lpstr>
      <vt:lpstr>Document</vt:lpstr>
      <vt:lpstr>Finanční cíle a měřítka finanční výkonnosti</vt:lpstr>
      <vt:lpstr>Obsah</vt:lpstr>
      <vt:lpstr>Finanční oblast</vt:lpstr>
      <vt:lpstr>Finanční oblast</vt:lpstr>
      <vt:lpstr>Finanční cíle</vt:lpstr>
      <vt:lpstr>Finanční cíle a strategie podniku</vt:lpstr>
      <vt:lpstr>Finanční cíle a strategie podniku</vt:lpstr>
      <vt:lpstr>Příklad finančních cílů</vt:lpstr>
      <vt:lpstr>Příklad finančních cílů</vt:lpstr>
      <vt:lpstr>Příklad finančních cílů</vt:lpstr>
      <vt:lpstr>Příklad finančních cílů</vt:lpstr>
      <vt:lpstr>Příklad finančních cílů</vt:lpstr>
      <vt:lpstr>Shareholder Value</vt:lpstr>
      <vt:lpstr>Shareholder Value a strategie</vt:lpstr>
      <vt:lpstr>Shareholder Value a strategie</vt:lpstr>
      <vt:lpstr>Strategická měřítka finanční oblasti</vt:lpstr>
      <vt:lpstr>Strategická měřítka finanční oblasti</vt:lpstr>
      <vt:lpstr>Tři systémy hybných sil</vt:lpstr>
      <vt:lpstr>Nejčastěji používané ukazatele</vt:lpstr>
      <vt:lpstr>Zisk – podstatné nedostatky</vt:lpstr>
      <vt:lpstr>Ukazatele rentability</vt:lpstr>
      <vt:lpstr>Ukazatele rentability</vt:lpstr>
      <vt:lpstr>Ukazatele likvidity</vt:lpstr>
      <vt:lpstr>Ukazatele zadluženosti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189</cp:revision>
  <dcterms:created xsi:type="dcterms:W3CDTF">2016-07-06T15:42:34Z</dcterms:created>
  <dcterms:modified xsi:type="dcterms:W3CDTF">2023-02-08T11:25:55Z</dcterms:modified>
</cp:coreProperties>
</file>