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371" r:id="rId5"/>
    <p:sldId id="310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4" r:id="rId22"/>
    <p:sldId id="375" r:id="rId23"/>
    <p:sldId id="376" r:id="rId24"/>
    <p:sldId id="373" r:id="rId25"/>
    <p:sldId id="372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90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56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763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306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766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603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022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866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5121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36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9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349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390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071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9201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552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175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112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114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481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038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982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723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Tradiční přístupy posuzování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výkonnosti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Podtitul </a:t>
            </a:r>
            <a:r>
              <a:rPr lang="sk-SK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rozlišovat mezi ziskem, který vykazuje účetnictví (účetní zisk) a ziskem ekonomickým.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ekonomický zisk je rozdílem mezi výnosy a ekonomickými náklady, tj. náklady, které mimo účetních nákladů zahrnují i tzv. oportunitní náklady (náklady ušlé příležitosti).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Myšlenková východiska modelu EVA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565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naplňování primárního cíle úspěšnosti podniku – růstu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Shareholder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(hodnoty pro akcionáře), 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růstem akcionářské hodnoty - snaha vedení podniku usilovat o co největší přínos pro akcionáře, prostřednictvím dividend a formou zisků plynoucích z růstu cen akcií.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Model EVA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985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Vyšší EBIT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Změna kapitálové struktury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Optimalizace aktiv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Optimalizace nákladů kapitálu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Možnosti zvyšování EVA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424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Ukazatele MVA a EVA vznikly v 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konzultační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firmě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„Stern Stewart Management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 New Yorku v roce 1993. Rychle se rozšířily jak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 USA, tak západní Evropě. 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Ukazatel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EVA (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Ecomic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ekonomická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přidaná hodnota) je rozdíl mezi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čistým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ziskem podniku a jeho kapitálovými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Srovnání ukazatele EVA a výsledek hospodaření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77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EVA = EBIT . (1- t) – C .WACC</a:t>
            </a:r>
          </a:p>
          <a:p>
            <a:pPr marL="0" indent="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EVA = NOPAT – C . WACC(</a:t>
            </a:r>
            <a:r>
              <a:rPr lang="cs-CZ" altLang="cs-CZ" sz="2000" dirty="0" err="1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Kde: 	EBIT	provozní zisk před odečtením úroků a 			zdaněním</a:t>
            </a:r>
          </a:p>
          <a:p>
            <a:pPr marL="0" indent="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	t	míra zdanění zisku</a:t>
            </a:r>
          </a:p>
          <a:p>
            <a:pPr marL="0" indent="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	C	dlouhodobě investovaný kapitál</a:t>
            </a:r>
          </a:p>
          <a:p>
            <a:pPr marL="0" indent="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	NOPAT	čistý provozní zisk po zdanění</a:t>
            </a:r>
          </a:p>
          <a:p>
            <a:pPr marL="0" indent="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	WACC	náklady na kapitál vyjádřené diskontní 			mírou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Srovnání ukazatele EVA a výsledek hospodaření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399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Grafická interpretace ukazatele EVA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Srovnání ukazatele EVA a výsledek hospodaření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321184"/>
              </p:ext>
            </p:extLst>
          </p:nvPr>
        </p:nvGraphicFramePr>
        <p:xfrm>
          <a:off x="971600" y="1635646"/>
          <a:ext cx="6120730" cy="2441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kument" r:id="rId4" imgW="5775404" imgH="2062331" progId="Word.Document.8">
                  <p:embed/>
                </p:oleObj>
              </mc:Choice>
              <mc:Fallback>
                <p:oleObj name="Dokument" r:id="rId4" imgW="5775404" imgH="2062331" progId="Word.Document.8">
                  <p:embed/>
                  <p:pic>
                    <p:nvPicPr>
                      <p:cNvPr id="717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635646"/>
                        <a:ext cx="6120730" cy="24412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035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Cílem podnikání je vytváření EVA, jako ekonomické přidané hodnoty.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Hlavním přínosem ukazatele EVA je, že vynesl na světlo tu skutečnost, že i vlastní kapitál něco stojí (že má své náklady), což je u cizího kapitálu zřejmé, a že nestačí, aby podnik vykázal zisk nebo určitou výši zisku na akcii (EPS), ale že musí přinést kladnou hodnotu EVA.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Srovnání ukazatele EVA a výsledek hospodaření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465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 na kapitál vyjádřené  poměrovým číslem (nebo procentuální sazbou)  se stanoví dle výrazu: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(nebo-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WACC)  ∙ C =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∙ (1 – t)∙D + k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∙ E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Srovnání ukazatele EVA a výsledek hospodaření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345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 err="1">
                <a:solidFill>
                  <a:srgbClr val="307871"/>
                </a:solidFill>
              </a:rPr>
              <a:t>k</a:t>
            </a:r>
            <a:r>
              <a:rPr lang="cs-CZ" altLang="cs-CZ" sz="2000" baseline="-25000" dirty="0" err="1">
                <a:solidFill>
                  <a:srgbClr val="307871"/>
                </a:solidFill>
              </a:rPr>
              <a:t>O</a:t>
            </a:r>
            <a:r>
              <a:rPr lang="cs-CZ" altLang="cs-CZ" sz="2000" dirty="0">
                <a:solidFill>
                  <a:srgbClr val="307871"/>
                </a:solidFill>
              </a:rPr>
              <a:t> (nebo-</a:t>
            </a:r>
            <a:r>
              <a:rPr lang="cs-CZ" altLang="cs-CZ" sz="2000" dirty="0" err="1">
                <a:solidFill>
                  <a:srgbClr val="307871"/>
                </a:solidFill>
              </a:rPr>
              <a:t>li</a:t>
            </a:r>
            <a:r>
              <a:rPr lang="cs-CZ" altLang="cs-CZ" sz="2000" dirty="0">
                <a:solidFill>
                  <a:srgbClr val="307871"/>
                </a:solidFill>
              </a:rPr>
              <a:t> WACC) = </a:t>
            </a:r>
            <a:r>
              <a:rPr lang="cs-CZ" altLang="cs-CZ" sz="2000" dirty="0" err="1">
                <a:solidFill>
                  <a:srgbClr val="307871"/>
                </a:solidFill>
              </a:rPr>
              <a:t>k</a:t>
            </a:r>
            <a:r>
              <a:rPr lang="cs-CZ" altLang="cs-CZ" sz="2000" baseline="-25000" dirty="0" err="1">
                <a:solidFill>
                  <a:srgbClr val="307871"/>
                </a:solidFill>
              </a:rPr>
              <a:t>d</a:t>
            </a:r>
            <a:r>
              <a:rPr lang="cs-CZ" altLang="cs-CZ" sz="2000" dirty="0">
                <a:solidFill>
                  <a:srgbClr val="307871"/>
                </a:solidFill>
              </a:rPr>
              <a:t> ∙ (1 – t)∙D/C + k</a:t>
            </a:r>
            <a:r>
              <a:rPr lang="cs-CZ" altLang="cs-CZ" sz="2000" baseline="-25000" dirty="0">
                <a:solidFill>
                  <a:srgbClr val="307871"/>
                </a:solidFill>
              </a:rPr>
              <a:t>e</a:t>
            </a:r>
            <a:r>
              <a:rPr lang="cs-CZ" altLang="cs-CZ" sz="2000" dirty="0">
                <a:solidFill>
                  <a:srgbClr val="307871"/>
                </a:solidFill>
              </a:rPr>
              <a:t> ∙ E/C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307871"/>
                </a:solidFill>
              </a:rPr>
              <a:t>kde: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 err="1">
                <a:solidFill>
                  <a:srgbClr val="307871"/>
                </a:solidFill>
              </a:rPr>
              <a:t>k</a:t>
            </a:r>
            <a:r>
              <a:rPr lang="cs-CZ" altLang="cs-CZ" sz="2000" baseline="-25000" dirty="0" err="1">
                <a:solidFill>
                  <a:srgbClr val="307871"/>
                </a:solidFill>
              </a:rPr>
              <a:t>O</a:t>
            </a:r>
            <a:r>
              <a:rPr lang="cs-CZ" altLang="cs-CZ" sz="2000" dirty="0">
                <a:solidFill>
                  <a:srgbClr val="307871"/>
                </a:solidFill>
              </a:rPr>
              <a:t>	náklady na 1 Kč celkového kapitálu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307871"/>
                </a:solidFill>
              </a:rPr>
              <a:t>	nebo </a:t>
            </a:r>
            <a:r>
              <a:rPr lang="cs-CZ" altLang="cs-CZ" sz="2000" dirty="0" err="1">
                <a:solidFill>
                  <a:srgbClr val="307871"/>
                </a:solidFill>
              </a:rPr>
              <a:t>k</a:t>
            </a:r>
            <a:r>
              <a:rPr lang="cs-CZ" altLang="cs-CZ" sz="1200" dirty="0" err="1">
                <a:solidFill>
                  <a:srgbClr val="307871"/>
                </a:solidFill>
              </a:rPr>
              <a:t>O</a:t>
            </a:r>
            <a:r>
              <a:rPr lang="cs-CZ" altLang="cs-CZ" sz="2000" dirty="0">
                <a:solidFill>
                  <a:srgbClr val="307871"/>
                </a:solidFill>
              </a:rPr>
              <a:t> ∙ 100  v  %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 err="1">
                <a:solidFill>
                  <a:srgbClr val="307871"/>
                </a:solidFill>
              </a:rPr>
              <a:t>k</a:t>
            </a:r>
            <a:r>
              <a:rPr lang="cs-CZ" altLang="cs-CZ" sz="2000" baseline="-25000" dirty="0" err="1">
                <a:solidFill>
                  <a:srgbClr val="307871"/>
                </a:solidFill>
              </a:rPr>
              <a:t>d</a:t>
            </a:r>
            <a:r>
              <a:rPr lang="cs-CZ" altLang="cs-CZ" sz="2000" dirty="0">
                <a:solidFill>
                  <a:srgbClr val="307871"/>
                </a:solidFill>
              </a:rPr>
              <a:t>	náklady na1Kč cizího kapitálu před zdaněním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307871"/>
                </a:solidFill>
              </a:rPr>
              <a:t>	nebo </a:t>
            </a:r>
            <a:r>
              <a:rPr lang="cs-CZ" altLang="cs-CZ" sz="2000" dirty="0" err="1">
                <a:solidFill>
                  <a:srgbClr val="307871"/>
                </a:solidFill>
              </a:rPr>
              <a:t>k</a:t>
            </a:r>
            <a:r>
              <a:rPr lang="cs-CZ" altLang="cs-CZ" sz="1200" dirty="0" err="1">
                <a:solidFill>
                  <a:srgbClr val="307871"/>
                </a:solidFill>
              </a:rPr>
              <a:t>d</a:t>
            </a:r>
            <a:r>
              <a:rPr lang="cs-CZ" altLang="cs-CZ" sz="2000" dirty="0">
                <a:solidFill>
                  <a:srgbClr val="307871"/>
                </a:solidFill>
              </a:rPr>
              <a:t> ∙100  v %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307871"/>
                </a:solidFill>
              </a:rPr>
              <a:t>t	míra zdanění zisku (sazba daně z příjmu)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307871"/>
                </a:solidFill>
              </a:rPr>
              <a:t>k</a:t>
            </a:r>
            <a:r>
              <a:rPr lang="cs-CZ" altLang="cs-CZ" sz="2000" baseline="-25000" dirty="0">
                <a:solidFill>
                  <a:srgbClr val="307871"/>
                </a:solidFill>
              </a:rPr>
              <a:t>e</a:t>
            </a:r>
            <a:r>
              <a:rPr lang="cs-CZ" altLang="cs-CZ" sz="2000" dirty="0">
                <a:solidFill>
                  <a:srgbClr val="307871"/>
                </a:solidFill>
              </a:rPr>
              <a:t>	náklady na1 Kč vlastního kapitálu po zdanění zisku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307871"/>
                </a:solidFill>
              </a:rPr>
              <a:t>	nebo k</a:t>
            </a:r>
            <a:r>
              <a:rPr lang="cs-CZ" altLang="cs-CZ" sz="1400" dirty="0">
                <a:solidFill>
                  <a:srgbClr val="307871"/>
                </a:solidFill>
              </a:rPr>
              <a:t>e</a:t>
            </a:r>
            <a:r>
              <a:rPr lang="cs-CZ" altLang="cs-CZ" sz="2000" dirty="0">
                <a:solidFill>
                  <a:srgbClr val="307871"/>
                </a:solidFill>
              </a:rPr>
              <a:t> ∙ 100  v %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307871"/>
                </a:solidFill>
              </a:rPr>
              <a:t>C	celkový kapitál (celková tržní hodnota firmy) v Kč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307871"/>
                </a:solidFill>
              </a:rPr>
              <a:t>E	tržní hodnota vlastního kapitálu v Kč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307871"/>
                </a:solidFill>
              </a:rPr>
              <a:t>D	tržní hodnota cizího kapitálu v Kč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Srovnání ukazatele EVA a výsledek hospodaření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423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  <a:tabLst>
                <a:tab pos="723900" algn="l"/>
                <a:tab pos="990600" algn="l"/>
              </a:tabLst>
            </a:pPr>
            <a:r>
              <a:rPr lang="cs-CZ" altLang="cs-CZ" sz="2000" dirty="0">
                <a:solidFill>
                  <a:srgbClr val="307871"/>
                </a:solidFill>
              </a:rPr>
              <a:t>EVA = EBIT(1 – t) – náklady na cizí kapitál – náklady na vlastní 		kapitál</a:t>
            </a:r>
          </a:p>
          <a:p>
            <a:pPr marL="0" indent="0">
              <a:buNone/>
              <a:tabLst>
                <a:tab pos="723900" algn="l"/>
                <a:tab pos="990600" algn="l"/>
              </a:tabLst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>
              <a:buNone/>
              <a:tabLst>
                <a:tab pos="723900" algn="l"/>
                <a:tab pos="990600" algn="l"/>
              </a:tabLst>
            </a:pPr>
            <a:r>
              <a:rPr lang="cs-CZ" altLang="cs-CZ" sz="2000" dirty="0">
                <a:solidFill>
                  <a:srgbClr val="307871"/>
                </a:solidFill>
              </a:rPr>
              <a:t>VH 	= EBIT(1 – t) – náklady na cizí kapitál</a:t>
            </a:r>
          </a:p>
          <a:p>
            <a:pPr marL="0" indent="0">
              <a:buNone/>
              <a:tabLst>
                <a:tab pos="723900" algn="l"/>
                <a:tab pos="990600" algn="l"/>
              </a:tabLst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>
              <a:buNone/>
              <a:tabLst>
                <a:tab pos="723900" algn="l"/>
                <a:tab pos="990600" algn="l"/>
              </a:tabLst>
            </a:pPr>
            <a:r>
              <a:rPr lang="cs-CZ" altLang="cs-CZ" sz="2000" dirty="0">
                <a:solidFill>
                  <a:srgbClr val="307871"/>
                </a:solidFill>
              </a:rPr>
              <a:t>VH převeden do běžného vykazování:</a:t>
            </a:r>
          </a:p>
          <a:p>
            <a:pPr marL="0" indent="0">
              <a:buNone/>
              <a:tabLst>
                <a:tab pos="723900" algn="l"/>
                <a:tab pos="990600" algn="l"/>
              </a:tabLst>
            </a:pPr>
            <a:r>
              <a:rPr lang="cs-CZ" altLang="cs-CZ" sz="2000" dirty="0">
                <a:solidFill>
                  <a:srgbClr val="307871"/>
                </a:solidFill>
              </a:rPr>
              <a:t>VH 	= (EBIT – úroky)(1 – t)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Srovnání ukazatele EVA a výsledek hospodaření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3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Ukazatele aktivity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Ukazatele výnosnosti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Ukazatele tržní hodnoty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Ukazatel EVA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cs-CZ" altLang="cs-CZ" sz="1600" dirty="0">
                <a:solidFill>
                  <a:srgbClr val="307871"/>
                </a:solidFill>
              </a:rPr>
              <a:t>Období průmyslové éry: 1850 – 1975,</a:t>
            </a:r>
          </a:p>
          <a:p>
            <a:pPr lvl="1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rgbClr val="307871"/>
                </a:solidFill>
              </a:rPr>
              <a:t>Schopnost využít „úspory z rozsahu a ze specializace“.</a:t>
            </a:r>
          </a:p>
          <a:p>
            <a:pPr lvl="1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rgbClr val="307871"/>
                </a:solidFill>
              </a:rPr>
              <a:t>Řídící systém využívá finanční měřítka (výnosnost vloženého kapitálu ROCE aj.). </a:t>
            </a:r>
            <a:endParaRPr lang="cs-CZ" altLang="cs-CZ" sz="1600" dirty="0" smtClean="0">
              <a:solidFill>
                <a:srgbClr val="307871"/>
              </a:solidFill>
            </a:endParaRP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cs-CZ" altLang="cs-CZ" sz="1600" dirty="0">
                <a:solidFill>
                  <a:srgbClr val="307871"/>
                </a:solidFill>
              </a:rPr>
              <a:t>Informační věk 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rgbClr val="307871"/>
                </a:solidFill>
              </a:rPr>
              <a:t>Pro udržení konkurenční výhody nestačí rychlé zavedení nových technologií do fyzických aktiv a dokonalé řízení aktiv a pasiv,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rgbClr val="307871"/>
                </a:solidFill>
              </a:rPr>
              <a:t>požaduje se po výrobních i nevýrobních podnikatelských subjektech schopnost mobilizovat a zužitkovat  hmotná i neevidovaná aktiva (v účetnictví). Jde tím o významnější činnost než investování fyzických hmotných aktiv a jejich řízení.</a:t>
            </a:r>
          </a:p>
          <a:p>
            <a:pPr lvl="1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cs-CZ" altLang="cs-CZ" sz="1600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Konkurence v informačním věku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89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28638" indent="-528638" algn="just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cs-CZ" altLang="cs-CZ" sz="2000" dirty="0">
                <a:solidFill>
                  <a:srgbClr val="307871"/>
                </a:solidFill>
              </a:rPr>
              <a:t>Ustupuje se od ekonomicky výhodné hromadné výroby pro neznámého „univerzálního“ zákazníka ve prospěch zakázkové produkce podle požadavků konkrétního zákazníka. </a:t>
            </a:r>
          </a:p>
          <a:p>
            <a:pPr marL="528638" indent="-528638" algn="just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cs-CZ" altLang="cs-CZ" sz="2000" dirty="0">
                <a:solidFill>
                  <a:srgbClr val="307871"/>
                </a:solidFill>
              </a:rPr>
              <a:t>To vede k restrukturalizaci výrobních i řídících systémů, zvyšuje se náročnost řízení výroby. Hledají se nové možnosti úspor nákladů cestou </a:t>
            </a:r>
            <a:r>
              <a:rPr lang="cs-CZ" altLang="cs-CZ" sz="2000" dirty="0" err="1">
                <a:solidFill>
                  <a:srgbClr val="307871"/>
                </a:solidFill>
              </a:rPr>
              <a:t>benchmarkingu</a:t>
            </a:r>
            <a:r>
              <a:rPr lang="cs-CZ" altLang="cs-CZ" sz="2000" dirty="0">
                <a:solidFill>
                  <a:srgbClr val="307871"/>
                </a:solidFill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</a:rPr>
              <a:t>reengineeringu</a:t>
            </a:r>
            <a:r>
              <a:rPr lang="cs-CZ" altLang="cs-CZ" sz="2000" dirty="0">
                <a:solidFill>
                  <a:srgbClr val="307871"/>
                </a:solidFill>
              </a:rPr>
              <a:t>, outsourcingu, zeštíhlování výroby a řízení (</a:t>
            </a:r>
            <a:r>
              <a:rPr lang="cs-CZ" altLang="cs-CZ" sz="2000" dirty="0" err="1">
                <a:solidFill>
                  <a:srgbClr val="307871"/>
                </a:solidFill>
              </a:rPr>
              <a:t>lean</a:t>
            </a:r>
            <a:r>
              <a:rPr lang="cs-CZ" altLang="cs-CZ" sz="2000" dirty="0">
                <a:solidFill>
                  <a:srgbClr val="307871"/>
                </a:solidFill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</a:rPr>
              <a:t>production</a:t>
            </a:r>
            <a:r>
              <a:rPr lang="cs-CZ" altLang="cs-CZ" sz="2000" dirty="0">
                <a:solidFill>
                  <a:srgbClr val="307871"/>
                </a:solidFill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</a:rPr>
              <a:t>lean</a:t>
            </a:r>
            <a:r>
              <a:rPr lang="cs-CZ" altLang="cs-CZ" sz="2000" dirty="0">
                <a:solidFill>
                  <a:srgbClr val="307871"/>
                </a:solidFill>
              </a:rPr>
              <a:t> management</a:t>
            </a:r>
            <a:r>
              <a:rPr lang="cs-CZ" altLang="cs-CZ" sz="2000" dirty="0" smtClean="0">
                <a:solidFill>
                  <a:srgbClr val="307871"/>
                </a:solidFill>
              </a:rPr>
              <a:t>).</a:t>
            </a:r>
          </a:p>
          <a:p>
            <a:pPr marL="528638" indent="-528638" algn="just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cs-CZ" altLang="cs-CZ" sz="2000" dirty="0" smtClean="0">
                <a:solidFill>
                  <a:srgbClr val="307871"/>
                </a:solidFill>
              </a:rPr>
              <a:t>Vzniká </a:t>
            </a:r>
            <a:r>
              <a:rPr lang="cs-CZ" altLang="cs-CZ" sz="2000" dirty="0">
                <a:solidFill>
                  <a:srgbClr val="307871"/>
                </a:solidFill>
              </a:rPr>
              <a:t>nový směr managementu – management změny (Management </a:t>
            </a:r>
            <a:r>
              <a:rPr lang="cs-CZ" altLang="cs-CZ" sz="2000" dirty="0" err="1">
                <a:solidFill>
                  <a:srgbClr val="307871"/>
                </a:solidFill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</a:rPr>
              <a:t>Change</a:t>
            </a:r>
            <a:r>
              <a:rPr lang="cs-CZ" altLang="cs-CZ" sz="2000" dirty="0">
                <a:solidFill>
                  <a:srgbClr val="307871"/>
                </a:solidFill>
              </a:rPr>
              <a:t>), a to jak změny v oblasti výroby, tak změny v oblasti řízení.</a:t>
            </a:r>
          </a:p>
          <a:p>
            <a:pPr lvl="1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 smtClean="0"/>
              <a:t>Charakteristika ekonomického vývoje na konci 20. století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995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630238" indent="-630238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cs-CZ" altLang="cs-CZ" sz="2000" dirty="0"/>
              <a:t>U celé řady komodit dochází nejen k vyrovnání nabídky s poptávkou, ale k převaze nabídky (konec éry trhu výrobce). To vede k rozvoji marketingu (podpora prodeje, rozvoj reklamy, výzkum trhu, výzkum potřeb zákazníků, racionalizace logistiky</a:t>
            </a:r>
            <a:r>
              <a:rPr lang="cs-CZ" altLang="cs-CZ" sz="2000" dirty="0" smtClean="0"/>
              <a:t>).</a:t>
            </a:r>
            <a:endParaRPr lang="cs-CZ" altLang="cs-CZ" sz="2000" dirty="0"/>
          </a:p>
          <a:p>
            <a:pPr marL="630238" indent="-630238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cs-CZ" altLang="cs-CZ" sz="2000" dirty="0"/>
              <a:t>Je zdůrazňován význam ochrany životního prostředí. Roste tlak na všechny organizace i domácnosti, aby změnily své návyky a chování a staly se šetrnější ve vztahu k životnímu prostředí. Vzniká environmentální legislativa  a nový směr managementu – environmentální management.</a:t>
            </a:r>
          </a:p>
          <a:p>
            <a:pPr lvl="1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 smtClean="0"/>
              <a:t>Charakteristika ekonomického vývoje na konci 20. století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86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68288" indent="0" algn="just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2000" dirty="0"/>
              <a:t>Narůstá globalizace ekonomiky, ale současně i její regionalizace (vznik EU, zón volného obchodu NAFTA) , které se týkají především energetických zdrojů, finančních toků, informačních toků, obchodu a zbožových toků a  trhu práce. </a:t>
            </a:r>
          </a:p>
          <a:p>
            <a:pPr marL="268288" indent="0" algn="just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2000" dirty="0"/>
              <a:t>Tyto procesy nastolují nové dimenze hyper či </a:t>
            </a:r>
            <a:r>
              <a:rPr lang="cs-CZ" altLang="cs-CZ" sz="2000" dirty="0" err="1"/>
              <a:t>megaprostředí</a:t>
            </a:r>
            <a:r>
              <a:rPr lang="cs-CZ" altLang="cs-CZ" sz="2000" dirty="0"/>
              <a:t>, které se promítají do růstu konkurence, do stěhování kapitálu tam, kde lze dosáhnout jeho nejvyššího zhodnocení, do zavádění různých forem partnerství s dodavateli, zákazníky a dokonce i s nedávnými konkurenty. </a:t>
            </a:r>
          </a:p>
          <a:p>
            <a:pPr lvl="1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 smtClean="0"/>
              <a:t>Charakteristika ekonomického vývoje na konci 20. století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92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000" dirty="0" smtClean="0">
                <a:solidFill>
                  <a:srgbClr val="307871"/>
                </a:solidFill>
              </a:rPr>
              <a:t>Finanční hodnoty jsou důležitým aspektem </a:t>
            </a:r>
            <a:r>
              <a:rPr lang="cs-CZ" altLang="cs-CZ" sz="2000" dirty="0">
                <a:solidFill>
                  <a:srgbClr val="307871"/>
                </a:solidFill>
              </a:rPr>
              <a:t>řízení podniku.</a:t>
            </a:r>
          </a:p>
          <a:p>
            <a:pPr algn="just"/>
            <a:r>
              <a:rPr lang="cs-CZ" altLang="cs-CZ" sz="2000" dirty="0">
                <a:solidFill>
                  <a:srgbClr val="307871"/>
                </a:solidFill>
              </a:rPr>
              <a:t>Pouhé finanční ukazatele však vedou k nevyváženosti v řízení.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798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533400" algn="l"/>
              </a:tabLst>
              <a:defRPr/>
            </a:pPr>
            <a:r>
              <a:rPr lang="cs-CZ" sz="2000" dirty="0">
                <a:solidFill>
                  <a:srgbClr val="307871"/>
                </a:solidFill>
              </a:rPr>
              <a:t>Na základě rozsáhlé empirické studie mezi správci portfolií se ukázalo, že asi jednu třetinu informací, které se využívají při rozhodování </a:t>
            </a:r>
            <a:r>
              <a:rPr lang="cs-CZ" sz="2000" dirty="0" smtClean="0">
                <a:solidFill>
                  <a:srgbClr val="307871"/>
                </a:solidFill>
              </a:rPr>
              <a:t>o investicích tvoří </a:t>
            </a:r>
            <a:r>
              <a:rPr lang="cs-CZ" sz="2000" dirty="0">
                <a:solidFill>
                  <a:srgbClr val="307871"/>
                </a:solidFill>
              </a:rPr>
              <a:t>nefinanční měřítka </a:t>
            </a:r>
            <a:r>
              <a:rPr lang="cs-CZ" sz="2000" dirty="0" smtClean="0">
                <a:solidFill>
                  <a:srgbClr val="307871"/>
                </a:solidFill>
              </a:rPr>
              <a:t>(</a:t>
            </a:r>
            <a:r>
              <a:rPr lang="cs-CZ" sz="2000" dirty="0">
                <a:solidFill>
                  <a:srgbClr val="307871"/>
                </a:solidFill>
              </a:rPr>
              <a:t>viz. Ernst &amp; </a:t>
            </a:r>
            <a:r>
              <a:rPr lang="cs-CZ" sz="2000" dirty="0" err="1">
                <a:solidFill>
                  <a:srgbClr val="307871"/>
                </a:solidFill>
              </a:rPr>
              <a:t>Young</a:t>
            </a:r>
            <a:r>
              <a:rPr lang="cs-CZ" sz="2000" dirty="0">
                <a:solidFill>
                  <a:srgbClr val="307871"/>
                </a:solidFill>
              </a:rPr>
              <a:t> 1997</a:t>
            </a:r>
            <a:r>
              <a:rPr lang="cs-CZ" sz="2000" dirty="0" smtClean="0">
                <a:solidFill>
                  <a:srgbClr val="307871"/>
                </a:solidFill>
              </a:rPr>
              <a:t>).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533400" algn="l"/>
              </a:tabLst>
              <a:defRPr/>
            </a:pPr>
            <a:r>
              <a:rPr lang="cs-CZ" sz="2000" dirty="0" smtClean="0">
                <a:solidFill>
                  <a:srgbClr val="307871"/>
                </a:solidFill>
              </a:rPr>
              <a:t>Toto </a:t>
            </a:r>
            <a:r>
              <a:rPr lang="cs-CZ" sz="2000" dirty="0">
                <a:solidFill>
                  <a:srgbClr val="307871"/>
                </a:solidFill>
              </a:rPr>
              <a:t>zjištění dnes vede podniky k tomu, aby ve zprávách pro vlastníky a potenciální investory používaly jako indikátory finanční výkonnosti rovněž nefinanční měřítka.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796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533400" algn="l"/>
              </a:tabLst>
              <a:defRPr/>
            </a:pPr>
            <a:r>
              <a:rPr lang="cs-CZ" sz="2000" dirty="0">
                <a:solidFill>
                  <a:srgbClr val="307871"/>
                </a:solidFill>
              </a:rPr>
              <a:t>Řídící mechanismy uplatňované ve většině </a:t>
            </a:r>
            <a:r>
              <a:rPr lang="cs-CZ" sz="2000" dirty="0" smtClean="0">
                <a:solidFill>
                  <a:srgbClr val="307871"/>
                </a:solidFill>
              </a:rPr>
              <a:t>podniků </a:t>
            </a:r>
            <a:r>
              <a:rPr lang="cs-CZ" sz="2000" dirty="0">
                <a:solidFill>
                  <a:srgbClr val="307871"/>
                </a:solidFill>
              </a:rPr>
              <a:t>byly (a jsou) koncipované na využívání </a:t>
            </a:r>
            <a:r>
              <a:rPr lang="cs-CZ" sz="2000" dirty="0" smtClean="0">
                <a:solidFill>
                  <a:srgbClr val="307871"/>
                </a:solidFill>
              </a:rPr>
              <a:t>finančních </a:t>
            </a:r>
            <a:r>
              <a:rPr lang="cs-CZ" sz="2000" dirty="0">
                <a:solidFill>
                  <a:srgbClr val="307871"/>
                </a:solidFill>
              </a:rPr>
              <a:t>ukazatelů. Údaje  získávané v podobě poměrových nebo absolutních hodnot  finančního charakteru jsou výborným nástrojem pro analýzu dosažené skutečnosti, jejich využití pro účely </a:t>
            </a:r>
            <a:r>
              <a:rPr lang="cs-CZ" sz="2000" dirty="0" smtClean="0">
                <a:solidFill>
                  <a:srgbClr val="307871"/>
                </a:solidFill>
              </a:rPr>
              <a:t>řízení </a:t>
            </a:r>
            <a:r>
              <a:rPr lang="cs-CZ" sz="2000" dirty="0">
                <a:solidFill>
                  <a:srgbClr val="307871"/>
                </a:solidFill>
              </a:rPr>
              <a:t>a strategického plánování je nedostatečné.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8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Patří sem zejména poměrová analýza pracující s poměrovými ukazateli.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Hlavní představitelé: ukazatele likvidity, zadluženosti, aktivity, výnosnosti, tržní hodnoty.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Poskytují okamžitý obraz o podniku, postrádají však časovou dimenzi – doplňovat trendovou analýzou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84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Měří efektivnost hospodaření s aktivy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Počítán pro jednotlivé skupiny aktiv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Obrat celkových aktiv = tržby/celková aktiva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Obrat zásob = tržby/zásoby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Doba obratu zásob = 360/obrat zásob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Obrat pohledávek, doba obratu pohledávek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Ukazatele aktivity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8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Měří výsledek podnikového snažení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Poukazují na kombinovaný vliv likvidity, aktivity a zadluženosti na čistý zisk podniku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Rentabilita tržeb, vlastního kapitálu, celkových aktiv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Ukazatele výnosnosti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1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Vyjadřují, jak je trhem hodnocena minulá činnost podniku a jeho budoucí výhled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Výsledkem výše uvedených oblastí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EPS = čistý zisk/suma akcií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Ziskový výnos = EPS/tržní cena akcie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Dividendový výnos = dividenda na akcii/tržní cena akcie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Ukazatele tržní hodnoty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82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Postupný rozklad vrcholového ukazatele na ukazatele dílčí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Rozklad ROA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Zisk/celková aktiva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(Zisk/tržby) : (celková aktiva/tržby)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err="1" smtClean="0"/>
              <a:t>Du</a:t>
            </a:r>
            <a:r>
              <a:rPr lang="cs-CZ" dirty="0" smtClean="0"/>
              <a:t> Pont rozklad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63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EVA a MVA – syntetické ukazatele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Snaží se reálněji vyhodnotit úspěšnost a ekonomický přínos podniků.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Hlavním cílem je sledovat tvorbu hodnoty majetku vlastníků, vznikající teprve poté, co je odměněn i nezpoplatněný vlastní kapitál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MVA -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Rozdíl mezi tržní hodnotou společnosti a účetní hodnotou společnosti.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Ekonomická přidaná hodnota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90335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2910</TotalTime>
  <Words>1487</Words>
  <Application>Microsoft Office PowerPoint</Application>
  <PresentationFormat>Předvádění na obrazovce (16:9)</PresentationFormat>
  <Paragraphs>190</Paragraphs>
  <Slides>25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Enriqueta</vt:lpstr>
      <vt:lpstr>Times New Roman</vt:lpstr>
      <vt:lpstr>Wingdings</vt:lpstr>
      <vt:lpstr>SLU</vt:lpstr>
      <vt:lpstr>Dokument</vt:lpstr>
      <vt:lpstr>Tradiční přístupy posuzování výkonnosti podniku</vt:lpstr>
      <vt:lpstr>Obsah</vt:lpstr>
      <vt:lpstr>Úvod</vt:lpstr>
      <vt:lpstr>Úvod</vt:lpstr>
      <vt:lpstr>Ukazatele aktivity</vt:lpstr>
      <vt:lpstr>Ukazatele výnosnosti</vt:lpstr>
      <vt:lpstr>Ukazatele tržní hodnoty</vt:lpstr>
      <vt:lpstr>Du Pont rozklad</vt:lpstr>
      <vt:lpstr>Ekonomická přidaná hodnota</vt:lpstr>
      <vt:lpstr>Myšlenková východiska modelu EVA</vt:lpstr>
      <vt:lpstr>Model EVA</vt:lpstr>
      <vt:lpstr>Možnosti zvyšování EVA</vt:lpstr>
      <vt:lpstr>Srovnání ukazatele EVA a výsledek hospodaření</vt:lpstr>
      <vt:lpstr>Srovnání ukazatele EVA a výsledek hospodaření</vt:lpstr>
      <vt:lpstr>Srovnání ukazatele EVA a výsledek hospodaření</vt:lpstr>
      <vt:lpstr>Srovnání ukazatele EVA a výsledek hospodaření</vt:lpstr>
      <vt:lpstr>Srovnání ukazatele EVA a výsledek hospodaření</vt:lpstr>
      <vt:lpstr>Srovnání ukazatele EVA a výsledek hospodaření</vt:lpstr>
      <vt:lpstr>Srovnání ukazatele EVA a výsledek hospodaření</vt:lpstr>
      <vt:lpstr>Konkurence v informačním věku</vt:lpstr>
      <vt:lpstr>Charakteristika ekonomického vývoje na konci 20. století</vt:lpstr>
      <vt:lpstr>Charakteristika ekonomického vývoje na konci 20. století</vt:lpstr>
      <vt:lpstr>Charakteristika ekonomického vývoje na konci 20. století</vt:lpstr>
      <vt:lpstr>Shrnutí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214</cp:revision>
  <dcterms:created xsi:type="dcterms:W3CDTF">2016-07-06T15:42:34Z</dcterms:created>
  <dcterms:modified xsi:type="dcterms:W3CDTF">2023-02-08T11:26:04Z</dcterms:modified>
</cp:coreProperties>
</file>