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12192000" cy="6858000"/>
  <p:notesSz cx="6669088" cy="9928225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5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0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32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4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47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6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378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23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2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2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9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2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Management výkonnosti podniků - Příklady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7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000" dirty="0"/>
              <a:t>Doba </a:t>
            </a:r>
            <a:r>
              <a:rPr lang="sk-SK" sz="2000" dirty="0" err="1"/>
              <a:t>průchodu</a:t>
            </a:r>
            <a:r>
              <a:rPr lang="sk-SK" sz="2000" dirty="0"/>
              <a:t> výrobku je 6 </a:t>
            </a:r>
            <a:r>
              <a:rPr lang="sk-SK" sz="2000" dirty="0" err="1"/>
              <a:t>týdnů</a:t>
            </a:r>
            <a:r>
              <a:rPr lang="sk-SK" sz="2000" dirty="0"/>
              <a:t> (30 </a:t>
            </a:r>
            <a:r>
              <a:rPr lang="sk-SK" sz="2000" dirty="0" err="1"/>
              <a:t>pracovních</a:t>
            </a:r>
            <a:r>
              <a:rPr lang="sk-SK" sz="2000" dirty="0"/>
              <a:t> dní), je </a:t>
            </a:r>
            <a:r>
              <a:rPr lang="sk-SK" sz="2000" dirty="0" err="1"/>
              <a:t>třeba</a:t>
            </a:r>
            <a:r>
              <a:rPr lang="sk-SK" sz="2000" dirty="0"/>
              <a:t> 1,5 dne </a:t>
            </a:r>
            <a:r>
              <a:rPr lang="sk-SK" sz="2000" dirty="0" err="1"/>
              <a:t>ke</a:t>
            </a:r>
            <a:r>
              <a:rPr lang="sk-SK" sz="2000" dirty="0"/>
              <a:t> </a:t>
            </a:r>
            <a:r>
              <a:rPr lang="sk-SK" sz="2000" dirty="0" err="1"/>
              <a:t>zpracování</a:t>
            </a:r>
            <a:r>
              <a:rPr lang="sk-SK" sz="2000" dirty="0"/>
              <a:t> výrobku. </a:t>
            </a:r>
            <a:r>
              <a:rPr lang="sk-SK" sz="2000" dirty="0" err="1"/>
              <a:t>Vypočítejte</a:t>
            </a:r>
            <a:r>
              <a:rPr lang="sk-SK" sz="2000" dirty="0"/>
              <a:t> </a:t>
            </a:r>
            <a:r>
              <a:rPr lang="sk-SK" sz="2000" dirty="0" err="1"/>
              <a:t>efektivnost</a:t>
            </a:r>
            <a:r>
              <a:rPr lang="sk-SK" sz="2000" dirty="0"/>
              <a:t> </a:t>
            </a:r>
            <a:r>
              <a:rPr lang="sk-SK" sz="2000" dirty="0" err="1"/>
              <a:t>výrobního</a:t>
            </a:r>
            <a:r>
              <a:rPr lang="sk-SK" sz="2000" dirty="0"/>
              <a:t> cyklu.</a:t>
            </a:r>
            <a:endParaRPr lang="cs-CZ" sz="2000" dirty="0"/>
          </a:p>
          <a:p>
            <a:pPr marL="0" indent="0" algn="just">
              <a:buNone/>
            </a:pPr>
            <a:r>
              <a:rPr lang="sk-SK" sz="2000" dirty="0"/>
              <a:t> </a:t>
            </a:r>
            <a:endParaRPr lang="cs-CZ" sz="2000" dirty="0"/>
          </a:p>
          <a:p>
            <a:pPr marL="0" lvl="0" indent="0" algn="just">
              <a:buNone/>
            </a:pPr>
            <a:r>
              <a:rPr lang="sk-SK" sz="2000" i="1" dirty="0" err="1"/>
              <a:t>Evc</a:t>
            </a:r>
            <a:r>
              <a:rPr lang="sk-SK" sz="2000" i="1" dirty="0"/>
              <a:t> = 1,5/30 = </a:t>
            </a:r>
            <a:r>
              <a:rPr lang="sk-SK" sz="2000" dirty="0"/>
              <a:t> </a:t>
            </a:r>
            <a:r>
              <a:rPr lang="sk-SK" sz="2000" b="1" dirty="0"/>
              <a:t>5 %</a:t>
            </a:r>
            <a:endParaRPr lang="cs-CZ" sz="2000" dirty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664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8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600" dirty="0"/>
              <a:t>V jedné z hal </a:t>
            </a:r>
            <a:r>
              <a:rPr lang="cs-CZ" sz="1600" dirty="0" err="1"/>
              <a:t>Autofant</a:t>
            </a:r>
            <a:r>
              <a:rPr lang="cs-CZ" sz="1600" dirty="0"/>
              <a:t>, a.s., je 152 strojových zařízení produkujících panty v jednosměnném provozu. Jednou ročně každý stroj musí být na dva dny odstaven, aby prošel novou certifikací odběratelské firmy. Kromě toho mají stroje denní technologickou přestávku 15 minut, a to na údržbu, která představuje běžnou kontrolu nastavení, případně seřízení stroje. Seřizovač však na tuto práci potřebuje udělat další přípravu a dokončení, jeho práce na jednom stroji trvá celkem 30 minut. Vzhledem k tomu, že specializovaných technických pracovníků na seřízení si firma váží, mají kromě mzdového ohodnocení i další benefity – během 8hodinové pracovní doby v součtu jednu hodinu hygienických přestávek a ročně 30 dní dovolené. V nepracovní dny (112 ročně) se ve společnosti </a:t>
            </a:r>
            <a:r>
              <a:rPr lang="cs-CZ" sz="1600" dirty="0" err="1"/>
              <a:t>Autofant</a:t>
            </a:r>
            <a:r>
              <a:rPr lang="cs-CZ" sz="1600" dirty="0"/>
              <a:t> nepracuje.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Kolik by firma do této haly měla zaměstnat seřizovačů?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Výrobní ředitel pan Big si myslí, že firma seřizovače příliš rozmazluje a že by jim stačilo 25 dní dovolené. Také se mu zdá, že se zbytečně párají se seřizováním a není možné se jen tak poflakovat – na jeden stroj by jim stačilo 20 minut.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Naopak manažer dílny Šéfek si to nemyslí a dále upozorňuje na nemocnost seřizovačů, když pracují v prostředí s velmi kolísavou teplotou, a ukazuje, že dlouhodobě platí, že každý seřizovač byl v minulosti průměrně 10 pracovních dní v roce nemocen. Jak se promítnou připomínky pánů </a:t>
            </a:r>
            <a:r>
              <a:rPr lang="cs-CZ" dirty="0" err="1"/>
              <a:t>Biga</a:t>
            </a:r>
            <a:r>
              <a:rPr lang="cs-CZ" dirty="0"/>
              <a:t> a </a:t>
            </a:r>
            <a:r>
              <a:rPr lang="cs-CZ" dirty="0" err="1"/>
              <a:t>Šéfeka</a:t>
            </a:r>
            <a:r>
              <a:rPr lang="cs-CZ" dirty="0"/>
              <a:t> do názoru na nutný počet seřizovačů pro halu (při údržbě na stroji 30 minut)?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Pan Šéfek argumentuje tím, že kdyby se zaměstnali lidé podle jeho představ, tak by ani běžná nemocnost neměla narušit plynulost výroby. Má pravdu?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Pan Šéfek tvrdí, že kdyby se zaměstnali seřizovači podle představ pana </a:t>
            </a:r>
            <a:r>
              <a:rPr lang="cs-CZ" dirty="0" err="1"/>
              <a:t>Biga</a:t>
            </a:r>
            <a:r>
              <a:rPr lang="cs-CZ" dirty="0"/>
              <a:t>, tak by při běžné nemocnosti vznikaly problémy. Má pravdu (při údržbě na stroji 20 minut)?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209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8 -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a)</a:t>
            </a:r>
          </a:p>
          <a:p>
            <a:pPr marL="0" lvl="0" indent="0">
              <a:buNone/>
            </a:pPr>
            <a:r>
              <a:rPr lang="cs-CZ" dirty="0"/>
              <a:t>počet potřebných seřizovačů: Je třeba sladit využitelný časový fond pracovníků s potřebami strojů.</a:t>
            </a:r>
          </a:p>
          <a:p>
            <a:pPr marL="0" indent="0">
              <a:buNone/>
            </a:pPr>
            <a:r>
              <a:rPr lang="cs-CZ" dirty="0"/>
              <a:t>Využitelný časový fond jednoho pracovníka = (365 – 112 – 30) * (8-1) = 1 561 hodin</a:t>
            </a:r>
          </a:p>
          <a:p>
            <a:pPr marL="0" indent="0">
              <a:buNone/>
            </a:pPr>
            <a:r>
              <a:rPr lang="cs-CZ" dirty="0"/>
              <a:t>časové potřeby strojů na seřízení = ((365 – 112 -2) * 0,5 * 150 = 18 825 hodin</a:t>
            </a:r>
          </a:p>
          <a:p>
            <a:pPr marL="0" indent="0">
              <a:buNone/>
            </a:pPr>
            <a:r>
              <a:rPr lang="cs-CZ" dirty="0"/>
              <a:t>potřebný počet pracovníků = 18 825/1 561 = 12,06 pracovníků, což ovšem znamená buď 13 pracovníků, nebo zásah do dovolené, přestávek či délky pracovní doby tak, aby pokryli mírnou dodatečnou potřebu.</a:t>
            </a:r>
          </a:p>
          <a:p>
            <a:pPr marL="0" lvl="0" indent="0">
              <a:buNone/>
            </a:pPr>
            <a:r>
              <a:rPr lang="cs-CZ" dirty="0"/>
              <a:t>b)</a:t>
            </a:r>
          </a:p>
          <a:p>
            <a:pPr marL="0" lvl="0" indent="0">
              <a:buNone/>
            </a:pPr>
            <a:r>
              <a:rPr lang="cs-CZ" dirty="0"/>
              <a:t>názor pana </a:t>
            </a:r>
            <a:r>
              <a:rPr lang="cs-CZ" dirty="0" err="1"/>
              <a:t>Biga</a:t>
            </a:r>
            <a:r>
              <a:rPr lang="cs-CZ" dirty="0"/>
              <a:t> na práci seřizovačů:</a:t>
            </a:r>
          </a:p>
          <a:p>
            <a:pPr marL="0" indent="0">
              <a:buNone/>
            </a:pPr>
            <a:r>
              <a:rPr lang="cs-CZ" dirty="0"/>
              <a:t>využitelný časový fond jednoho pracovníka = (365 – 112 – 25) * (8-1) = 1 596 hodin</a:t>
            </a:r>
          </a:p>
          <a:p>
            <a:pPr marL="0" indent="0">
              <a:buNone/>
            </a:pPr>
            <a:r>
              <a:rPr lang="cs-CZ" dirty="0"/>
              <a:t>časové potřeby strojů na seřízení = (365 – 112 – 2) * 1/3 * 150 = 12 550 hodin</a:t>
            </a:r>
          </a:p>
          <a:p>
            <a:pPr marL="0" indent="0">
              <a:buNone/>
            </a:pPr>
            <a:r>
              <a:rPr lang="cs-CZ" dirty="0"/>
              <a:t>potřebný počet pracovníků = 12 550/1 569 </a:t>
            </a:r>
            <a:r>
              <a:rPr lang="cs-CZ"/>
              <a:t>= 7,99 </a:t>
            </a:r>
            <a:r>
              <a:rPr lang="cs-CZ" dirty="0"/>
              <a:t>pracovníků, což ovšem znamená 8 pracovníků.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565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8 -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0160" y="1328563"/>
            <a:ext cx="10360152" cy="528878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cs-CZ" dirty="0"/>
              <a:t>c)</a:t>
            </a:r>
          </a:p>
          <a:p>
            <a:pPr marL="0" indent="0" algn="just">
              <a:buNone/>
            </a:pPr>
            <a:r>
              <a:rPr lang="cs-CZ" dirty="0"/>
              <a:t>názor pana </a:t>
            </a:r>
            <a:r>
              <a:rPr lang="cs-CZ" dirty="0" err="1"/>
              <a:t>Šéfeka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dirty="0"/>
              <a:t>využitelný časový fond jednoho pracovníka = (365 – 112 – 30 – 10) * (8-1) = 1 491 hodin</a:t>
            </a:r>
          </a:p>
          <a:p>
            <a:pPr marL="0" indent="0" algn="just">
              <a:buNone/>
            </a:pPr>
            <a:r>
              <a:rPr lang="cs-CZ" dirty="0"/>
              <a:t>časové potřeby strojů na seřízení stejné jako a), tj. 18 825 hodin.</a:t>
            </a:r>
          </a:p>
          <a:p>
            <a:pPr marL="0" indent="0" algn="just">
              <a:buNone/>
            </a:pPr>
            <a:r>
              <a:rPr lang="cs-CZ" dirty="0"/>
              <a:t>potřebný počet pracovníků = 18 825/1 491 = 12,63 pracovníků, což znamená 13 pracovníků</a:t>
            </a:r>
          </a:p>
          <a:p>
            <a:pPr marL="0" lvl="0" indent="0" algn="just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dirty="0"/>
              <a:t>d)</a:t>
            </a:r>
          </a:p>
          <a:p>
            <a:pPr marL="0" lvl="0" indent="0" algn="just">
              <a:buNone/>
            </a:pPr>
            <a:r>
              <a:rPr lang="cs-CZ" dirty="0"/>
              <a:t>Ano, pan Šéfek má pravdu, v obou případech byla potřeba 13 lidí.</a:t>
            </a:r>
          </a:p>
          <a:p>
            <a:pPr lvl="0" algn="just"/>
            <a:endParaRPr lang="cs-CZ" dirty="0"/>
          </a:p>
          <a:p>
            <a:pPr marL="0" lvl="0" indent="0" algn="just">
              <a:buNone/>
            </a:pPr>
            <a:r>
              <a:rPr lang="cs-CZ" dirty="0"/>
              <a:t>e)</a:t>
            </a:r>
          </a:p>
          <a:p>
            <a:pPr marL="0" indent="0" algn="just">
              <a:buNone/>
            </a:pPr>
            <a:r>
              <a:rPr lang="cs-CZ" dirty="0"/>
              <a:t>časové potřeby strojů za podmínek 20minutového seřizování = 12 550 hodin</a:t>
            </a:r>
          </a:p>
          <a:p>
            <a:pPr marL="0" indent="0" algn="just">
              <a:buNone/>
            </a:pPr>
            <a:r>
              <a:rPr lang="cs-CZ" dirty="0"/>
              <a:t>využitelný časový fond jednoho pracovníka při snížení dovolené a nemoci = (365 – 112 – 25 – 10) * (8 – 1) = 1 526 hodin</a:t>
            </a:r>
          </a:p>
          <a:p>
            <a:pPr marL="0" indent="0" algn="just">
              <a:buNone/>
            </a:pPr>
            <a:r>
              <a:rPr lang="cs-CZ" dirty="0"/>
              <a:t>potřebný počet pracovníků = 12 550/1 526 = 8,22 pracovníků, takže v případě zaměstnání původních 8 seřizovačů by opravdu mohl vzniknout problém. Pan Šéfek má opět pravdu.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1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399712" cy="5156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Ve firmě Velká stavební, a.s., je dlouhodobě investován kapitál ve výši 20 mld. Kč, vážené průměrné náklady kapitálu (WACC) činí 12 %. O kolik vzrostla hodnota podniku za rok, byl-li čistý provozní zisk po zdanění 2 mld. Kč?</a:t>
            </a:r>
          </a:p>
          <a:p>
            <a:pPr marL="0" indent="0" algn="just">
              <a:buNone/>
            </a:pPr>
            <a:r>
              <a:rPr lang="cs-CZ" sz="2000" dirty="0"/>
              <a:t>C = 20 mld. Kč</a:t>
            </a:r>
          </a:p>
          <a:p>
            <a:pPr marL="0" indent="0" algn="just">
              <a:buNone/>
            </a:pPr>
            <a:r>
              <a:rPr lang="cs-CZ" sz="2000" dirty="0"/>
              <a:t>WACC = 12 %</a:t>
            </a:r>
          </a:p>
          <a:p>
            <a:pPr marL="0" indent="0" algn="just">
              <a:buNone/>
            </a:pPr>
            <a:r>
              <a:rPr lang="cs-CZ" sz="2000" dirty="0"/>
              <a:t>NOPAT = 2 mld. Kč</a:t>
            </a:r>
          </a:p>
          <a:p>
            <a:pPr marL="0" indent="0" algn="just">
              <a:buNone/>
            </a:pPr>
            <a:r>
              <a:rPr lang="cs-CZ" sz="2000" dirty="0"/>
              <a:t>EVA = NOPAT – C * WACC = 2 – 0,12 * 20 = 2 – 2,4 = -0,4 mld. Kč</a:t>
            </a:r>
          </a:p>
          <a:p>
            <a:pPr marL="0" indent="0" algn="just">
              <a:buNone/>
            </a:pPr>
            <a:r>
              <a:rPr lang="cs-CZ" sz="2000" dirty="0"/>
              <a:t>Hodnota Velké stavební, a.s. nevzrostla, ale klesla, a to i v případě, že vlastníci si požadovaný podíl nevyplatí – tím pouze odkládají svůj přirozený nárok na odměnu za riziko a zadržování kapitálu.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81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2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399712" cy="5156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Jaká je hodnota přidaná trhem pro akcionáře, jehož hodnota vlastního kapitálu (rozdělená do 10 000 akcií) byla k 1.1. XXXX ve výši 15 000 000 Kč a na konci roku je tržní cena jedné akcie 1 736 Kč? Jaká je výnosnost investovaného kapitálu v tomto roce?</a:t>
            </a:r>
          </a:p>
          <a:p>
            <a:pPr marL="0" indent="0" algn="just">
              <a:buNone/>
            </a:pPr>
            <a:r>
              <a:rPr lang="cs-CZ" sz="2000" dirty="0"/>
              <a:t>Hodnota na začátku roku = 15 000 000 Kč</a:t>
            </a:r>
          </a:p>
          <a:p>
            <a:pPr marL="0" indent="0" algn="just">
              <a:buNone/>
            </a:pPr>
            <a:r>
              <a:rPr lang="cs-CZ" sz="2000" dirty="0"/>
              <a:t>Tržní hodnota na konci roku = 1 736 * 10 000 = 17 360 000 Kč</a:t>
            </a:r>
          </a:p>
          <a:p>
            <a:pPr marL="0" indent="0" algn="just">
              <a:buNone/>
            </a:pPr>
            <a:r>
              <a:rPr lang="cs-CZ" sz="2000" dirty="0"/>
              <a:t>MVA = 17 360 000 – 15 000 000 = 2 360 000 Kč</a:t>
            </a:r>
          </a:p>
          <a:p>
            <a:pPr marL="0" indent="0" algn="just">
              <a:buNone/>
            </a:pPr>
            <a:r>
              <a:rPr lang="cs-CZ" sz="2000" dirty="0"/>
              <a:t>ROE = zisk/vlastní kapitál = 2 360 000/15 000 000 = 15,73 %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3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3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399712" cy="5156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Firma si od zadlužení slibuje zvýšení výnosnosti vlastního kapitálu. Přitom výnosnost celkového kapitálu není příliš vysoká (5 %) a věřitel chce za svoji půjčku také 5% roční úrokové míry. Bude finanční páka působit pozitivně nebo negativně?</a:t>
            </a:r>
          </a:p>
          <a:p>
            <a:pPr marL="0" indent="0" algn="just">
              <a:buNone/>
            </a:pPr>
            <a:r>
              <a:rPr lang="cs-CZ" sz="2000" dirty="0"/>
              <a:t>Vzhledem k tomu, že EBIT/A = </a:t>
            </a:r>
            <a:r>
              <a:rPr lang="cs-CZ" sz="2000" dirty="0" err="1"/>
              <a:t>rd</a:t>
            </a:r>
            <a:r>
              <a:rPr lang="cs-CZ" sz="2000" dirty="0"/>
              <a:t>, tak finanční páka bude působit neutrálně, resp. nebude působit vůbec. Pro pozitivní působení finanční páky by bylo potřeba zvýšit výnosnost aktiv.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77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4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736580" cy="5156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 err="1"/>
              <a:t>Ziskovost</a:t>
            </a:r>
            <a:r>
              <a:rPr lang="sk-SK" dirty="0"/>
              <a:t> </a:t>
            </a:r>
            <a:r>
              <a:rPr lang="sk-SK" dirty="0" err="1"/>
              <a:t>zákazníků</a:t>
            </a:r>
            <a:r>
              <a:rPr lang="cs-CZ" dirty="0"/>
              <a:t>: </a:t>
            </a:r>
            <a:r>
              <a:rPr lang="sk-SK" dirty="0"/>
              <a:t>Máme </a:t>
            </a:r>
            <a:r>
              <a:rPr lang="sk-SK" dirty="0" err="1"/>
              <a:t>posoudit</a:t>
            </a:r>
            <a:r>
              <a:rPr lang="sk-SK" dirty="0"/>
              <a:t> „</a:t>
            </a:r>
            <a:r>
              <a:rPr lang="sk-SK" dirty="0" err="1"/>
              <a:t>ziskovost</a:t>
            </a:r>
            <a:r>
              <a:rPr lang="sk-SK" dirty="0"/>
              <a:t>“ </a:t>
            </a:r>
            <a:r>
              <a:rPr lang="sk-SK" dirty="0" err="1"/>
              <a:t>dvou</a:t>
            </a:r>
            <a:r>
              <a:rPr lang="sk-SK" dirty="0"/>
              <a:t> </a:t>
            </a:r>
            <a:r>
              <a:rPr lang="sk-SK" dirty="0" err="1"/>
              <a:t>zákazníků</a:t>
            </a:r>
            <a:r>
              <a:rPr lang="sk-SK" dirty="0"/>
              <a:t>, </a:t>
            </a:r>
            <a:r>
              <a:rPr lang="sk-SK" dirty="0" err="1"/>
              <a:t>kteří</a:t>
            </a:r>
            <a:r>
              <a:rPr lang="sk-SK" dirty="0"/>
              <a:t> </a:t>
            </a:r>
            <a:r>
              <a:rPr lang="sk-SK" dirty="0" err="1"/>
              <a:t>odebírají</a:t>
            </a:r>
            <a:r>
              <a:rPr lang="sk-SK" dirty="0"/>
              <a:t> výrobky naši firmy za </a:t>
            </a:r>
            <a:r>
              <a:rPr lang="sk-SK" dirty="0" err="1"/>
              <a:t>následujících</a:t>
            </a:r>
            <a:r>
              <a:rPr lang="sk-SK" dirty="0"/>
              <a:t> </a:t>
            </a:r>
            <a:r>
              <a:rPr lang="sk-SK" dirty="0" err="1"/>
              <a:t>podmínek</a:t>
            </a:r>
            <a:r>
              <a:rPr lang="sk-SK" dirty="0"/>
              <a:t>: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Fixní náklady spojené s dodávkami pro oba </a:t>
            </a:r>
            <a:r>
              <a:rPr lang="sk-SK" dirty="0" err="1"/>
              <a:t>zákazníky</a:t>
            </a:r>
            <a:r>
              <a:rPr lang="sk-SK" dirty="0"/>
              <a:t> </a:t>
            </a:r>
            <a:r>
              <a:rPr lang="sk-SK" dirty="0" err="1"/>
              <a:t>byly</a:t>
            </a:r>
            <a:r>
              <a:rPr lang="sk-SK" dirty="0"/>
              <a:t> </a:t>
            </a:r>
            <a:r>
              <a:rPr lang="sk-SK" dirty="0" err="1"/>
              <a:t>přerozděleny</a:t>
            </a:r>
            <a:r>
              <a:rPr lang="sk-SK" dirty="0"/>
              <a:t> </a:t>
            </a:r>
            <a:r>
              <a:rPr lang="sk-SK" dirty="0" err="1"/>
              <a:t>dle</a:t>
            </a:r>
            <a:r>
              <a:rPr lang="sk-SK" dirty="0"/>
              <a:t> rozvrhové </a:t>
            </a:r>
            <a:r>
              <a:rPr lang="sk-SK" dirty="0" err="1"/>
              <a:t>základny</a:t>
            </a:r>
            <a:r>
              <a:rPr lang="sk-SK" dirty="0"/>
              <a:t> „počet </a:t>
            </a:r>
            <a:r>
              <a:rPr lang="sk-SK" dirty="0" err="1"/>
              <a:t>výrobků</a:t>
            </a:r>
            <a:r>
              <a:rPr lang="sk-SK" dirty="0"/>
              <a:t> </a:t>
            </a:r>
            <a:r>
              <a:rPr lang="sk-SK" dirty="0" err="1"/>
              <a:t>celkem</a:t>
            </a:r>
            <a:r>
              <a:rPr lang="sk-SK" dirty="0"/>
              <a:t> (1 600 ks)“. </a:t>
            </a:r>
            <a:endParaRPr lang="cs-CZ" dirty="0"/>
          </a:p>
          <a:p>
            <a:pPr marL="0" indent="0">
              <a:buNone/>
            </a:pPr>
            <a:r>
              <a:rPr lang="sk-SK" b="1" dirty="0"/>
              <a:t>Stanovte: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a) </a:t>
            </a:r>
            <a:r>
              <a:rPr lang="sk-SK" dirty="0" err="1"/>
              <a:t>Jaká</a:t>
            </a:r>
            <a:r>
              <a:rPr lang="sk-SK" dirty="0"/>
              <a:t> je výše </a:t>
            </a:r>
            <a:r>
              <a:rPr lang="sk-SK" dirty="0" err="1"/>
              <a:t>tržeb</a:t>
            </a:r>
            <a:r>
              <a:rPr lang="sk-SK" dirty="0"/>
              <a:t> pro jednotlivé </a:t>
            </a:r>
            <a:r>
              <a:rPr lang="sk-SK" dirty="0" err="1"/>
              <a:t>zákazníky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jim</a:t>
            </a:r>
            <a:r>
              <a:rPr lang="sk-SK" dirty="0"/>
              <a:t> naše firma vyfakturuje?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b) </a:t>
            </a:r>
            <a:r>
              <a:rPr lang="sk-SK" dirty="0" err="1"/>
              <a:t>Který</a:t>
            </a:r>
            <a:r>
              <a:rPr lang="sk-SK" dirty="0"/>
              <a:t> z uvedených </a:t>
            </a:r>
            <a:r>
              <a:rPr lang="sk-SK" dirty="0" err="1"/>
              <a:t>zákazníků</a:t>
            </a:r>
            <a:r>
              <a:rPr lang="sk-SK" dirty="0"/>
              <a:t> </a:t>
            </a:r>
            <a:r>
              <a:rPr lang="sk-SK" dirty="0" err="1"/>
              <a:t>přispívá</a:t>
            </a:r>
            <a:r>
              <a:rPr lang="sk-SK" dirty="0"/>
              <a:t> vyšší hodnotou zisku (v </a:t>
            </a:r>
            <a:r>
              <a:rPr lang="sk-SK" dirty="0" err="1"/>
              <a:t>absolutní</a:t>
            </a:r>
            <a:r>
              <a:rPr lang="sk-SK" dirty="0"/>
              <a:t> </a:t>
            </a:r>
            <a:r>
              <a:rPr lang="sk-SK" dirty="0" err="1"/>
              <a:t>hodnotě</a:t>
            </a:r>
            <a:r>
              <a:rPr lang="sk-SK" dirty="0"/>
              <a:t>)?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c) </a:t>
            </a:r>
            <a:r>
              <a:rPr lang="sk-SK" dirty="0" err="1"/>
              <a:t>Který</a:t>
            </a:r>
            <a:r>
              <a:rPr lang="sk-SK" dirty="0"/>
              <a:t> z uvedených </a:t>
            </a:r>
            <a:r>
              <a:rPr lang="sk-SK" dirty="0" err="1"/>
              <a:t>zákazníků</a:t>
            </a:r>
            <a:r>
              <a:rPr lang="sk-SK" dirty="0"/>
              <a:t> </a:t>
            </a:r>
            <a:r>
              <a:rPr lang="sk-SK" dirty="0" err="1"/>
              <a:t>přispěje</a:t>
            </a:r>
            <a:r>
              <a:rPr lang="sk-SK" dirty="0"/>
              <a:t> </a:t>
            </a:r>
            <a:r>
              <a:rPr lang="sk-SK" dirty="0" err="1"/>
              <a:t>více</a:t>
            </a:r>
            <a:r>
              <a:rPr lang="sk-SK" dirty="0"/>
              <a:t> celkovou výši zisku (</a:t>
            </a:r>
            <a:r>
              <a:rPr lang="sk-SK" dirty="0" err="1"/>
              <a:t>absolutní</a:t>
            </a:r>
            <a:r>
              <a:rPr lang="sk-SK" dirty="0"/>
              <a:t> hodnotou),</a:t>
            </a:r>
            <a:r>
              <a:rPr lang="cs-CZ" dirty="0"/>
              <a:t> </a:t>
            </a:r>
            <a:r>
              <a:rPr lang="sk-SK" dirty="0" err="1"/>
              <a:t>pokud</a:t>
            </a:r>
            <a:r>
              <a:rPr lang="sk-SK" dirty="0"/>
              <a:t> výše dodávky pro zákazníka „A“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zvýší</a:t>
            </a:r>
            <a:r>
              <a:rPr lang="sk-SK" dirty="0"/>
              <a:t> z 1 000 ks na 1 200 ks?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sk-SK" dirty="0"/>
              <a:t>fixní náklady za celkovou dodávku pro zákazníka „A“ i „B“ </a:t>
            </a:r>
            <a:r>
              <a:rPr lang="sk-SK" dirty="0" err="1"/>
              <a:t>zůstanou</a:t>
            </a:r>
            <a:r>
              <a:rPr lang="sk-SK" dirty="0"/>
              <a:t> na </a:t>
            </a:r>
            <a:r>
              <a:rPr lang="sk-SK" dirty="0" err="1"/>
              <a:t>stejné</a:t>
            </a:r>
            <a:r>
              <a:rPr lang="sk-SK" dirty="0"/>
              <a:t> </a:t>
            </a:r>
            <a:r>
              <a:rPr lang="sk-SK" dirty="0" err="1"/>
              <a:t>hodnotě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výchozí</a:t>
            </a:r>
            <a:r>
              <a:rPr lang="sk-SK" dirty="0"/>
              <a:t> </a:t>
            </a:r>
            <a:r>
              <a:rPr lang="sk-SK" dirty="0" err="1"/>
              <a:t>situaci</a:t>
            </a:r>
            <a:r>
              <a:rPr lang="sk-SK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22209" t="42570" r="34415" b="47606"/>
          <a:stretch/>
        </p:blipFill>
        <p:spPr bwMode="auto">
          <a:xfrm>
            <a:off x="1104900" y="2194560"/>
            <a:ext cx="9136380" cy="152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169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4 -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736580" cy="515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a) </a:t>
            </a:r>
          </a:p>
          <a:p>
            <a:pPr marL="0" indent="0">
              <a:buNone/>
            </a:pPr>
            <a:r>
              <a:rPr lang="sk-SK" dirty="0"/>
              <a:t>Zákazník A = výše dodávky * cena = 1000 * 110 = </a:t>
            </a:r>
            <a:r>
              <a:rPr lang="sk-SK" b="1" dirty="0"/>
              <a:t>110 000 Kč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Zákazník B = výše dodávky * cena = 600 * 130 =  </a:t>
            </a:r>
            <a:r>
              <a:rPr lang="sk-SK" b="1" dirty="0"/>
              <a:t>78 000 Kč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b)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Zákazník A = výše dodávky * </a:t>
            </a:r>
            <a:r>
              <a:rPr lang="sk-SK" dirty="0" err="1"/>
              <a:t>příspěvek</a:t>
            </a:r>
            <a:r>
              <a:rPr lang="sk-SK" dirty="0"/>
              <a:t> na úhradu = 1000 * 30 = </a:t>
            </a:r>
            <a:r>
              <a:rPr lang="sk-SK" b="1" dirty="0"/>
              <a:t>30 000 Kč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Zákazník B = výše dodávky * </a:t>
            </a:r>
            <a:r>
              <a:rPr lang="sk-SK" dirty="0" err="1"/>
              <a:t>příspěvek</a:t>
            </a:r>
            <a:r>
              <a:rPr lang="sk-SK" dirty="0"/>
              <a:t> na úhradu = 600 * 50 = </a:t>
            </a:r>
            <a:r>
              <a:rPr lang="sk-SK" b="1" dirty="0"/>
              <a:t>30 000 Kč</a:t>
            </a:r>
            <a:endParaRPr lang="cs-CZ" dirty="0"/>
          </a:p>
          <a:p>
            <a:pPr marL="0" indent="0">
              <a:buNone/>
            </a:pPr>
            <a:r>
              <a:rPr lang="sk-SK" b="1" dirty="0"/>
              <a:t>Zákazníci </a:t>
            </a:r>
            <a:r>
              <a:rPr lang="sk-SK" b="1" dirty="0" err="1"/>
              <a:t>přispívají</a:t>
            </a:r>
            <a:r>
              <a:rPr lang="sk-SK" b="1" dirty="0"/>
              <a:t> </a:t>
            </a:r>
            <a:r>
              <a:rPr lang="sk-SK" b="1" dirty="0" err="1"/>
              <a:t>stejnou</a:t>
            </a:r>
            <a:r>
              <a:rPr lang="sk-SK" b="1" dirty="0"/>
              <a:t> hodnotou zisku.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c) </a:t>
            </a:r>
          </a:p>
          <a:p>
            <a:pPr marL="0" indent="0">
              <a:buNone/>
            </a:pPr>
            <a:r>
              <a:rPr lang="sk-SK" dirty="0"/>
              <a:t>Zákazník A = výše dodávky * </a:t>
            </a:r>
            <a:r>
              <a:rPr lang="sk-SK" dirty="0" err="1"/>
              <a:t>příspěvek</a:t>
            </a:r>
            <a:r>
              <a:rPr lang="sk-SK" dirty="0"/>
              <a:t> na úhradu = 1200 * 30 =  </a:t>
            </a:r>
            <a:r>
              <a:rPr lang="sk-SK" b="1" dirty="0"/>
              <a:t>36 000 Kč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Zákazník B = výše dodávky * </a:t>
            </a:r>
            <a:r>
              <a:rPr lang="sk-SK" dirty="0" err="1"/>
              <a:t>příspěvek</a:t>
            </a:r>
            <a:r>
              <a:rPr lang="sk-SK" dirty="0"/>
              <a:t> na úhradu = 600 * 50 = </a:t>
            </a:r>
            <a:r>
              <a:rPr lang="sk-SK" b="1" dirty="0"/>
              <a:t>30 000 Kč</a:t>
            </a:r>
            <a:endParaRPr lang="cs-CZ" dirty="0"/>
          </a:p>
          <a:p>
            <a:pPr marL="0" indent="0">
              <a:buNone/>
            </a:pPr>
            <a:r>
              <a:rPr lang="sk-SK" b="1" dirty="0"/>
              <a:t>Zákazník A </a:t>
            </a:r>
            <a:r>
              <a:rPr lang="sk-SK" b="1" dirty="0" err="1"/>
              <a:t>přispěje</a:t>
            </a:r>
            <a:r>
              <a:rPr lang="sk-SK" b="1" dirty="0"/>
              <a:t> </a:t>
            </a:r>
            <a:r>
              <a:rPr lang="sk-SK" b="1" dirty="0" err="1"/>
              <a:t>více</a:t>
            </a:r>
            <a:r>
              <a:rPr lang="sk-SK" b="1" dirty="0"/>
              <a:t> celkovou výši zisku, </a:t>
            </a:r>
            <a:r>
              <a:rPr lang="sk-SK" b="1" dirty="0" err="1"/>
              <a:t>když</a:t>
            </a:r>
            <a:r>
              <a:rPr lang="sk-SK" b="1" dirty="0"/>
              <a:t> </a:t>
            </a:r>
            <a:r>
              <a:rPr lang="sk-SK" b="1" dirty="0" err="1"/>
              <a:t>se</a:t>
            </a:r>
            <a:r>
              <a:rPr lang="sk-SK" b="1" dirty="0"/>
              <a:t> </a:t>
            </a:r>
            <a:r>
              <a:rPr lang="sk-SK" b="1" dirty="0" err="1"/>
              <a:t>změní</a:t>
            </a:r>
            <a:r>
              <a:rPr lang="sk-SK" b="1" dirty="0"/>
              <a:t> jeho dodávky z 1000ks na 1200ks.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28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5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358900"/>
            <a:ext cx="10736580" cy="5156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Počet zákazníků, kteří koupili jogurt v českém supermarketu „Včela“  je evidován v počtu 14 000 zákazníků v průběhu jednoho měsíce. Průměrný počet zakoupených jogurtů jedním zákazníkem činí 2 ks za dané období. Průměrná cena zakoupených jogurtů v daném období byla vyčíslena na 8,40 Kč/ks.</a:t>
            </a:r>
          </a:p>
          <a:p>
            <a:pPr marL="0" indent="0" algn="just">
              <a:buNone/>
            </a:pPr>
            <a:r>
              <a:rPr lang="cs-CZ" dirty="0"/>
              <a:t>Naše firma nabízí jogurt za 7,50 Kč/ks. Počet zákazníků, kteří si zakoupili  v daném období jogurty naši značky bylo 2 000, průměrná velikost nákupu jednoho zákazníka, který zakoupil jogurt naši značky činí 3 ks za dané období.</a:t>
            </a:r>
          </a:p>
          <a:p>
            <a:pPr marL="0" indent="0" algn="just">
              <a:buNone/>
            </a:pPr>
            <a:r>
              <a:rPr lang="cs-CZ" dirty="0"/>
              <a:t> </a:t>
            </a:r>
          </a:p>
          <a:p>
            <a:pPr lvl="1" algn="just">
              <a:buFont typeface="+mj-lt"/>
              <a:buAutoNum type="alphaLcParenR"/>
            </a:pPr>
            <a:r>
              <a:rPr lang="cs-CZ" dirty="0"/>
              <a:t>Zjistěte, jaký je celkový potenciál trhu (poptávky) v daném tržním segmentu stanoveny v hodnotovém vyjádření  [Kč]?</a:t>
            </a:r>
          </a:p>
          <a:p>
            <a:pPr lvl="1" algn="just">
              <a:buFont typeface="+mj-lt"/>
              <a:buAutoNum type="alphaLcParenR"/>
            </a:pPr>
            <a:r>
              <a:rPr lang="cs-CZ" dirty="0"/>
              <a:t>Jakou procentuální hodnotou se podílí naše firma na takto definovaném trhu?</a:t>
            </a:r>
          </a:p>
          <a:p>
            <a:pPr lvl="1" algn="just">
              <a:buFont typeface="+mj-lt"/>
              <a:buAutoNum type="alphaLcParenR"/>
            </a:pPr>
            <a:r>
              <a:rPr lang="cs-CZ" dirty="0"/>
              <a:t>Zjistěte, jaký je celkový potenciál trhu (poptávky) v daném tržním segmentu stanoveny v naturálních jednotkách a to počtem zakoupených jogurtů  [ks]?</a:t>
            </a:r>
          </a:p>
          <a:p>
            <a:pPr lvl="1" algn="just">
              <a:buFont typeface="+mj-lt"/>
              <a:buAutoNum type="alphaLcParenR"/>
            </a:pPr>
            <a:r>
              <a:rPr lang="cs-CZ" dirty="0"/>
              <a:t>Jakou procentuální hodnotou se podílí naše firma na takto definovaném trhu?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73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5 -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1328" y="1358900"/>
            <a:ext cx="10360152" cy="5156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a)	Hodnotové vyjádření potenciálu trhu: </a:t>
            </a:r>
          </a:p>
          <a:p>
            <a:pPr marL="0" indent="0">
              <a:buNone/>
            </a:pPr>
            <a:r>
              <a:rPr lang="cs-CZ" dirty="0"/>
              <a:t>	POTTRH = 14 000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2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8,4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u="sng" dirty="0"/>
              <a:t>POTTRH = 235 200 Kč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b)    Hodnota  „naše firma“ = 2 000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7,5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3</a:t>
            </a:r>
          </a:p>
          <a:p>
            <a:pPr marL="0" indent="0">
              <a:buNone/>
            </a:pPr>
            <a:r>
              <a:rPr lang="cs-CZ" dirty="0"/>
              <a:t>        Hodnota  „naše firma“ = 45 000 Kč</a:t>
            </a:r>
          </a:p>
          <a:p>
            <a:pPr marL="0" indent="0">
              <a:buNone/>
            </a:pPr>
            <a:r>
              <a:rPr lang="cs-CZ" dirty="0"/>
              <a:t>        Podíl „naše firma“       =  (45 000/235 200)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100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cs-CZ" u="sng" dirty="0"/>
              <a:t>Podíl „naše firma“       = 19,13 %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c)	POTTRH</a:t>
            </a:r>
            <a:r>
              <a:rPr lang="cs-CZ" baseline="-25000" dirty="0"/>
              <a:t>N</a:t>
            </a:r>
            <a:r>
              <a:rPr lang="cs-CZ" dirty="0"/>
              <a:t> = 14 000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2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u="sng" dirty="0"/>
              <a:t>POTTRH</a:t>
            </a:r>
            <a:r>
              <a:rPr lang="cs-CZ" u="sng" baseline="-25000" dirty="0"/>
              <a:t>N</a:t>
            </a:r>
            <a:r>
              <a:rPr lang="cs-CZ" u="sng" dirty="0"/>
              <a:t> = 28 000 ks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d)	Počet „naše firma“ = 2 000 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 3</a:t>
            </a:r>
          </a:p>
          <a:p>
            <a:pPr marL="0" indent="0">
              <a:buNone/>
            </a:pPr>
            <a:r>
              <a:rPr lang="cs-CZ" dirty="0"/>
              <a:t>	Počet „naše firma“ = 6 000 ks</a:t>
            </a:r>
          </a:p>
          <a:p>
            <a:pPr marL="0" indent="0">
              <a:buNone/>
            </a:pPr>
            <a:r>
              <a:rPr lang="cs-CZ" dirty="0"/>
              <a:t>	Podíl „naše firma“  =  (6 000/28 000)</a:t>
            </a:r>
            <a:r>
              <a:rPr lang="cs-CZ" dirty="0">
                <a:sym typeface="Wingdings" panose="05000000000000000000" pitchFamily="2" charset="2"/>
              </a:rPr>
              <a:t></a:t>
            </a:r>
            <a:r>
              <a:rPr lang="cs-CZ" dirty="0"/>
              <a:t>100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u="sng" dirty="0"/>
              <a:t>Podíl „naše firma“  = 21,43 %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6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900" dirty="0"/>
              <a:t>Měsíční výrobní kapacita průmyslového závodu vyrábějící motory do automobilů je 850 ks motorů. Průměrná cena motoru je 38 500 Kč. Fixní náklady jsou 1 780 tis. Kč, variabilní náklady na 1 ks 33 800 Kč. Závod plánuje dosáhnout v každém měsíci zisku ve výši 580 tis. Kč. Vypočtěte: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Bod zvratu v ks a Kč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Kritické využití výrobní kapacity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Jaké množství výrobků musí závod vyrobit, aby dosáhl zisk ve výši 580 tis. Kč?</a:t>
            </a:r>
          </a:p>
          <a:p>
            <a:pPr marL="0" indent="0" algn="just">
              <a:buNone/>
            </a:pPr>
            <a:endParaRPr lang="cs-CZ" sz="2900" dirty="0"/>
          </a:p>
          <a:p>
            <a:pPr marL="0" indent="0" algn="just">
              <a:buNone/>
            </a:pPr>
            <a:r>
              <a:rPr lang="cs-CZ" sz="2900" dirty="0"/>
              <a:t>Řešení:</a:t>
            </a:r>
          </a:p>
          <a:p>
            <a:pPr marL="0" indent="0" algn="just">
              <a:buNone/>
            </a:pPr>
            <a:r>
              <a:rPr lang="cs-CZ" sz="2900" dirty="0"/>
              <a:t>a) BZ v ks = 378,72 ks </a:t>
            </a:r>
          </a:p>
          <a:p>
            <a:pPr marL="0" indent="0" algn="just">
              <a:buNone/>
            </a:pPr>
            <a:r>
              <a:rPr lang="cs-CZ" sz="2900" dirty="0"/>
              <a:t>BZ v Kč = p x q = 14 580 720 Kč</a:t>
            </a:r>
          </a:p>
          <a:p>
            <a:pPr marL="0" indent="0" algn="just">
              <a:buNone/>
            </a:pPr>
            <a:r>
              <a:rPr lang="cs-CZ" sz="2900" dirty="0"/>
              <a:t>b) VK </a:t>
            </a:r>
            <a:r>
              <a:rPr lang="cs-CZ" sz="2900" dirty="0" err="1"/>
              <a:t>krit</a:t>
            </a:r>
            <a:r>
              <a:rPr lang="cs-CZ" sz="2900" dirty="0"/>
              <a:t> = BZ/VK = 45 %</a:t>
            </a:r>
          </a:p>
          <a:p>
            <a:pPr marL="0" indent="0" algn="just">
              <a:buNone/>
            </a:pPr>
            <a:r>
              <a:rPr lang="cs-CZ" sz="2900" dirty="0"/>
              <a:t>c) BZ = (F + </a:t>
            </a:r>
            <a:r>
              <a:rPr lang="cs-CZ" sz="2900" dirty="0" err="1"/>
              <a:t>Zmin</a:t>
            </a:r>
            <a:r>
              <a:rPr lang="cs-CZ" sz="2900" dirty="0"/>
              <a:t>)/(p – b) = 502,13 ks</a:t>
            </a:r>
          </a:p>
          <a:p>
            <a:pPr marL="0" indent="0" algn="just">
              <a:buNone/>
            </a:pPr>
            <a:r>
              <a:rPr lang="cs-CZ" sz="2900" dirty="0"/>
              <a:t>Bod zvratu dosáhne závod při výrobě 379 ks motorů, využije tak výrobní kapacitu na 45 %, pro získání zisku ve výši 580 tis. Kč musí závod </a:t>
            </a:r>
            <a:r>
              <a:rPr lang="cs-CZ" sz="2900"/>
              <a:t>vyrobit 503 </a:t>
            </a:r>
            <a:r>
              <a:rPr lang="cs-CZ" sz="2900" dirty="0"/>
              <a:t>ks motorů.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6226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4972c41-de1c-4945-8684-608eef89b633"/>
</p:tagLst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1750</Words>
  <Application>Microsoft Office PowerPoint</Application>
  <PresentationFormat>Širokoúhlá obrazovka</PresentationFormat>
  <Paragraphs>118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Stébla</vt:lpstr>
      <vt:lpstr>Management výkonnosti podniků - Příklady</vt:lpstr>
      <vt:lpstr>Příklad 1</vt:lpstr>
      <vt:lpstr>Příklad 2</vt:lpstr>
      <vt:lpstr>Příklad 3</vt:lpstr>
      <vt:lpstr>Příklad 4</vt:lpstr>
      <vt:lpstr>Příklad 4 - řešení</vt:lpstr>
      <vt:lpstr>Příklad 5</vt:lpstr>
      <vt:lpstr>Příklad 5 - Řešení</vt:lpstr>
      <vt:lpstr>Příklad 6</vt:lpstr>
      <vt:lpstr>Příklad 7</vt:lpstr>
      <vt:lpstr>Příklad 8</vt:lpstr>
      <vt:lpstr>Příklad 8 - Řešení</vt:lpstr>
      <vt:lpstr>Příklad 8 - 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Žaneta Rylková</cp:lastModifiedBy>
  <cp:revision>72</cp:revision>
  <cp:lastPrinted>2024-03-18T08:24:55Z</cp:lastPrinted>
  <dcterms:created xsi:type="dcterms:W3CDTF">2020-03-03T05:36:30Z</dcterms:created>
  <dcterms:modified xsi:type="dcterms:W3CDTF">2024-03-18T09:20:41Z</dcterms:modified>
</cp:coreProperties>
</file>