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9"/>
  </p:notesMasterIdLst>
  <p:sldIdLst>
    <p:sldId id="256" r:id="rId2"/>
    <p:sldId id="269" r:id="rId3"/>
    <p:sldId id="277" r:id="rId4"/>
    <p:sldId id="378" r:id="rId5"/>
    <p:sldId id="381" r:id="rId6"/>
    <p:sldId id="379" r:id="rId7"/>
    <p:sldId id="380" r:id="rId8"/>
    <p:sldId id="329" r:id="rId9"/>
    <p:sldId id="328" r:id="rId10"/>
    <p:sldId id="333" r:id="rId11"/>
    <p:sldId id="382" r:id="rId12"/>
    <p:sldId id="383" r:id="rId13"/>
    <p:sldId id="360" r:id="rId14"/>
    <p:sldId id="362" r:id="rId15"/>
    <p:sldId id="384" r:id="rId16"/>
    <p:sldId id="385" r:id="rId17"/>
    <p:sldId id="386" r:id="rId18"/>
    <p:sldId id="387" r:id="rId19"/>
    <p:sldId id="388" r:id="rId20"/>
    <p:sldId id="336" r:id="rId21"/>
    <p:sldId id="389" r:id="rId22"/>
    <p:sldId id="332" r:id="rId23"/>
    <p:sldId id="391" r:id="rId24"/>
    <p:sldId id="392" r:id="rId25"/>
    <p:sldId id="364" r:id="rId26"/>
    <p:sldId id="390" r:id="rId27"/>
    <p:sldId id="273" r:id="rId28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39" autoAdjust="0"/>
    <p:restoredTop sz="90929"/>
  </p:normalViewPr>
  <p:slideViewPr>
    <p:cSldViewPr>
      <p:cViewPr varScale="1">
        <p:scale>
          <a:sx n="99" d="100"/>
          <a:sy n="99" d="100"/>
        </p:scale>
        <p:origin x="27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AF268B-29E7-4F0A-A3D7-3EB7047F47D7}" type="datetimeFigureOut">
              <a:rPr lang="cs-CZ" smtClean="0"/>
              <a:pPr/>
              <a:t>04.10.2017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CA0EB-0176-48EE-8647-7C1CD54BE0A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1030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CA0EB-0176-48EE-8647-7C1CD54BE0A5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6932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6 w 21600"/>
                <a:gd name="T1" fmla="*/ 0 h 21231"/>
                <a:gd name="T2" fmla="*/ 32 w 21600"/>
                <a:gd name="T3" fmla="*/ 13 h 21231"/>
                <a:gd name="T4" fmla="*/ 0 w 21600"/>
                <a:gd name="T5" fmla="*/ 13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FD21F-7B72-4377-9B6B-E8C859DC2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18F26-F1E9-4590-B6EC-E9E6238C03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64DF8-5DE6-45A3-A84D-185E2F5D8F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 preserve="1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C3E8-819E-4156-9800-AC3EAADBB9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B4AF0-E47D-4C47-987B-6A94EAAE91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569EB-4052-4500-9DB1-B81EC4C0F4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C6111-84F6-4D9F-A650-6DF77B8EB6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B3542-ADA3-4CA9-A07E-88D3B768A7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6AE1F-3DC3-4E0F-87A4-B26FD0376A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0E9C1-8D4F-49E0-8561-2FCF7F8200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3DDA5-73ED-41CA-B7B9-FA45EFCAC7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8EF4E-FB7C-4C4A-B9E7-5B20452941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78 w 21600"/>
                <a:gd name="T3" fmla="*/ 34 h 21600"/>
                <a:gd name="T4" fmla="*/ 0 w 21600"/>
                <a:gd name="T5" fmla="*/ 3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DA583FF-9F5D-469C-B3BB-B1E3900B7B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  <p:sldLayoutId id="214748407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4365625"/>
            <a:ext cx="8429684" cy="17303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500" b="1" i="1" dirty="0" smtClean="0">
                <a:solidFill>
                  <a:schemeClr val="bg2"/>
                </a:solidFill>
              </a:rPr>
              <a:t>	</a:t>
            </a:r>
          </a:p>
          <a:p>
            <a:pPr algn="ctr" eaLnBrk="1" hangingPunct="1">
              <a:lnSpc>
                <a:spcPct val="90000"/>
              </a:lnSpc>
              <a:buNone/>
            </a:pPr>
            <a:r>
              <a:rPr lang="cs-CZ" sz="3600" b="1" dirty="0" smtClean="0">
                <a:solidFill>
                  <a:schemeClr val="bg2"/>
                </a:solidFill>
              </a:rPr>
              <a:t>Pracovní vztahy v podniku </a:t>
            </a:r>
          </a:p>
          <a:p>
            <a:pPr algn="ctr" eaLnBrk="1" hangingPunct="1">
              <a:lnSpc>
                <a:spcPct val="90000"/>
              </a:lnSpc>
              <a:buNone/>
            </a:pPr>
            <a:r>
              <a:rPr lang="cs-CZ" sz="3600" b="1" dirty="0" smtClean="0">
                <a:solidFill>
                  <a:schemeClr val="bg2"/>
                </a:solidFill>
              </a:rPr>
              <a:t>a role odborů v jejich ovlivňování</a:t>
            </a:r>
            <a:endParaRPr lang="cs-CZ" sz="3500" b="1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2214554"/>
            <a:ext cx="9144000" cy="1944687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 smtClean="0">
                <a:latin typeface="Arial" pitchFamily="34" charset="0"/>
                <a:cs typeface="Arial" pitchFamily="34" charset="0"/>
              </a:rPr>
              <a:t>ŘÍZENÍ LIDSKÝCH ZDROJŮ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11.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přednáška</a:t>
            </a:r>
          </a:p>
        </p:txBody>
      </p:sp>
      <p:pic>
        <p:nvPicPr>
          <p:cNvPr id="5" name="obrázek 2" descr="SLU-znacka-OPF-horizo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058" y="404664"/>
            <a:ext cx="3937883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 advAuto="300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85720" y="1785926"/>
            <a:ext cx="8643998" cy="4857784"/>
          </a:xfrm>
        </p:spPr>
        <p:txBody>
          <a:bodyPr/>
          <a:lstStyle/>
          <a:p>
            <a:pPr marL="0" indent="0"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Doprovodním jevem všech mezilidských vztahů, včetně vztahů pracovních, jsou </a:t>
            </a:r>
            <a:r>
              <a:rPr lang="cs-CZ" sz="2850" b="1" dirty="0" smtClean="0">
                <a:solidFill>
                  <a:schemeClr val="bg2"/>
                </a:solidFill>
              </a:rPr>
              <a:t>konflikty.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50" u="sng" dirty="0" smtClean="0">
                <a:solidFill>
                  <a:schemeClr val="bg2"/>
                </a:solidFill>
              </a:rPr>
              <a:t>Zdroje konfliktů je možno spatřovat: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50" b="1" dirty="0" smtClean="0">
                <a:solidFill>
                  <a:schemeClr val="bg2"/>
                </a:solidFill>
              </a:rPr>
              <a:t>v osobnosti a sociálním chování jedinců </a:t>
            </a:r>
            <a:r>
              <a:rPr lang="cs-CZ" sz="2600" dirty="0" smtClean="0">
                <a:solidFill>
                  <a:schemeClr val="bg2"/>
                </a:solidFill>
              </a:rPr>
              <a:t>– mj. </a:t>
            </a:r>
            <a:br>
              <a:rPr lang="cs-CZ" sz="2600" dirty="0" smtClean="0">
                <a:solidFill>
                  <a:schemeClr val="bg2"/>
                </a:solidFill>
              </a:rPr>
            </a:br>
            <a:r>
              <a:rPr lang="cs-CZ" sz="2600" dirty="0" smtClean="0">
                <a:solidFill>
                  <a:schemeClr val="bg2"/>
                </a:solidFill>
              </a:rPr>
              <a:t>v (ne)dodržování pravidel chování v rámci etického kodexu; např. (ne)dodržování zákonů a pravidel chování u osoby se sklonem k násilí atd.),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50" b="1" dirty="0" smtClean="0">
                <a:solidFill>
                  <a:schemeClr val="bg2"/>
                </a:solidFill>
              </a:rPr>
              <a:t>v nedorozumění mezi spolupracujícími stranami</a:t>
            </a:r>
            <a:r>
              <a:rPr lang="cs-CZ" sz="2850" dirty="0" smtClean="0">
                <a:solidFill>
                  <a:schemeClr val="bg2"/>
                </a:solidFill>
              </a:rPr>
              <a:t> </a:t>
            </a: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600" dirty="0" smtClean="0">
                <a:solidFill>
                  <a:schemeClr val="bg2"/>
                </a:solidFill>
              </a:rPr>
              <a:t>(špatná komunikace, nedostatečné vysvětlení pracovních úkolů, povinností a pravidel, nedostatečná kvalifikace pracovníků),</a:t>
            </a: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endParaRPr lang="cs-CZ" sz="2850" dirty="0" smtClean="0">
              <a:solidFill>
                <a:schemeClr val="bg2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endParaRPr lang="cs-CZ" sz="285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642918"/>
            <a:ext cx="8535322" cy="1057890"/>
          </a:xfrm>
        </p:spPr>
        <p:txBody>
          <a:bodyPr/>
          <a:lstStyle/>
          <a:p>
            <a:pPr>
              <a:defRPr/>
            </a:pPr>
            <a:r>
              <a:rPr lang="ro-RO" sz="3000" b="1" dirty="0" smtClean="0">
                <a:solidFill>
                  <a:schemeClr val="bg2"/>
                </a:solidFill>
                <a:effectLst/>
                <a:latin typeface="+mn-lt"/>
              </a:rPr>
              <a:t>KONFLIKTY v pracovních skupinách, jejich prevence a možnosti řešení</a:t>
            </a:r>
            <a:endParaRPr lang="ro-RO" sz="30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85720" y="1484784"/>
            <a:ext cx="8643998" cy="5158926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50" u="sng" dirty="0" smtClean="0">
                <a:solidFill>
                  <a:schemeClr val="bg2"/>
                </a:solidFill>
              </a:rPr>
              <a:t>Další možné zdroje konfliktů je možno spatřovat: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b="1" dirty="0" smtClean="0">
                <a:solidFill>
                  <a:schemeClr val="bg2"/>
                </a:solidFill>
              </a:rPr>
              <a:t>v nedostatcích personální práce </a:t>
            </a:r>
            <a:r>
              <a:rPr lang="cs-CZ" sz="2600" dirty="0" smtClean="0">
                <a:solidFill>
                  <a:schemeClr val="bg2"/>
                </a:solidFill>
              </a:rPr>
              <a:t>(nedostatky v získávání </a:t>
            </a:r>
            <a:br>
              <a:rPr lang="cs-CZ" sz="2600" dirty="0" smtClean="0">
                <a:solidFill>
                  <a:schemeClr val="bg2"/>
                </a:solidFill>
              </a:rPr>
            </a:br>
            <a:r>
              <a:rPr lang="cs-CZ" sz="2600" dirty="0" smtClean="0">
                <a:solidFill>
                  <a:schemeClr val="bg2"/>
                </a:solidFill>
              </a:rPr>
              <a:t>a výběru pracovníků, nevhodné zařazení pracovníka na pracovní místo, nedostatky v hodnocení a odměňování pracovníků),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50" b="1" dirty="0" smtClean="0">
                <a:solidFill>
                  <a:schemeClr val="bg2"/>
                </a:solidFill>
              </a:rPr>
              <a:t>ve stylu vedení lidí v organizaci </a:t>
            </a:r>
            <a:r>
              <a:rPr lang="cs-CZ" sz="2600" dirty="0" smtClean="0">
                <a:solidFill>
                  <a:schemeClr val="bg2"/>
                </a:solidFill>
              </a:rPr>
              <a:t>(výskyt sklonů </a:t>
            </a:r>
            <a:br>
              <a:rPr lang="cs-CZ" sz="2600" dirty="0" smtClean="0">
                <a:solidFill>
                  <a:schemeClr val="bg2"/>
                </a:solidFill>
              </a:rPr>
            </a:br>
            <a:r>
              <a:rPr lang="cs-CZ" sz="2600" dirty="0" smtClean="0">
                <a:solidFill>
                  <a:schemeClr val="bg2"/>
                </a:solidFill>
              </a:rPr>
              <a:t>k byrokracii, nedostatečně participativní styl vedení </a:t>
            </a:r>
            <a:br>
              <a:rPr lang="cs-CZ" sz="2600" dirty="0" smtClean="0">
                <a:solidFill>
                  <a:schemeClr val="bg2"/>
                </a:solidFill>
              </a:rPr>
            </a:br>
            <a:r>
              <a:rPr lang="cs-CZ" sz="2600" dirty="0" smtClean="0">
                <a:solidFill>
                  <a:schemeClr val="bg2"/>
                </a:solidFill>
              </a:rPr>
              <a:t>s převažujícími direktivními prvky, nerespektování lidských práv pracovníků),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50" b="1" dirty="0" smtClean="0">
                <a:solidFill>
                  <a:schemeClr val="bg2"/>
                </a:solidFill>
              </a:rPr>
              <a:t>ve způsobu formování týmů </a:t>
            </a:r>
            <a:r>
              <a:rPr lang="cs-CZ" sz="2600" dirty="0" smtClean="0">
                <a:solidFill>
                  <a:schemeClr val="bg2"/>
                </a:solidFill>
              </a:rPr>
              <a:t>(věnována nedostatečná pozornosti charakteristikám osobnosti členů týmu a osobnosti vedoucího týmu),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endParaRPr lang="cs-CZ" sz="2850" dirty="0" smtClean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endParaRPr lang="cs-CZ" sz="285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642918"/>
            <a:ext cx="8535322" cy="697850"/>
          </a:xfrm>
        </p:spPr>
        <p:txBody>
          <a:bodyPr/>
          <a:lstStyle/>
          <a:p>
            <a:pPr>
              <a:defRPr/>
            </a:pPr>
            <a:r>
              <a:rPr lang="ro-RO" sz="3100" b="1" dirty="0" smtClean="0">
                <a:solidFill>
                  <a:schemeClr val="bg2"/>
                </a:solidFill>
                <a:effectLst/>
                <a:latin typeface="+mn-lt"/>
              </a:rPr>
              <a:t>Konflikty v pracovních skupinách</a:t>
            </a:r>
            <a:endParaRPr lang="ro-RO" sz="31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484784"/>
            <a:ext cx="8715436" cy="5158926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50" u="sng" dirty="0" smtClean="0">
                <a:solidFill>
                  <a:schemeClr val="bg2"/>
                </a:solidFill>
              </a:rPr>
              <a:t>Další možné zdroje konfliktů je možno spatřovat: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b="1" dirty="0" smtClean="0">
                <a:solidFill>
                  <a:schemeClr val="bg2"/>
                </a:solidFill>
              </a:rPr>
              <a:t>ve změnách techniky a technologie, organizace práce a organizačních strukturách </a:t>
            </a:r>
            <a:r>
              <a:rPr lang="cs-CZ" sz="2500" dirty="0" smtClean="0">
                <a:solidFill>
                  <a:schemeClr val="bg2"/>
                </a:solidFill>
              </a:rPr>
              <a:t>– změny se provádějí bez ohledu na názory a postoje pracovníků, nezájem nadřízeného (zaměstnavatele) o názor a radu,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50" b="1" dirty="0" smtClean="0">
                <a:solidFill>
                  <a:schemeClr val="bg2"/>
                </a:solidFill>
              </a:rPr>
              <a:t>v umístění pracoviště a v pracovních podmínkách </a:t>
            </a:r>
            <a:r>
              <a:rPr lang="cs-CZ" sz="2500" dirty="0" smtClean="0">
                <a:solidFill>
                  <a:schemeClr val="bg2"/>
                </a:solidFill>
              </a:rPr>
              <a:t>(např. vzdálenost od skladů materiálu či náhradních dílů, od útvarů zajišťujících obsluhu, od administrativních budov, podnikového stravovacího zařízení),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50" b="1" dirty="0" smtClean="0">
                <a:solidFill>
                  <a:schemeClr val="bg2"/>
                </a:solidFill>
              </a:rPr>
              <a:t>v příčinách nacházejících se mimo organizaci </a:t>
            </a:r>
            <a:r>
              <a:rPr lang="cs-CZ" sz="2500" dirty="0" smtClean="0">
                <a:solidFill>
                  <a:schemeClr val="bg2"/>
                </a:solidFill>
              </a:rPr>
              <a:t>(související s životními podmínkami pracovníka, s jeho současnou životní situací, osobními a rodinnými problémy aj.).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endParaRPr lang="cs-CZ" sz="2850" dirty="0" smtClean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endParaRPr lang="cs-CZ" sz="285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642918"/>
            <a:ext cx="8535322" cy="697850"/>
          </a:xfrm>
        </p:spPr>
        <p:txBody>
          <a:bodyPr/>
          <a:lstStyle/>
          <a:p>
            <a:pPr>
              <a:defRPr/>
            </a:pPr>
            <a:r>
              <a:rPr lang="ro-RO" sz="3200" b="1" dirty="0" smtClean="0">
                <a:solidFill>
                  <a:schemeClr val="bg2"/>
                </a:solidFill>
                <a:effectLst/>
                <a:latin typeface="+mn-lt"/>
              </a:rPr>
              <a:t>Konflikty v pracovních skupinách</a:t>
            </a:r>
            <a:endParaRPr lang="ro-RO" sz="32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42844" y="1484784"/>
            <a:ext cx="8786874" cy="5158926"/>
          </a:xfrm>
        </p:spPr>
        <p:txBody>
          <a:bodyPr/>
          <a:lstStyle/>
          <a:p>
            <a:pPr algn="just">
              <a:spcBef>
                <a:spcPts val="600"/>
              </a:spcBef>
              <a:buNone/>
            </a:pPr>
            <a:r>
              <a:rPr lang="cs-CZ" sz="2700" dirty="0" smtClean="0">
                <a:solidFill>
                  <a:schemeClr val="bg2"/>
                </a:solidFill>
              </a:rPr>
              <a:t>– 	Mnohé </a:t>
            </a:r>
            <a:r>
              <a:rPr lang="cs-CZ" sz="2700" b="1" dirty="0" smtClean="0">
                <a:solidFill>
                  <a:schemeClr val="bg2"/>
                </a:solidFill>
              </a:rPr>
              <a:t>konflikty na pracovišti </a:t>
            </a:r>
            <a:r>
              <a:rPr lang="cs-CZ" sz="2700" dirty="0" smtClean="0">
                <a:solidFill>
                  <a:schemeClr val="bg2"/>
                </a:solidFill>
              </a:rPr>
              <a:t>a individuální problémy </a:t>
            </a:r>
            <a:r>
              <a:rPr lang="cs-CZ" sz="2700" b="1" dirty="0" smtClean="0">
                <a:solidFill>
                  <a:schemeClr val="bg2"/>
                </a:solidFill>
              </a:rPr>
              <a:t>mohou být eliminovány či zmírněny</a:t>
            </a:r>
            <a:r>
              <a:rPr lang="cs-CZ" sz="2700" dirty="0" smtClean="0">
                <a:solidFill>
                  <a:schemeClr val="bg2"/>
                </a:solidFill>
              </a:rPr>
              <a:t> </a:t>
            </a:r>
            <a:r>
              <a:rPr lang="cs-CZ" sz="2700" u="sng" dirty="0" smtClean="0">
                <a:solidFill>
                  <a:schemeClr val="bg2"/>
                </a:solidFill>
              </a:rPr>
              <a:t>na základě využití poradenských služeb</a:t>
            </a:r>
            <a:r>
              <a:rPr lang="cs-CZ" sz="2700" dirty="0" smtClean="0">
                <a:solidFill>
                  <a:schemeClr val="bg2"/>
                </a:solidFill>
              </a:rPr>
              <a:t> </a:t>
            </a:r>
            <a:r>
              <a:rPr lang="cs-CZ" sz="2500" dirty="0" smtClean="0">
                <a:solidFill>
                  <a:schemeClr val="bg2"/>
                </a:solidFill>
              </a:rPr>
              <a:t>(např. v rámci poskytování pomoci pracovníkům ze strany psychologa či sociálního pracovníka).</a:t>
            </a:r>
          </a:p>
          <a:p>
            <a:pPr algn="just" eaLnBrk="1" hangingPunct="1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700" dirty="0" smtClean="0">
                <a:solidFill>
                  <a:schemeClr val="bg2"/>
                </a:solidFill>
              </a:rPr>
              <a:t>– Jedním s efektivních nástrojů prevence a vytváření zdravých pracovních vztahů </a:t>
            </a:r>
            <a:r>
              <a:rPr lang="cs-CZ" sz="2700" b="1" dirty="0" smtClean="0">
                <a:solidFill>
                  <a:schemeClr val="bg2"/>
                </a:solidFill>
              </a:rPr>
              <a:t>je fungující systém vnitropodnikové komunikace </a:t>
            </a:r>
            <a:r>
              <a:rPr lang="cs-CZ" sz="2700" dirty="0" smtClean="0">
                <a:solidFill>
                  <a:schemeClr val="bg2"/>
                </a:solidFill>
              </a:rPr>
              <a:t>v rámci </a:t>
            </a:r>
            <a:r>
              <a:rPr lang="cs-CZ" sz="2700" u="sng" dirty="0" smtClean="0">
                <a:solidFill>
                  <a:schemeClr val="bg2"/>
                </a:solidFill>
              </a:rPr>
              <a:t>vertikální</a:t>
            </a:r>
            <a:r>
              <a:rPr lang="cs-CZ" sz="2700" dirty="0" smtClean="0">
                <a:solidFill>
                  <a:schemeClr val="bg2"/>
                </a:solidFill>
              </a:rPr>
              <a:t> </a:t>
            </a:r>
            <a:r>
              <a:rPr lang="cs-CZ" sz="2400" dirty="0" smtClean="0">
                <a:solidFill>
                  <a:schemeClr val="bg2"/>
                </a:solidFill>
              </a:rPr>
              <a:t>(sestupné či vzestupné linii) </a:t>
            </a:r>
            <a:r>
              <a:rPr lang="cs-CZ" sz="2700" dirty="0" smtClean="0">
                <a:solidFill>
                  <a:schemeClr val="bg2"/>
                </a:solidFill>
              </a:rPr>
              <a:t>a </a:t>
            </a:r>
            <a:r>
              <a:rPr lang="cs-CZ" sz="2700" u="sng" dirty="0" smtClean="0">
                <a:solidFill>
                  <a:schemeClr val="bg2"/>
                </a:solidFill>
              </a:rPr>
              <a:t>horizontální</a:t>
            </a:r>
            <a:r>
              <a:rPr lang="cs-CZ" sz="2700" dirty="0" smtClean="0">
                <a:solidFill>
                  <a:schemeClr val="bg2"/>
                </a:solidFill>
              </a:rPr>
              <a:t> komunikace; způsoby podávání (předávání) informací (informační systémy – intranet, elektronická „nástěnka, podnikové noviny, vývěsky, oběžníky), </a:t>
            </a:r>
            <a:r>
              <a:rPr lang="cs-CZ" sz="2700" u="sng" dirty="0" smtClean="0">
                <a:solidFill>
                  <a:schemeClr val="bg2"/>
                </a:solidFill>
              </a:rPr>
              <a:t>míra otevřenosti a ochoty komunikace </a:t>
            </a:r>
            <a:r>
              <a:rPr lang="cs-CZ" sz="2700" dirty="0" smtClean="0">
                <a:solidFill>
                  <a:schemeClr val="bg2"/>
                </a:solidFill>
              </a:rPr>
              <a:t>vedoucích pracovníků s podřízenými aj. 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2844" y="714356"/>
            <a:ext cx="8749636" cy="626412"/>
          </a:xfrm>
        </p:spPr>
        <p:txBody>
          <a:bodyPr/>
          <a:lstStyle/>
          <a:p>
            <a:pPr>
              <a:defRPr/>
            </a:pPr>
            <a:r>
              <a:rPr lang="ro-RO" sz="3100" b="1" dirty="0" smtClean="0">
                <a:solidFill>
                  <a:srgbClr val="000000"/>
                </a:solidFill>
                <a:effectLst/>
                <a:latin typeface="Times New Roman"/>
              </a:rPr>
              <a:t>PREVENCE a MOŽNOSTI řešení komfliktů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700808"/>
            <a:ext cx="8606190" cy="4942902"/>
          </a:xfrm>
        </p:spPr>
        <p:txBody>
          <a:bodyPr/>
          <a:lstStyle/>
          <a:p>
            <a:pPr algn="just">
              <a:spcBef>
                <a:spcPts val="600"/>
              </a:spcBef>
              <a:buNone/>
            </a:pPr>
            <a:r>
              <a:rPr lang="cs-CZ" sz="2850" b="1" dirty="0" smtClean="0">
                <a:solidFill>
                  <a:schemeClr val="bg2"/>
                </a:solidFill>
              </a:rPr>
              <a:t>	Odborové organizace (odbory) </a:t>
            </a:r>
            <a:r>
              <a:rPr lang="cs-CZ" sz="2850" dirty="0" smtClean="0">
                <a:solidFill>
                  <a:schemeClr val="bg2"/>
                </a:solidFill>
              </a:rPr>
              <a:t>– jsou sdružením zaměstnanců </a:t>
            </a:r>
            <a:r>
              <a:rPr lang="cs-CZ" sz="2500" dirty="0" smtClean="0">
                <a:solidFill>
                  <a:schemeClr val="bg2"/>
                </a:solidFill>
              </a:rPr>
              <a:t>(pracovníků) </a:t>
            </a:r>
            <a:r>
              <a:rPr lang="cs-CZ" sz="2850" dirty="0" smtClean="0">
                <a:solidFill>
                  <a:schemeClr val="bg2"/>
                </a:solidFill>
              </a:rPr>
              <a:t>jež hájí jejich zájmy a chrání práva.</a:t>
            </a:r>
          </a:p>
          <a:p>
            <a:pPr algn="just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– </a:t>
            </a:r>
            <a:r>
              <a:rPr lang="cs-CZ" sz="2900" dirty="0" smtClean="0">
                <a:solidFill>
                  <a:schemeClr val="bg2"/>
                </a:solidFill>
              </a:rPr>
              <a:t>můžeme je chápat jako </a:t>
            </a:r>
            <a:r>
              <a:rPr lang="cs-CZ" sz="2900" u="sng" dirty="0" smtClean="0">
                <a:solidFill>
                  <a:schemeClr val="bg2"/>
                </a:solidFill>
              </a:rPr>
              <a:t>organizace se zvláštním postavením</a:t>
            </a:r>
            <a:r>
              <a:rPr lang="cs-CZ" sz="2900" dirty="0" smtClean="0">
                <a:solidFill>
                  <a:schemeClr val="bg2"/>
                </a:solidFill>
              </a:rPr>
              <a:t> vůči zaměstnavatelům a zaměstnancům; </a:t>
            </a:r>
          </a:p>
          <a:p>
            <a:pPr algn="just">
              <a:spcBef>
                <a:spcPts val="6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 – </a:t>
            </a:r>
            <a:r>
              <a:rPr lang="cs-CZ" sz="2900" u="sng" dirty="0" smtClean="0">
                <a:solidFill>
                  <a:schemeClr val="bg2"/>
                </a:solidFill>
              </a:rPr>
              <a:t>jestliže</a:t>
            </a:r>
            <a:r>
              <a:rPr lang="cs-CZ" sz="2900" dirty="0" smtClean="0">
                <a:solidFill>
                  <a:schemeClr val="bg2"/>
                </a:solidFill>
              </a:rPr>
              <a:t> u zaměstnavatele </a:t>
            </a:r>
            <a:r>
              <a:rPr lang="cs-CZ" sz="2900" u="sng" dirty="0" smtClean="0">
                <a:solidFill>
                  <a:schemeClr val="bg2"/>
                </a:solidFill>
              </a:rPr>
              <a:t>působí odborová organizace</a:t>
            </a:r>
            <a:r>
              <a:rPr lang="cs-CZ" sz="2900" dirty="0" smtClean="0">
                <a:solidFill>
                  <a:schemeClr val="bg2"/>
                </a:solidFill>
              </a:rPr>
              <a:t> </a:t>
            </a:r>
            <a:r>
              <a:rPr lang="cs-CZ" sz="2500" dirty="0" smtClean="0">
                <a:solidFill>
                  <a:schemeClr val="bg2"/>
                </a:solidFill>
              </a:rPr>
              <a:t>(a to bez ohledu na počet členů odborové organizace), </a:t>
            </a:r>
            <a:r>
              <a:rPr lang="cs-CZ" sz="2900" b="1" dirty="0" smtClean="0">
                <a:solidFill>
                  <a:schemeClr val="bg2"/>
                </a:solidFill>
              </a:rPr>
              <a:t>zastupují</a:t>
            </a:r>
            <a:r>
              <a:rPr lang="cs-CZ" sz="2900" dirty="0" smtClean="0">
                <a:solidFill>
                  <a:schemeClr val="bg2"/>
                </a:solidFill>
              </a:rPr>
              <a:t> příslušné </a:t>
            </a:r>
            <a:r>
              <a:rPr lang="cs-CZ" sz="2900" b="1" dirty="0" smtClean="0">
                <a:solidFill>
                  <a:schemeClr val="bg2"/>
                </a:solidFill>
              </a:rPr>
              <a:t>orgány odborové organizace všechny zaměstnance </a:t>
            </a:r>
            <a:r>
              <a:rPr lang="cs-CZ" sz="2900" dirty="0" smtClean="0">
                <a:solidFill>
                  <a:schemeClr val="bg2"/>
                </a:solidFill>
              </a:rPr>
              <a:t>podniku, </a:t>
            </a:r>
            <a:br>
              <a:rPr lang="cs-CZ" sz="2900" dirty="0" smtClean="0">
                <a:solidFill>
                  <a:schemeClr val="bg2"/>
                </a:solidFill>
              </a:rPr>
            </a:br>
            <a:r>
              <a:rPr lang="cs-CZ" sz="2900" dirty="0" smtClean="0">
                <a:solidFill>
                  <a:schemeClr val="bg2"/>
                </a:solidFill>
              </a:rPr>
              <a:t>tj. </a:t>
            </a:r>
            <a:r>
              <a:rPr lang="cs-CZ" sz="2800" u="sng" dirty="0" smtClean="0">
                <a:solidFill>
                  <a:schemeClr val="bg2"/>
                </a:solidFill>
              </a:rPr>
              <a:t>i odborově neorganizované</a:t>
            </a:r>
            <a:r>
              <a:rPr lang="cs-CZ" sz="2800" dirty="0" smtClean="0">
                <a:solidFill>
                  <a:schemeClr val="bg2"/>
                </a:solidFill>
              </a:rPr>
              <a:t>;</a:t>
            </a:r>
            <a:endParaRPr lang="cs-CZ" sz="29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714356"/>
            <a:ext cx="8606760" cy="698420"/>
          </a:xfrm>
        </p:spPr>
        <p:txBody>
          <a:bodyPr/>
          <a:lstStyle/>
          <a:p>
            <a:pPr>
              <a:defRPr/>
            </a:pPr>
            <a:r>
              <a:rPr lang="ro-RO" sz="3200" b="1" dirty="0" smtClean="0">
                <a:solidFill>
                  <a:srgbClr val="000000"/>
                </a:solidFill>
                <a:effectLst/>
                <a:latin typeface="Times New Roman"/>
              </a:rPr>
              <a:t>ODBORY v podnikových pracovních vztazích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484784"/>
            <a:ext cx="8715436" cy="5158926"/>
          </a:xfrm>
        </p:spPr>
        <p:txBody>
          <a:bodyPr/>
          <a:lstStyle/>
          <a:p>
            <a:pPr algn="just"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	– </a:t>
            </a:r>
            <a:r>
              <a:rPr lang="cs-CZ" sz="2850" u="sng" dirty="0" smtClean="0">
                <a:solidFill>
                  <a:schemeClr val="bg2"/>
                </a:solidFill>
              </a:rPr>
              <a:t>zaměstnanec ani nemůže</a:t>
            </a:r>
            <a:r>
              <a:rPr lang="cs-CZ" sz="2850" dirty="0" smtClean="0">
                <a:solidFill>
                  <a:schemeClr val="bg2"/>
                </a:solidFill>
              </a:rPr>
              <a:t> </a:t>
            </a:r>
            <a:r>
              <a:rPr lang="cs-CZ" sz="2500" dirty="0" smtClean="0">
                <a:solidFill>
                  <a:schemeClr val="bg2"/>
                </a:solidFill>
              </a:rPr>
              <a:t>(a obecně nemá ani důvod) </a:t>
            </a:r>
            <a:r>
              <a:rPr lang="cs-CZ" sz="2850" dirty="0" smtClean="0">
                <a:solidFill>
                  <a:schemeClr val="bg2"/>
                </a:solidFill>
              </a:rPr>
              <a:t>učinit právní úkon, kterým by </a:t>
            </a:r>
            <a:r>
              <a:rPr lang="cs-CZ" sz="2850" u="sng" dirty="0" smtClean="0">
                <a:solidFill>
                  <a:schemeClr val="bg2"/>
                </a:solidFill>
              </a:rPr>
              <a:t>vyloučil skutečnost</a:t>
            </a:r>
            <a:r>
              <a:rPr lang="cs-CZ" sz="2850" dirty="0" smtClean="0">
                <a:solidFill>
                  <a:schemeClr val="bg2"/>
                </a:solidFill>
              </a:rPr>
              <a:t>, že je v zákonem stanovených případech zastupován příslušným orgánem odborové organizace</a:t>
            </a:r>
            <a:r>
              <a:rPr lang="cs-CZ" sz="2800" dirty="0" smtClean="0">
                <a:solidFill>
                  <a:schemeClr val="bg2"/>
                </a:solidFill>
              </a:rPr>
              <a:t>.</a:t>
            </a:r>
            <a:endParaRPr lang="cs-CZ" sz="2850" dirty="0" smtClean="0">
              <a:solidFill>
                <a:schemeClr val="bg2"/>
              </a:solidFill>
            </a:endParaRPr>
          </a:p>
          <a:p>
            <a:pPr algn="just">
              <a:buNone/>
            </a:pPr>
            <a:r>
              <a:rPr lang="cs-CZ" sz="2850" b="1" dirty="0" smtClean="0">
                <a:solidFill>
                  <a:schemeClr val="bg2"/>
                </a:solidFill>
              </a:rPr>
              <a:t>Odborové orgány: </a:t>
            </a:r>
          </a:p>
          <a:p>
            <a:pPr algn="just"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– vymezení příslušnosti </a:t>
            </a:r>
            <a:r>
              <a:rPr lang="cs-CZ" sz="2850" b="1" dirty="0" smtClean="0">
                <a:solidFill>
                  <a:schemeClr val="bg2"/>
                </a:solidFill>
              </a:rPr>
              <a:t>odborových orgánů </a:t>
            </a:r>
            <a:r>
              <a:rPr lang="cs-CZ" sz="2850" dirty="0" smtClean="0">
                <a:solidFill>
                  <a:schemeClr val="bg2"/>
                </a:solidFill>
              </a:rPr>
              <a:t>je vnitřní věcí odborové organizace. </a:t>
            </a:r>
          </a:p>
          <a:p>
            <a:pPr algn="just"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– podle zákona je příslušným odborovým orgánem ten orgán, který je oprávněn vystupovat v právních vztazích jménem příslušné odborové </a:t>
            </a:r>
            <a:r>
              <a:rPr lang="cs-CZ" sz="2500" dirty="0" smtClean="0">
                <a:solidFill>
                  <a:schemeClr val="bg2"/>
                </a:solidFill>
              </a:rPr>
              <a:t>organizace </a:t>
            </a:r>
            <a:r>
              <a:rPr lang="cs-CZ" sz="2400" dirty="0" smtClean="0">
                <a:solidFill>
                  <a:schemeClr val="bg2"/>
                </a:solidFill>
              </a:rPr>
              <a:t>(zásadně to jsou orgány kolektivní, jen výjimečně to mohou být jednotlivé osoby).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606760" cy="769858"/>
          </a:xfrm>
        </p:spPr>
        <p:txBody>
          <a:bodyPr/>
          <a:lstStyle/>
          <a:p>
            <a:pPr>
              <a:defRPr/>
            </a:pPr>
            <a:r>
              <a:rPr lang="ro-RO" sz="3200" b="1" dirty="0" smtClean="0">
                <a:solidFill>
                  <a:srgbClr val="000000"/>
                </a:solidFill>
                <a:effectLst/>
                <a:latin typeface="Times New Roman"/>
              </a:rPr>
              <a:t>Odbory v podnikových pracovních vztazích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1484784"/>
            <a:ext cx="8929718" cy="5158926"/>
          </a:xfrm>
        </p:spPr>
        <p:txBody>
          <a:bodyPr/>
          <a:lstStyle/>
          <a:p>
            <a:pPr algn="just">
              <a:spcBef>
                <a:spcPts val="600"/>
              </a:spcBef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	– příslušné </a:t>
            </a:r>
            <a:r>
              <a:rPr lang="cs-CZ" sz="2850" b="1" dirty="0" smtClean="0">
                <a:solidFill>
                  <a:schemeClr val="bg2"/>
                </a:solidFill>
              </a:rPr>
              <a:t>odborové orgány </a:t>
            </a:r>
            <a:r>
              <a:rPr lang="cs-CZ" sz="2850" dirty="0" smtClean="0">
                <a:solidFill>
                  <a:schemeClr val="bg2"/>
                </a:solidFill>
              </a:rPr>
              <a:t>mohou mít sídlo i mimo zaměstnavatele, jestliže například odborová organizace sdružuje členy od více zaměstnavatelů.</a:t>
            </a:r>
          </a:p>
          <a:p>
            <a:pPr algn="just">
              <a:spcBef>
                <a:spcPts val="1800"/>
              </a:spcBef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	Při výkonu oprávnění odborových orgánů jako zástupců zaměstnanců tak </a:t>
            </a:r>
            <a:r>
              <a:rPr lang="cs-CZ" sz="2850" b="1" dirty="0" smtClean="0">
                <a:solidFill>
                  <a:schemeClr val="bg2"/>
                </a:solidFill>
              </a:rPr>
              <a:t>vznikají mezi odborovými organizacemi a zaměstnavateli právní vztahy. </a:t>
            </a:r>
            <a:r>
              <a:rPr lang="cs-CZ" sz="2850" dirty="0" smtClean="0">
                <a:solidFill>
                  <a:schemeClr val="bg2"/>
                </a:solidFill>
              </a:rPr>
              <a:t>Tyto vztahy se uskutečňují v následujících právních formách:</a:t>
            </a:r>
          </a:p>
          <a:p>
            <a:pPr algn="just">
              <a:spcBef>
                <a:spcPts val="1200"/>
              </a:spcBef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	– </a:t>
            </a:r>
            <a:r>
              <a:rPr lang="cs-CZ" sz="2850" b="1" i="1" dirty="0" smtClean="0">
                <a:solidFill>
                  <a:schemeClr val="bg2"/>
                </a:solidFill>
              </a:rPr>
              <a:t>Kolektivní vyjednávání a kolektivní smlouvy </a:t>
            </a:r>
            <a:r>
              <a:rPr lang="cs-CZ" sz="2500" dirty="0" smtClean="0">
                <a:solidFill>
                  <a:schemeClr val="bg2"/>
                </a:solidFill>
              </a:rPr>
              <a:t>(KS jako produkt vyjednávání) – jedná se </a:t>
            </a:r>
            <a:r>
              <a:rPr lang="cs-CZ" sz="2850" dirty="0" smtClean="0">
                <a:solidFill>
                  <a:schemeClr val="bg2"/>
                </a:solidFill>
              </a:rPr>
              <a:t>bezpochyby o </a:t>
            </a:r>
            <a:r>
              <a:rPr lang="cs-CZ" sz="2850" dirty="0" err="1" smtClean="0">
                <a:solidFill>
                  <a:schemeClr val="bg2"/>
                </a:solidFill>
              </a:rPr>
              <a:t>nejvýzna</a:t>
            </a:r>
            <a:r>
              <a:rPr lang="cs-CZ" sz="2850" dirty="0" smtClean="0">
                <a:solidFill>
                  <a:schemeClr val="bg2"/>
                </a:solidFill>
              </a:rPr>
              <a:t>-</a:t>
            </a:r>
            <a:r>
              <a:rPr lang="cs-CZ" sz="2850" dirty="0" err="1" smtClean="0">
                <a:solidFill>
                  <a:schemeClr val="bg2"/>
                </a:solidFill>
              </a:rPr>
              <a:t>mnější</a:t>
            </a:r>
            <a:r>
              <a:rPr lang="cs-CZ" sz="2850" dirty="0" smtClean="0">
                <a:solidFill>
                  <a:schemeClr val="bg2"/>
                </a:solidFill>
              </a:rPr>
              <a:t> formu vzájemného vztahu sociálních partnerů </a:t>
            </a:r>
            <a:r>
              <a:rPr lang="cs-CZ" sz="2500" dirty="0" smtClean="0">
                <a:solidFill>
                  <a:schemeClr val="bg2"/>
                </a:solidFill>
              </a:rPr>
              <a:t>(zaměstnavatele, odborové organizace)</a:t>
            </a:r>
            <a:r>
              <a:rPr lang="cs-CZ" sz="2850" dirty="0" smtClean="0">
                <a:solidFill>
                  <a:schemeClr val="bg2"/>
                </a:solidFill>
              </a:rPr>
              <a:t>;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606760" cy="769858"/>
          </a:xfrm>
        </p:spPr>
        <p:txBody>
          <a:bodyPr/>
          <a:lstStyle/>
          <a:p>
            <a:pPr>
              <a:defRPr/>
            </a:pPr>
            <a:r>
              <a:rPr lang="ro-RO" sz="3200" b="1" dirty="0" smtClean="0">
                <a:solidFill>
                  <a:srgbClr val="000000"/>
                </a:solidFill>
                <a:effectLst/>
                <a:latin typeface="Times New Roman"/>
              </a:rPr>
              <a:t>Odbory v podnikových pracovních vztazích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412776"/>
            <a:ext cx="8715436" cy="5230934"/>
          </a:xfrm>
        </p:spPr>
        <p:txBody>
          <a:bodyPr/>
          <a:lstStyle/>
          <a:p>
            <a:pPr algn="just">
              <a:spcBef>
                <a:spcPts val="600"/>
              </a:spcBef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	</a:t>
            </a: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b="1" i="1" dirty="0" smtClean="0">
                <a:solidFill>
                  <a:schemeClr val="bg2"/>
                </a:solidFill>
              </a:rPr>
              <a:t>Spolurozhodování </a:t>
            </a:r>
            <a:r>
              <a:rPr lang="cs-CZ" sz="2800" dirty="0" smtClean="0">
                <a:solidFill>
                  <a:schemeClr val="bg2"/>
                </a:solidFill>
              </a:rPr>
              <a:t>odborových orgánů </a:t>
            </a:r>
            <a:r>
              <a:rPr lang="cs-CZ" sz="2800" b="1" dirty="0" smtClean="0">
                <a:solidFill>
                  <a:schemeClr val="bg2"/>
                </a:solidFill>
              </a:rPr>
              <a:t>o právních úkonech či jiných opatřeních zaměstnavatele</a:t>
            </a:r>
            <a:r>
              <a:rPr lang="cs-CZ" sz="2800" dirty="0" smtClean="0">
                <a:solidFill>
                  <a:schemeClr val="bg2"/>
                </a:solidFill>
              </a:rPr>
              <a:t>. </a:t>
            </a:r>
            <a:r>
              <a:rPr lang="cs-CZ" sz="2500" dirty="0" smtClean="0">
                <a:solidFill>
                  <a:schemeClr val="bg2"/>
                </a:solidFill>
              </a:rPr>
              <a:t>Spolurozhodování s konkrétním zněním textu: </a:t>
            </a:r>
            <a:br>
              <a:rPr lang="cs-CZ" sz="2500" dirty="0" smtClean="0">
                <a:solidFill>
                  <a:schemeClr val="bg2"/>
                </a:solidFill>
              </a:rPr>
            </a:br>
            <a:r>
              <a:rPr lang="cs-CZ" sz="2500" u="sng" dirty="0" smtClean="0">
                <a:solidFill>
                  <a:schemeClr val="bg2"/>
                </a:solidFill>
              </a:rPr>
              <a:t>„v dohodě“ s odborovým orgánem; s předchozím souhlasem“; „se souhlasem“ </a:t>
            </a:r>
            <a:r>
              <a:rPr lang="cs-CZ" sz="2500" u="sng" dirty="0" err="1" smtClean="0">
                <a:solidFill>
                  <a:schemeClr val="bg2"/>
                </a:solidFill>
              </a:rPr>
              <a:t>apod</a:t>
            </a:r>
            <a:r>
              <a:rPr lang="cs-CZ" sz="2500" u="sng" dirty="0" smtClean="0">
                <a:solidFill>
                  <a:schemeClr val="bg2"/>
                </a:solidFill>
              </a:rPr>
              <a:t>;</a:t>
            </a:r>
          </a:p>
          <a:p>
            <a:pPr algn="just">
              <a:spcBef>
                <a:spcPts val="12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– </a:t>
            </a:r>
            <a:r>
              <a:rPr lang="cs-CZ" sz="2800" b="1" i="1" dirty="0" smtClean="0">
                <a:solidFill>
                  <a:schemeClr val="bg2"/>
                </a:solidFill>
              </a:rPr>
              <a:t>Konzultace </a:t>
            </a:r>
            <a:r>
              <a:rPr lang="cs-CZ" sz="2800" dirty="0" smtClean="0">
                <a:solidFill>
                  <a:schemeClr val="bg2"/>
                </a:solidFill>
              </a:rPr>
              <a:t>právních úkonů či jiných opatření zaměstnavatele s odborovými orgány;</a:t>
            </a:r>
          </a:p>
          <a:p>
            <a:pPr algn="just">
              <a:spcBef>
                <a:spcPts val="12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– </a:t>
            </a:r>
            <a:r>
              <a:rPr lang="cs-CZ" sz="2800" b="1" i="1" dirty="0" smtClean="0">
                <a:solidFill>
                  <a:schemeClr val="bg2"/>
                </a:solidFill>
              </a:rPr>
              <a:t>Informování odborových orgánů </a:t>
            </a:r>
            <a:r>
              <a:rPr lang="cs-CZ" sz="2800" u="sng" dirty="0" smtClean="0">
                <a:solidFill>
                  <a:schemeClr val="bg2"/>
                </a:solidFill>
              </a:rPr>
              <a:t>zaměstnavatelem</a:t>
            </a:r>
            <a:r>
              <a:rPr lang="cs-CZ" sz="2800" dirty="0" smtClean="0">
                <a:solidFill>
                  <a:schemeClr val="bg2"/>
                </a:solidFill>
              </a:rPr>
              <a:t>. Podstatou je sdělení údajů a případné odpovědi  na dotazy </a:t>
            </a:r>
            <a:r>
              <a:rPr lang="cs-CZ" sz="2400" dirty="0" smtClean="0">
                <a:solidFill>
                  <a:schemeClr val="bg2"/>
                </a:solidFill>
              </a:rPr>
              <a:t>(oproti konzultačnímu vztahu jde o nižší formu kolektivního pracovního vztahu, při němž se nevyžaduje vzájemná komunikace partnerů). 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606760" cy="697850"/>
          </a:xfrm>
        </p:spPr>
        <p:txBody>
          <a:bodyPr/>
          <a:lstStyle/>
          <a:p>
            <a:pPr>
              <a:defRPr/>
            </a:pPr>
            <a:r>
              <a:rPr lang="ro-RO" sz="3200" b="1" dirty="0" smtClean="0">
                <a:solidFill>
                  <a:srgbClr val="000000"/>
                </a:solidFill>
                <a:effectLst/>
                <a:latin typeface="Times New Roman"/>
              </a:rPr>
              <a:t>Odbory v podnikových pracovních vztazích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556792"/>
            <a:ext cx="8715436" cy="5086918"/>
          </a:xfrm>
        </p:spPr>
        <p:txBody>
          <a:bodyPr/>
          <a:lstStyle/>
          <a:p>
            <a:pPr algn="just"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b="1" i="1" dirty="0" smtClean="0">
                <a:solidFill>
                  <a:schemeClr val="bg2"/>
                </a:solidFill>
              </a:rPr>
              <a:t>Kontrola činnosti zaměstnavatele </a:t>
            </a:r>
            <a:r>
              <a:rPr lang="cs-CZ" sz="2800" dirty="0" smtClean="0">
                <a:solidFill>
                  <a:schemeClr val="bg2"/>
                </a:solidFill>
              </a:rPr>
              <a:t>odborovými orgány,  </a:t>
            </a:r>
            <a:br>
              <a:rPr lang="cs-CZ" sz="2800" dirty="0" smtClean="0">
                <a:solidFill>
                  <a:schemeClr val="bg2"/>
                </a:solidFill>
              </a:rPr>
            </a:br>
            <a:r>
              <a:rPr lang="cs-CZ" sz="2800" dirty="0" smtClean="0">
                <a:solidFill>
                  <a:schemeClr val="bg2"/>
                </a:solidFill>
              </a:rPr>
              <a:t>a to v oblastech:</a:t>
            </a:r>
          </a:p>
          <a:p>
            <a:pPr algn="just">
              <a:buNone/>
              <a:tabLst>
                <a:tab pos="900113" algn="l"/>
                <a:tab pos="1262063" algn="l"/>
              </a:tabLst>
            </a:pPr>
            <a:r>
              <a:rPr lang="cs-CZ" sz="2800" dirty="0" smtClean="0">
                <a:solidFill>
                  <a:schemeClr val="bg2"/>
                </a:solidFill>
              </a:rPr>
              <a:t>		– dodržování pracovněprávních předpisů, vnitřních     		předpisů a kolektivních smluv,</a:t>
            </a:r>
          </a:p>
          <a:p>
            <a:pPr algn="just"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 	–  nad stavem bezpečnosti a ochrany zdraví při práci.</a:t>
            </a:r>
          </a:p>
          <a:p>
            <a:pPr algn="just">
              <a:spcBef>
                <a:spcPts val="18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b="1" i="1" dirty="0" smtClean="0">
                <a:solidFill>
                  <a:schemeClr val="bg2"/>
                </a:solidFill>
              </a:rPr>
              <a:t>Řešení kolektivních sporů, </a:t>
            </a:r>
            <a:r>
              <a:rPr lang="cs-CZ" sz="2800" dirty="0" smtClean="0">
                <a:solidFill>
                  <a:schemeClr val="bg2"/>
                </a:solidFill>
              </a:rPr>
              <a:t>tj. sporů mezi odborovou organizací </a:t>
            </a:r>
            <a:r>
              <a:rPr lang="cs-CZ" sz="2400" dirty="0" smtClean="0">
                <a:solidFill>
                  <a:schemeClr val="bg2"/>
                </a:solidFill>
              </a:rPr>
              <a:t>(jejími orgány) </a:t>
            </a:r>
            <a:r>
              <a:rPr lang="cs-CZ" sz="2800" dirty="0" smtClean="0">
                <a:solidFill>
                  <a:schemeClr val="bg2"/>
                </a:solidFill>
              </a:rPr>
              <a:t>a zaměstnavatelem, které se týkají kolektivních </a:t>
            </a:r>
            <a:r>
              <a:rPr lang="cs-CZ" sz="2400" dirty="0" smtClean="0">
                <a:solidFill>
                  <a:schemeClr val="bg2"/>
                </a:solidFill>
              </a:rPr>
              <a:t>(hromadných) </a:t>
            </a:r>
            <a:r>
              <a:rPr lang="cs-CZ" sz="2800" dirty="0" smtClean="0">
                <a:solidFill>
                  <a:schemeClr val="bg2"/>
                </a:solidFill>
              </a:rPr>
              <a:t>práv, tj. takových, </a:t>
            </a:r>
            <a:br>
              <a:rPr lang="cs-CZ" sz="2800" dirty="0" smtClean="0">
                <a:solidFill>
                  <a:schemeClr val="bg2"/>
                </a:solidFill>
              </a:rPr>
            </a:br>
            <a:r>
              <a:rPr lang="cs-CZ" sz="2800" dirty="0" smtClean="0">
                <a:solidFill>
                  <a:schemeClr val="bg2"/>
                </a:solidFill>
              </a:rPr>
              <a:t>z nichž nevznikají nároky či jiná práva jednotlivých zaměstnanců.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606760" cy="769858"/>
          </a:xfrm>
        </p:spPr>
        <p:txBody>
          <a:bodyPr/>
          <a:lstStyle/>
          <a:p>
            <a:pPr>
              <a:defRPr/>
            </a:pPr>
            <a:r>
              <a:rPr lang="ro-RO" sz="3100" b="1" dirty="0" smtClean="0">
                <a:solidFill>
                  <a:srgbClr val="000000"/>
                </a:solidFill>
                <a:effectLst/>
                <a:latin typeface="Times New Roman"/>
              </a:rPr>
              <a:t>Odbory v podnikových pracovních vztazích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628800"/>
            <a:ext cx="8715436" cy="5014910"/>
          </a:xfrm>
        </p:spPr>
        <p:txBody>
          <a:bodyPr/>
          <a:lstStyle/>
          <a:p>
            <a:pPr algn="just">
              <a:spcBef>
                <a:spcPts val="600"/>
              </a:spcBef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– </a:t>
            </a:r>
            <a:r>
              <a:rPr lang="cs-CZ" sz="2850" b="1" i="1" dirty="0" smtClean="0">
                <a:solidFill>
                  <a:schemeClr val="bg2"/>
                </a:solidFill>
              </a:rPr>
              <a:t>Rozhodování odborového orgánu </a:t>
            </a:r>
            <a:r>
              <a:rPr lang="cs-CZ" sz="2850" u="sng" dirty="0" smtClean="0">
                <a:solidFill>
                  <a:schemeClr val="bg2"/>
                </a:solidFill>
              </a:rPr>
              <a:t>s právní závaznosti pro zaměstnavatele</a:t>
            </a:r>
            <a:r>
              <a:rPr lang="cs-CZ" sz="2850" dirty="0" smtClean="0">
                <a:solidFill>
                  <a:schemeClr val="bg2"/>
                </a:solidFill>
              </a:rPr>
              <a:t>, které může být uplatněno v oblasti BOZP vydáním </a:t>
            </a:r>
            <a:r>
              <a:rPr lang="cs-CZ" sz="2850" u="sng" dirty="0" smtClean="0">
                <a:solidFill>
                  <a:schemeClr val="bg2"/>
                </a:solidFill>
              </a:rPr>
              <a:t>závazných pokynů k:</a:t>
            </a:r>
          </a:p>
          <a:p>
            <a:pPr algn="just">
              <a:spcBef>
                <a:spcPts val="1200"/>
              </a:spcBef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		 – </a:t>
            </a:r>
            <a:r>
              <a:rPr lang="cs-CZ" sz="2850" u="sng" dirty="0" smtClean="0">
                <a:solidFill>
                  <a:schemeClr val="bg2"/>
                </a:solidFill>
              </a:rPr>
              <a:t>odstranění závad v provozu</a:t>
            </a:r>
            <a:r>
              <a:rPr lang="cs-CZ" sz="2850" dirty="0" smtClean="0">
                <a:solidFill>
                  <a:schemeClr val="bg2"/>
                </a:solidFill>
              </a:rPr>
              <a:t> na strojích, zařízeních a v pracovních postupech,</a:t>
            </a:r>
          </a:p>
          <a:p>
            <a:pPr algn="just">
              <a:spcBef>
                <a:spcPts val="1200"/>
              </a:spcBef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		 – </a:t>
            </a:r>
            <a:r>
              <a:rPr lang="cs-CZ" sz="2850" u="sng" dirty="0" smtClean="0">
                <a:solidFill>
                  <a:schemeClr val="bg2"/>
                </a:solidFill>
              </a:rPr>
              <a:t>zákazu další práce</a:t>
            </a:r>
            <a:r>
              <a:rPr lang="cs-CZ" sz="2850" dirty="0" smtClean="0">
                <a:solidFill>
                  <a:schemeClr val="bg2"/>
                </a:solidFill>
              </a:rPr>
              <a:t> v případě bezprostředního ohrožení života nebo zdraví,</a:t>
            </a:r>
          </a:p>
          <a:p>
            <a:pPr algn="just">
              <a:spcBef>
                <a:spcPts val="1200"/>
              </a:spcBef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		 – </a:t>
            </a:r>
            <a:r>
              <a:rPr lang="cs-CZ" sz="2850" u="sng" dirty="0" smtClean="0">
                <a:solidFill>
                  <a:schemeClr val="bg2"/>
                </a:solidFill>
              </a:rPr>
              <a:t>zákazu práce přesčas</a:t>
            </a:r>
            <a:r>
              <a:rPr lang="cs-CZ" sz="2850" dirty="0" smtClean="0">
                <a:solidFill>
                  <a:schemeClr val="bg2"/>
                </a:solidFill>
              </a:rPr>
              <a:t> nebo práce v noci, která by ohrožovala BOZP.</a:t>
            </a:r>
          </a:p>
          <a:p>
            <a:pPr algn="just">
              <a:buNone/>
            </a:pPr>
            <a:endParaRPr lang="cs-CZ" sz="2850" dirty="0" smtClean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285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606760" cy="769858"/>
          </a:xfrm>
        </p:spPr>
        <p:txBody>
          <a:bodyPr/>
          <a:lstStyle/>
          <a:p>
            <a:pPr>
              <a:defRPr/>
            </a:pPr>
            <a:r>
              <a:rPr lang="ro-RO" sz="3200" b="1" dirty="0" smtClean="0">
                <a:solidFill>
                  <a:srgbClr val="000000"/>
                </a:solidFill>
                <a:effectLst/>
                <a:latin typeface="Times New Roman"/>
              </a:rPr>
              <a:t>Odbory v podnikových pracovních vztazích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642919"/>
            <a:ext cx="7815290" cy="69784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 smtClean="0">
                <a:solidFill>
                  <a:schemeClr val="bg2"/>
                </a:solidFill>
                <a:effectLst/>
                <a:latin typeface="+mn-lt"/>
              </a:rPr>
              <a:t>Tematické zaměření dnešní přednášky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56792"/>
            <a:ext cx="8929718" cy="4967832"/>
          </a:xfrm>
        </p:spPr>
        <p:txBody>
          <a:bodyPr/>
          <a:lstStyle/>
          <a:p>
            <a:pPr algn="just"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–   Význam pracovních vztahů v podniku</a:t>
            </a:r>
          </a:p>
          <a:p>
            <a:pPr algn="just">
              <a:spcBef>
                <a:spcPts val="12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–   Vztah zaměstnavatel - zaměstnanec, nadřízený – </a:t>
            </a:r>
          </a:p>
          <a:p>
            <a:pPr algn="just">
              <a:spcBef>
                <a:spcPts val="4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         podřízený, participující pracovníci</a:t>
            </a:r>
          </a:p>
          <a:p>
            <a:pPr algn="just">
              <a:spcBef>
                <a:spcPts val="12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–   Zásady vytváření zdravých pracovních vztahů</a:t>
            </a:r>
          </a:p>
          <a:p>
            <a:pPr algn="just">
              <a:spcBef>
                <a:spcPts val="12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–  Konflikty v pracovních skupinách, jejich prevence </a:t>
            </a:r>
            <a:br>
              <a:rPr lang="cs-CZ" sz="2900" dirty="0" smtClean="0">
                <a:solidFill>
                  <a:schemeClr val="bg2"/>
                </a:solidFill>
              </a:rPr>
            </a:br>
            <a:r>
              <a:rPr lang="cs-CZ" sz="2900" dirty="0" smtClean="0">
                <a:solidFill>
                  <a:schemeClr val="bg2"/>
                </a:solidFill>
              </a:rPr>
              <a:t>      a možnosti řešení</a:t>
            </a:r>
          </a:p>
          <a:p>
            <a:pPr algn="just">
              <a:spcBef>
                <a:spcPts val="12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–   Odbory</a:t>
            </a:r>
          </a:p>
          <a:p>
            <a:pPr algn="just">
              <a:spcBef>
                <a:spcPts val="12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–   Kolektivní vyjednávání</a:t>
            </a:r>
          </a:p>
          <a:p>
            <a:pPr algn="just">
              <a:buNone/>
            </a:pPr>
            <a:endParaRPr lang="cs-CZ" sz="31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 ŘÍZENÍ LIDSKÝCH ZDROJŮ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						  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835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484784"/>
            <a:ext cx="8643998" cy="5158926"/>
          </a:xfrm>
        </p:spPr>
        <p:txBody>
          <a:bodyPr/>
          <a:lstStyle/>
          <a:p>
            <a:pPr marL="0" indent="0"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Nedílnou součástí působení odborové organizace </a:t>
            </a:r>
            <a:br>
              <a:rPr lang="cs-CZ" sz="2800" dirty="0" smtClean="0">
                <a:solidFill>
                  <a:schemeClr val="bg2"/>
                </a:solidFill>
              </a:rPr>
            </a:br>
            <a:r>
              <a:rPr lang="cs-CZ" sz="2800" dirty="0" smtClean="0">
                <a:solidFill>
                  <a:schemeClr val="bg2"/>
                </a:solidFill>
              </a:rPr>
              <a:t>v podniku je </a:t>
            </a:r>
            <a:r>
              <a:rPr lang="cs-CZ" sz="2800" b="1" dirty="0" smtClean="0">
                <a:solidFill>
                  <a:schemeClr val="bg2"/>
                </a:solidFill>
              </a:rPr>
              <a:t>vyjednávání o kolektivní smlouvě</a:t>
            </a:r>
            <a:r>
              <a:rPr lang="cs-CZ" sz="2800" dirty="0" smtClean="0">
                <a:solidFill>
                  <a:schemeClr val="bg2"/>
                </a:solidFill>
              </a:rPr>
              <a:t>.  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Proces kolektivního vyjednávání upravuje </a:t>
            </a:r>
            <a:r>
              <a:rPr lang="cs-CZ" sz="2800" b="1" dirty="0" smtClean="0">
                <a:solidFill>
                  <a:schemeClr val="bg2"/>
                </a:solidFill>
              </a:rPr>
              <a:t>zákon </a:t>
            </a:r>
            <a:br>
              <a:rPr lang="cs-CZ" sz="2800" b="1" dirty="0" smtClean="0">
                <a:solidFill>
                  <a:schemeClr val="bg2"/>
                </a:solidFill>
              </a:rPr>
            </a:br>
            <a:r>
              <a:rPr lang="cs-CZ" sz="2800" b="1" dirty="0" smtClean="0">
                <a:solidFill>
                  <a:schemeClr val="bg2"/>
                </a:solidFill>
              </a:rPr>
              <a:t>č. 2/1991 Sb., o kolektivním vyjednávání.</a:t>
            </a:r>
            <a:endParaRPr lang="cs-CZ" sz="2800" dirty="0" smtClean="0">
              <a:solidFill>
                <a:schemeClr val="bg2"/>
              </a:solidFill>
            </a:endParaRPr>
          </a:p>
          <a:p>
            <a:pPr algn="just">
              <a:spcBef>
                <a:spcPts val="18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Zákon rozlišuje </a:t>
            </a:r>
            <a:r>
              <a:rPr lang="cs-CZ" sz="2800" u="sng" dirty="0" smtClean="0">
                <a:solidFill>
                  <a:schemeClr val="bg2"/>
                </a:solidFill>
              </a:rPr>
              <a:t>dva stupně kolektivních smluv</a:t>
            </a:r>
            <a:r>
              <a:rPr lang="cs-CZ" sz="2800" dirty="0" smtClean="0">
                <a:solidFill>
                  <a:schemeClr val="bg2"/>
                </a:solidFill>
              </a:rPr>
              <a:t>, a to: </a:t>
            </a:r>
          </a:p>
          <a:p>
            <a:pPr algn="just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	– </a:t>
            </a:r>
            <a:r>
              <a:rPr lang="cs-CZ" sz="2800" b="1" dirty="0" smtClean="0">
                <a:solidFill>
                  <a:schemeClr val="bg2"/>
                </a:solidFill>
              </a:rPr>
              <a:t>podnikové kolektivní smlouvy </a:t>
            </a:r>
          </a:p>
          <a:p>
            <a:pPr algn="just">
              <a:spcBef>
                <a:spcPts val="600"/>
              </a:spcBef>
              <a:buNone/>
            </a:pPr>
            <a:r>
              <a:rPr lang="cs-CZ" sz="2800" b="1" dirty="0" smtClean="0">
                <a:solidFill>
                  <a:schemeClr val="bg2"/>
                </a:solidFill>
              </a:rPr>
              <a:t>		</a:t>
            </a: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b="1" dirty="0" smtClean="0">
                <a:solidFill>
                  <a:schemeClr val="bg2"/>
                </a:solidFill>
              </a:rPr>
              <a:t>kolektivní smlouvy vyššího stupně</a:t>
            </a:r>
            <a:endParaRPr lang="cs-CZ" sz="2800" dirty="0" smtClean="0">
              <a:solidFill>
                <a:schemeClr val="bg2"/>
              </a:solidFill>
            </a:endParaRPr>
          </a:p>
          <a:p>
            <a:pPr algn="just">
              <a:spcBef>
                <a:spcPts val="1800"/>
              </a:spcBef>
              <a:buNone/>
            </a:pPr>
            <a:r>
              <a:rPr lang="cs-CZ" sz="2800" b="1" i="1" dirty="0" smtClean="0">
                <a:solidFill>
                  <a:schemeClr val="bg2"/>
                </a:solidFill>
              </a:rPr>
              <a:t>Podnikové kolektivní smlouvy:</a:t>
            </a:r>
          </a:p>
          <a:p>
            <a:pPr algn="just">
              <a:spcBef>
                <a:spcPts val="600"/>
              </a:spcBef>
              <a:buNone/>
              <a:tabLst>
                <a:tab pos="711200" algn="l"/>
              </a:tabLst>
            </a:pPr>
            <a:r>
              <a:rPr lang="cs-CZ" sz="2800" b="1" i="1" dirty="0" smtClean="0">
                <a:solidFill>
                  <a:schemeClr val="bg2"/>
                </a:solidFill>
              </a:rPr>
              <a:t>	</a:t>
            </a: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u="sng" dirty="0" smtClean="0">
                <a:solidFill>
                  <a:schemeClr val="bg2"/>
                </a:solidFill>
              </a:rPr>
              <a:t>nemohou být nikdy uzavřeny pro více</a:t>
            </a:r>
            <a:r>
              <a:rPr lang="cs-CZ" sz="2800" dirty="0" smtClean="0">
                <a:solidFill>
                  <a:schemeClr val="bg2"/>
                </a:solidFill>
              </a:rPr>
              <a:t> než jednoho 	zaměstnavatele. 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282" y="609600"/>
            <a:ext cx="8678198" cy="731168"/>
          </a:xfrm>
        </p:spPr>
        <p:txBody>
          <a:bodyPr/>
          <a:lstStyle/>
          <a:p>
            <a:pPr>
              <a:defRPr/>
            </a:pPr>
            <a:r>
              <a:rPr lang="ro-RO" sz="3200" b="1" dirty="0" smtClean="0">
                <a:solidFill>
                  <a:schemeClr val="bg2"/>
                </a:solidFill>
                <a:effectLst/>
                <a:latin typeface="+mn-lt"/>
              </a:rPr>
              <a:t>KOLEKTIVNÍ vyjednávání</a:t>
            </a:r>
            <a:endParaRPr lang="ro-RO" sz="32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8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42844" y="1412776"/>
            <a:ext cx="8643998" cy="5230934"/>
          </a:xfrm>
        </p:spPr>
        <p:txBody>
          <a:bodyPr/>
          <a:lstStyle/>
          <a:p>
            <a:pPr algn="just">
              <a:spcBef>
                <a:spcPts val="600"/>
              </a:spcBef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	</a:t>
            </a:r>
            <a:r>
              <a:rPr lang="cs-CZ" sz="2800" dirty="0" smtClean="0">
                <a:solidFill>
                  <a:schemeClr val="bg2"/>
                </a:solidFill>
              </a:rPr>
              <a:t>– u jednoho zaměstnavatele ale </a:t>
            </a:r>
            <a:r>
              <a:rPr lang="cs-CZ" sz="2800" u="sng" dirty="0" smtClean="0">
                <a:solidFill>
                  <a:schemeClr val="bg2"/>
                </a:solidFill>
              </a:rPr>
              <a:t>může být uzavíráno více kolektivních smluv</a:t>
            </a:r>
            <a:r>
              <a:rPr lang="cs-CZ" sz="2800" dirty="0" smtClean="0">
                <a:solidFill>
                  <a:schemeClr val="bg2"/>
                </a:solidFill>
              </a:rPr>
              <a:t> s libovolným rozsahem působnosti.</a:t>
            </a:r>
          </a:p>
          <a:p>
            <a:pPr algn="just">
              <a:spcBef>
                <a:spcPts val="1800"/>
              </a:spcBef>
              <a:buNone/>
            </a:pPr>
            <a:r>
              <a:rPr lang="cs-CZ" sz="2800" b="1" i="1" dirty="0" smtClean="0">
                <a:solidFill>
                  <a:schemeClr val="bg2"/>
                </a:solidFill>
              </a:rPr>
              <a:t>Kolektivní smlouvy vyššího stupně:</a:t>
            </a:r>
          </a:p>
          <a:p>
            <a:pPr algn="just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–</a:t>
            </a:r>
            <a:r>
              <a:rPr lang="cs-CZ" sz="2800" b="1" i="1" dirty="0" smtClean="0">
                <a:solidFill>
                  <a:schemeClr val="bg2"/>
                </a:solidFill>
              </a:rPr>
              <a:t> </a:t>
            </a:r>
            <a:r>
              <a:rPr lang="cs-CZ" sz="2800" b="1" dirty="0" smtClean="0">
                <a:solidFill>
                  <a:schemeClr val="bg2"/>
                </a:solidFill>
              </a:rPr>
              <a:t>uzavírají se pro větší počet zaměstnavatelů</a:t>
            </a:r>
            <a:r>
              <a:rPr lang="cs-CZ" sz="2800" dirty="0" smtClean="0">
                <a:solidFill>
                  <a:schemeClr val="bg2"/>
                </a:solidFill>
              </a:rPr>
              <a:t>, v praxi zejména pro jednotlivá hospodářská odvětví či obory;</a:t>
            </a:r>
          </a:p>
          <a:p>
            <a:pPr algn="just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–</a:t>
            </a:r>
            <a:r>
              <a:rPr lang="cs-CZ" sz="2800" b="1" i="1" dirty="0" smtClean="0">
                <a:solidFill>
                  <a:schemeClr val="bg2"/>
                </a:solidFill>
              </a:rPr>
              <a:t> </a:t>
            </a:r>
            <a:r>
              <a:rPr lang="cs-CZ" sz="2800" b="1" dirty="0" smtClean="0">
                <a:solidFill>
                  <a:schemeClr val="bg2"/>
                </a:solidFill>
              </a:rPr>
              <a:t>uzavírají je organizace </a:t>
            </a:r>
            <a:r>
              <a:rPr lang="cs-CZ" sz="2500" b="1" dirty="0" smtClean="0">
                <a:solidFill>
                  <a:schemeClr val="bg2"/>
                </a:solidFill>
              </a:rPr>
              <a:t>(svazy) </a:t>
            </a:r>
            <a:r>
              <a:rPr lang="cs-CZ" sz="2800" b="1" dirty="0" smtClean="0">
                <a:solidFill>
                  <a:schemeClr val="bg2"/>
                </a:solidFill>
              </a:rPr>
              <a:t>zaměstnavatelů </a:t>
            </a:r>
            <a:br>
              <a:rPr lang="cs-CZ" sz="2800" b="1" dirty="0" smtClean="0">
                <a:solidFill>
                  <a:schemeClr val="bg2"/>
                </a:solidFill>
              </a:rPr>
            </a:br>
            <a:r>
              <a:rPr lang="cs-CZ" sz="2800" b="1" dirty="0" smtClean="0">
                <a:solidFill>
                  <a:schemeClr val="bg2"/>
                </a:solidFill>
              </a:rPr>
              <a:t>s příslušnými vyššími orgány</a:t>
            </a:r>
            <a:r>
              <a:rPr lang="cs-CZ" sz="2800" dirty="0" smtClean="0">
                <a:solidFill>
                  <a:schemeClr val="bg2"/>
                </a:solidFill>
              </a:rPr>
              <a:t> odborových organizací </a:t>
            </a:r>
            <a:r>
              <a:rPr lang="cs-CZ" sz="2500" dirty="0" smtClean="0">
                <a:solidFill>
                  <a:schemeClr val="bg2"/>
                </a:solidFill>
              </a:rPr>
              <a:t>(odborových svazů).;</a:t>
            </a:r>
          </a:p>
          <a:p>
            <a:pPr algn="just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–</a:t>
            </a:r>
            <a:r>
              <a:rPr lang="cs-CZ" sz="2800" b="1" i="1" dirty="0" smtClean="0">
                <a:solidFill>
                  <a:schemeClr val="bg2"/>
                </a:solidFill>
              </a:rPr>
              <a:t> </a:t>
            </a:r>
            <a:r>
              <a:rPr lang="cs-CZ" sz="2800" dirty="0" smtClean="0">
                <a:solidFill>
                  <a:schemeClr val="bg2"/>
                </a:solidFill>
              </a:rPr>
              <a:t>KS vyššího stupně </a:t>
            </a:r>
            <a:r>
              <a:rPr lang="cs-CZ" sz="2800" u="sng" dirty="0" smtClean="0">
                <a:solidFill>
                  <a:schemeClr val="bg2"/>
                </a:solidFill>
              </a:rPr>
              <a:t>se vztahují jen na ty </a:t>
            </a:r>
            <a:r>
              <a:rPr lang="cs-CZ" sz="2800" u="sng" dirty="0" err="1" smtClean="0">
                <a:solidFill>
                  <a:schemeClr val="bg2"/>
                </a:solidFill>
              </a:rPr>
              <a:t>zaměstna</a:t>
            </a:r>
            <a:r>
              <a:rPr lang="cs-CZ" sz="2800" u="sng" dirty="0" smtClean="0">
                <a:solidFill>
                  <a:schemeClr val="bg2"/>
                </a:solidFill>
              </a:rPr>
              <a:t>-</a:t>
            </a:r>
            <a:r>
              <a:rPr lang="cs-CZ" sz="2800" u="sng" dirty="0" err="1" smtClean="0">
                <a:solidFill>
                  <a:schemeClr val="bg2"/>
                </a:solidFill>
              </a:rPr>
              <a:t>vatele</a:t>
            </a:r>
            <a:r>
              <a:rPr lang="cs-CZ" sz="2800" dirty="0" smtClean="0">
                <a:solidFill>
                  <a:schemeClr val="bg2"/>
                </a:solidFill>
              </a:rPr>
              <a:t>, </a:t>
            </a:r>
            <a:r>
              <a:rPr lang="cs-CZ" sz="2800" b="1" dirty="0" smtClean="0">
                <a:solidFill>
                  <a:schemeClr val="bg2"/>
                </a:solidFill>
              </a:rPr>
              <a:t>kteří jsou členy příslušné organizace </a:t>
            </a:r>
            <a:r>
              <a:rPr lang="cs-CZ" sz="2500" b="1" dirty="0" smtClean="0">
                <a:solidFill>
                  <a:schemeClr val="bg2"/>
                </a:solidFill>
              </a:rPr>
              <a:t>(svazu) </a:t>
            </a:r>
            <a:r>
              <a:rPr lang="cs-CZ" sz="2800" dirty="0" smtClean="0">
                <a:solidFill>
                  <a:schemeClr val="bg2"/>
                </a:solidFill>
              </a:rPr>
              <a:t>zaměstnavatelů a byla pro ně tato smlouva uzavřena. 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endParaRPr lang="cs-CZ" sz="28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282" y="609600"/>
            <a:ext cx="8678198" cy="659160"/>
          </a:xfrm>
        </p:spPr>
        <p:txBody>
          <a:bodyPr/>
          <a:lstStyle/>
          <a:p>
            <a:pPr>
              <a:defRPr/>
            </a:pPr>
            <a:r>
              <a:rPr lang="ro-RO" sz="3200" b="1" dirty="0" smtClean="0">
                <a:solidFill>
                  <a:schemeClr val="bg2"/>
                </a:solidFill>
                <a:effectLst/>
                <a:latin typeface="+mn-lt"/>
              </a:rPr>
              <a:t>Kolektivní vyjednávání</a:t>
            </a:r>
            <a:endParaRPr lang="ro-RO" sz="32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484784"/>
            <a:ext cx="8715436" cy="5158926"/>
          </a:xfrm>
        </p:spPr>
        <p:txBody>
          <a:bodyPr/>
          <a:lstStyle/>
          <a:p>
            <a:pPr algn="just">
              <a:spcBef>
                <a:spcPts val="600"/>
              </a:spcBef>
              <a:buNone/>
            </a:pPr>
            <a:r>
              <a:rPr lang="cs-CZ" sz="2850" b="1" dirty="0" smtClean="0">
                <a:solidFill>
                  <a:schemeClr val="bg2"/>
                </a:solidFill>
              </a:rPr>
              <a:t>Proces </a:t>
            </a:r>
            <a:r>
              <a:rPr lang="cs-CZ" sz="2850" b="1" u="sng" dirty="0" smtClean="0">
                <a:solidFill>
                  <a:schemeClr val="bg2"/>
                </a:solidFill>
              </a:rPr>
              <a:t>uzavírání kolektivní smlouvy</a:t>
            </a:r>
            <a:r>
              <a:rPr lang="cs-CZ" sz="2850" dirty="0" smtClean="0">
                <a:solidFill>
                  <a:schemeClr val="bg2"/>
                </a:solidFill>
              </a:rPr>
              <a:t> je završen až jejím </a:t>
            </a:r>
            <a:r>
              <a:rPr lang="cs-CZ" sz="2850" u="sng" dirty="0" smtClean="0">
                <a:solidFill>
                  <a:schemeClr val="bg2"/>
                </a:solidFill>
              </a:rPr>
              <a:t>podpisem oprávněnými osobami</a:t>
            </a:r>
            <a:r>
              <a:rPr lang="cs-CZ" sz="2850" dirty="0" smtClean="0">
                <a:solidFill>
                  <a:schemeClr val="bg2"/>
                </a:solidFill>
              </a:rPr>
              <a:t>. Tím se smlouva stává platnou a závaznou </a:t>
            </a:r>
            <a:r>
              <a:rPr lang="cs-CZ" sz="2500" dirty="0" smtClean="0">
                <a:solidFill>
                  <a:schemeClr val="bg2"/>
                </a:solidFill>
              </a:rPr>
              <a:t>(na straně odborové organizace smlouvu vždy uzavírá </a:t>
            </a:r>
            <a:r>
              <a:rPr lang="cs-CZ" sz="2500" u="sng" dirty="0" smtClean="0">
                <a:solidFill>
                  <a:schemeClr val="bg2"/>
                </a:solidFill>
              </a:rPr>
              <a:t>příslušný kolektivní orgán</a:t>
            </a:r>
            <a:r>
              <a:rPr lang="cs-CZ" sz="2500" dirty="0" smtClean="0">
                <a:solidFill>
                  <a:schemeClr val="bg2"/>
                </a:solidFill>
              </a:rPr>
              <a:t>, jenž ji schvaluje, přičemž podpisem pověřuje svého zástupce).</a:t>
            </a:r>
          </a:p>
          <a:p>
            <a:pPr algn="just">
              <a:spcBef>
                <a:spcPts val="1800"/>
              </a:spcBef>
              <a:buNone/>
            </a:pPr>
            <a:r>
              <a:rPr lang="cs-CZ" sz="2850" b="1" dirty="0" smtClean="0">
                <a:solidFill>
                  <a:schemeClr val="bg2"/>
                </a:solidFill>
              </a:rPr>
              <a:t>Kolektivní smlouva: </a:t>
            </a:r>
          </a:p>
          <a:p>
            <a:pPr algn="just">
              <a:spcBef>
                <a:spcPts val="0"/>
              </a:spcBef>
              <a:buNone/>
              <a:tabLst>
                <a:tab pos="711200" algn="l"/>
              </a:tabLst>
            </a:pPr>
            <a:r>
              <a:rPr lang="cs-CZ" sz="2850" b="1" dirty="0" smtClean="0">
                <a:solidFill>
                  <a:schemeClr val="bg2"/>
                </a:solidFill>
              </a:rPr>
              <a:t>	</a:t>
            </a:r>
            <a:r>
              <a:rPr lang="cs-CZ" sz="2850" dirty="0" smtClean="0">
                <a:solidFill>
                  <a:schemeClr val="bg2"/>
                </a:solidFill>
              </a:rPr>
              <a:t>–</a:t>
            </a:r>
            <a:r>
              <a:rPr lang="cs-CZ" sz="2850" b="1" dirty="0" smtClean="0">
                <a:solidFill>
                  <a:schemeClr val="bg2"/>
                </a:solidFill>
              </a:rPr>
              <a:t> </a:t>
            </a:r>
            <a:r>
              <a:rPr lang="cs-CZ" sz="2850" dirty="0" smtClean="0">
                <a:solidFill>
                  <a:schemeClr val="bg2"/>
                </a:solidFill>
              </a:rPr>
              <a:t>je </a:t>
            </a:r>
            <a:r>
              <a:rPr lang="cs-CZ" sz="2850" u="sng" dirty="0" smtClean="0">
                <a:solidFill>
                  <a:schemeClr val="bg2"/>
                </a:solidFill>
              </a:rPr>
              <a:t>uzavírána na dobu dohodnutou</a:t>
            </a:r>
            <a:r>
              <a:rPr lang="cs-CZ" sz="2850" dirty="0" smtClean="0">
                <a:solidFill>
                  <a:schemeClr val="bg2"/>
                </a:solidFill>
              </a:rPr>
              <a:t> oběma stranami</a:t>
            </a:r>
            <a:r>
              <a:rPr lang="cs-CZ" sz="2500" dirty="0" smtClean="0">
                <a:solidFill>
                  <a:schemeClr val="bg2"/>
                </a:solidFill>
              </a:rPr>
              <a:t> 	(dobu </a:t>
            </a:r>
            <a:r>
              <a:rPr lang="cs-CZ" sz="2500" u="sng" dirty="0" smtClean="0">
                <a:solidFill>
                  <a:schemeClr val="bg2"/>
                </a:solidFill>
              </a:rPr>
              <a:t>určitou</a:t>
            </a:r>
            <a:r>
              <a:rPr lang="cs-CZ" sz="2500" dirty="0" smtClean="0">
                <a:solidFill>
                  <a:schemeClr val="bg2"/>
                </a:solidFill>
              </a:rPr>
              <a:t> či </a:t>
            </a:r>
            <a:r>
              <a:rPr lang="cs-CZ" sz="2500" u="sng" dirty="0" smtClean="0">
                <a:solidFill>
                  <a:schemeClr val="bg2"/>
                </a:solidFill>
              </a:rPr>
              <a:t>neurčitou</a:t>
            </a:r>
            <a:r>
              <a:rPr lang="cs-CZ" sz="2500" dirty="0" smtClean="0">
                <a:solidFill>
                  <a:schemeClr val="bg2"/>
                </a:solidFill>
              </a:rPr>
              <a:t>);</a:t>
            </a:r>
          </a:p>
          <a:p>
            <a:pPr algn="just">
              <a:spcBef>
                <a:spcPts val="600"/>
              </a:spcBef>
              <a:buNone/>
            </a:pPr>
            <a:r>
              <a:rPr lang="cs-CZ" sz="2500" dirty="0" smtClean="0">
                <a:solidFill>
                  <a:schemeClr val="bg2"/>
                </a:solidFill>
              </a:rPr>
              <a:t>	</a:t>
            </a:r>
            <a:r>
              <a:rPr lang="cs-CZ" sz="2850" dirty="0" smtClean="0">
                <a:solidFill>
                  <a:schemeClr val="bg2"/>
                </a:solidFill>
              </a:rPr>
              <a:t>–  </a:t>
            </a:r>
            <a:r>
              <a:rPr lang="cs-CZ" sz="2850" u="sng" dirty="0" smtClean="0">
                <a:solidFill>
                  <a:schemeClr val="bg2"/>
                </a:solidFill>
              </a:rPr>
              <a:t>dává pracovním vztahům</a:t>
            </a:r>
            <a:r>
              <a:rPr lang="cs-CZ" sz="2850" dirty="0" smtClean="0">
                <a:solidFill>
                  <a:schemeClr val="bg2"/>
                </a:solidFill>
              </a:rPr>
              <a:t> v podniku určitý </a:t>
            </a:r>
            <a:r>
              <a:rPr lang="cs-CZ" sz="2850" u="sng" dirty="0" smtClean="0">
                <a:solidFill>
                  <a:schemeClr val="bg2"/>
                </a:solidFill>
              </a:rPr>
              <a:t>řád;</a:t>
            </a:r>
          </a:p>
          <a:p>
            <a:pPr algn="just">
              <a:spcBef>
                <a:spcPts val="600"/>
              </a:spcBef>
              <a:buNone/>
              <a:tabLst>
                <a:tab pos="711200" algn="l"/>
              </a:tabLst>
            </a:pPr>
            <a:r>
              <a:rPr lang="cs-CZ" sz="2850" dirty="0" smtClean="0">
                <a:solidFill>
                  <a:schemeClr val="bg2"/>
                </a:solidFill>
              </a:rPr>
              <a:t>	– je </a:t>
            </a:r>
            <a:r>
              <a:rPr lang="cs-CZ" sz="2850" u="sng" dirty="0" smtClean="0">
                <a:solidFill>
                  <a:schemeClr val="bg2"/>
                </a:solidFill>
              </a:rPr>
              <a:t>výrazem participace zaměstnanců</a:t>
            </a:r>
            <a:r>
              <a:rPr lang="cs-CZ" sz="2850" dirty="0" smtClean="0">
                <a:solidFill>
                  <a:schemeClr val="bg2"/>
                </a:solidFill>
              </a:rPr>
              <a:t> a dalších 	pracovníků na řízení a rozhodování v organizaci.</a:t>
            </a:r>
            <a:endParaRPr lang="cs-CZ" sz="285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609600"/>
            <a:ext cx="8535322" cy="731168"/>
          </a:xfrm>
        </p:spPr>
        <p:txBody>
          <a:bodyPr/>
          <a:lstStyle/>
          <a:p>
            <a:pPr>
              <a:defRPr/>
            </a:pPr>
            <a:r>
              <a:rPr lang="cs-CZ" sz="3100" b="1" dirty="0" smtClean="0">
                <a:solidFill>
                  <a:srgbClr val="000000"/>
                </a:solidFill>
                <a:effectLst/>
                <a:latin typeface="Times New Roman"/>
              </a:rPr>
              <a:t>Kolektivní vyjednávání</a:t>
            </a:r>
            <a:endParaRPr lang="ro-RO" sz="31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9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484784"/>
            <a:ext cx="8715436" cy="5158926"/>
          </a:xfrm>
        </p:spPr>
        <p:txBody>
          <a:bodyPr/>
          <a:lstStyle/>
          <a:p>
            <a:pPr marL="0" indent="0"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50" b="1" dirty="0" smtClean="0">
                <a:solidFill>
                  <a:schemeClr val="bg2"/>
                </a:solidFill>
              </a:rPr>
              <a:t>Předmětem</a:t>
            </a:r>
            <a:r>
              <a:rPr lang="cs-CZ" sz="2850" dirty="0" smtClean="0">
                <a:solidFill>
                  <a:schemeClr val="bg2"/>
                </a:solidFill>
              </a:rPr>
              <a:t> kolektivního vyjednávání a </a:t>
            </a:r>
            <a:r>
              <a:rPr lang="cs-CZ" sz="2850" b="1" dirty="0" smtClean="0">
                <a:solidFill>
                  <a:schemeClr val="bg2"/>
                </a:solidFill>
              </a:rPr>
              <a:t>obsahem</a:t>
            </a:r>
            <a:r>
              <a:rPr lang="cs-CZ" sz="2850" dirty="0" smtClean="0">
                <a:solidFill>
                  <a:schemeClr val="bg2"/>
                </a:solidFill>
              </a:rPr>
              <a:t> KS </a:t>
            </a:r>
            <a:br>
              <a:rPr lang="cs-CZ" sz="2850" dirty="0" smtClean="0">
                <a:solidFill>
                  <a:schemeClr val="bg2"/>
                </a:solidFill>
              </a:rPr>
            </a:br>
            <a:r>
              <a:rPr lang="cs-CZ" sz="2850" dirty="0" smtClean="0">
                <a:solidFill>
                  <a:schemeClr val="bg2"/>
                </a:solidFill>
              </a:rPr>
              <a:t>v ČR jsou </a:t>
            </a:r>
            <a:r>
              <a:rPr lang="cs-CZ" sz="2850" u="sng" dirty="0" smtClean="0">
                <a:solidFill>
                  <a:schemeClr val="bg2"/>
                </a:solidFill>
              </a:rPr>
              <a:t>většinou zejména </a:t>
            </a:r>
            <a:r>
              <a:rPr lang="cs-CZ" sz="2500" b="1" u="sng" dirty="0" smtClean="0">
                <a:solidFill>
                  <a:schemeClr val="bg2"/>
                </a:solidFill>
              </a:rPr>
              <a:t>(obsah KS NENÍ určen právním předpisem) </a:t>
            </a:r>
            <a:r>
              <a:rPr lang="cs-CZ" sz="2850" u="sng" dirty="0" smtClean="0">
                <a:solidFill>
                  <a:schemeClr val="bg2"/>
                </a:solidFill>
              </a:rPr>
              <a:t>tyto oblasti</a:t>
            </a:r>
            <a:r>
              <a:rPr lang="cs-CZ" sz="2850" dirty="0" smtClean="0">
                <a:solidFill>
                  <a:schemeClr val="bg2"/>
                </a:solidFill>
              </a:rPr>
              <a:t>:</a:t>
            </a:r>
          </a:p>
          <a:p>
            <a:pPr algn="just" eaLnBrk="1" hangingPunct="1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	– </a:t>
            </a:r>
            <a:r>
              <a:rPr lang="cs-CZ" sz="2850" b="1" dirty="0" smtClean="0">
                <a:solidFill>
                  <a:schemeClr val="bg2"/>
                </a:solidFill>
              </a:rPr>
              <a:t>kolektivní vztahy </a:t>
            </a:r>
            <a:r>
              <a:rPr lang="cs-CZ" sz="2500" dirty="0" smtClean="0">
                <a:solidFill>
                  <a:schemeClr val="bg2"/>
                </a:solidFill>
              </a:rPr>
              <a:t>(např. vztahy mezi odborovými orgány a zaměstnavatelem),</a:t>
            </a:r>
          </a:p>
          <a:p>
            <a:pPr algn="just" eaLnBrk="1" hangingPunct="1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– </a:t>
            </a:r>
            <a:r>
              <a:rPr lang="cs-CZ" sz="2800" b="1" dirty="0" smtClean="0">
                <a:solidFill>
                  <a:schemeClr val="bg2"/>
                </a:solidFill>
              </a:rPr>
              <a:t>individuální pracovní vztahy </a:t>
            </a:r>
            <a:r>
              <a:rPr lang="cs-CZ" sz="2500" dirty="0" smtClean="0">
                <a:solidFill>
                  <a:schemeClr val="bg2"/>
                </a:solidFill>
              </a:rPr>
              <a:t>(pracovní poměr, pracovní doba, BOZP pracovníků, vzdělávání a rozvoj pracovníků),</a:t>
            </a:r>
          </a:p>
          <a:p>
            <a:pPr algn="just" eaLnBrk="1" hangingPunct="1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	– </a:t>
            </a:r>
            <a:r>
              <a:rPr lang="cs-CZ" sz="2850" b="1" dirty="0" smtClean="0">
                <a:solidFill>
                  <a:schemeClr val="bg2"/>
                </a:solidFill>
              </a:rPr>
              <a:t>mzdová oblast </a:t>
            </a:r>
            <a:r>
              <a:rPr lang="cs-CZ" sz="2500" dirty="0" smtClean="0">
                <a:solidFill>
                  <a:schemeClr val="bg2"/>
                </a:solidFill>
              </a:rPr>
              <a:t>(např. tarifní systém, minimální mzda, použití dodatkových mzdových forem, čerpání </a:t>
            </a:r>
            <a:r>
              <a:rPr lang="cs-CZ" sz="2500" dirty="0" err="1" smtClean="0">
                <a:solidFill>
                  <a:schemeClr val="bg2"/>
                </a:solidFill>
              </a:rPr>
              <a:t>zaměstna</a:t>
            </a:r>
            <a:r>
              <a:rPr lang="cs-CZ" sz="2500" dirty="0" smtClean="0">
                <a:solidFill>
                  <a:schemeClr val="bg2"/>
                </a:solidFill>
              </a:rPr>
              <a:t>-</a:t>
            </a:r>
            <a:r>
              <a:rPr lang="cs-CZ" sz="2500" dirty="0" err="1" smtClean="0">
                <a:solidFill>
                  <a:schemeClr val="bg2"/>
                </a:solidFill>
              </a:rPr>
              <a:t>neckých</a:t>
            </a:r>
            <a:r>
              <a:rPr lang="cs-CZ" sz="2500" dirty="0" smtClean="0">
                <a:solidFill>
                  <a:schemeClr val="bg2"/>
                </a:solidFill>
              </a:rPr>
              <a:t> </a:t>
            </a:r>
            <a:r>
              <a:rPr lang="cs-CZ" sz="2500" dirty="0" err="1" smtClean="0">
                <a:solidFill>
                  <a:schemeClr val="bg2"/>
                </a:solidFill>
              </a:rPr>
              <a:t>benefitů</a:t>
            </a:r>
            <a:r>
              <a:rPr lang="cs-CZ" sz="2500" dirty="0" smtClean="0">
                <a:solidFill>
                  <a:schemeClr val="bg2"/>
                </a:solidFill>
              </a:rPr>
              <a:t>).</a:t>
            </a:r>
            <a:endParaRPr lang="cs-CZ" sz="285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609600"/>
            <a:ext cx="8535322" cy="676260"/>
          </a:xfrm>
        </p:spPr>
        <p:txBody>
          <a:bodyPr/>
          <a:lstStyle/>
          <a:p>
            <a:pPr>
              <a:defRPr/>
            </a:pPr>
            <a:r>
              <a:rPr lang="cs-CZ" sz="3100" b="1" dirty="0" smtClean="0">
                <a:solidFill>
                  <a:srgbClr val="000000"/>
                </a:solidFill>
                <a:effectLst/>
                <a:latin typeface="Times New Roman"/>
              </a:rPr>
              <a:t>Kolektivní vyjednávání</a:t>
            </a:r>
            <a:endParaRPr lang="ro-RO" sz="31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1520" y="1556792"/>
            <a:ext cx="8678198" cy="5086918"/>
          </a:xfrm>
        </p:spPr>
        <p:txBody>
          <a:bodyPr/>
          <a:lstStyle/>
          <a:p>
            <a:pPr marL="0" indent="0" algn="just" eaLnBrk="1" hangingPunct="1">
              <a:spcBef>
                <a:spcPts val="1800"/>
              </a:spcBef>
              <a:buClr>
                <a:schemeClr val="bg2"/>
              </a:buClr>
              <a:buNone/>
            </a:pPr>
            <a:r>
              <a:rPr lang="cs-CZ" sz="2850" b="1" dirty="0" smtClean="0">
                <a:solidFill>
                  <a:schemeClr val="bg2"/>
                </a:solidFill>
              </a:rPr>
              <a:t>Závazky</a:t>
            </a:r>
            <a:r>
              <a:rPr lang="cs-CZ" sz="2850" dirty="0" smtClean="0">
                <a:solidFill>
                  <a:schemeClr val="bg2"/>
                </a:solidFill>
              </a:rPr>
              <a:t> uvedené </a:t>
            </a:r>
            <a:r>
              <a:rPr lang="cs-CZ" sz="2850" b="1" dirty="0" smtClean="0">
                <a:solidFill>
                  <a:schemeClr val="bg2"/>
                </a:solidFill>
              </a:rPr>
              <a:t>v KS </a:t>
            </a:r>
            <a:r>
              <a:rPr lang="cs-CZ" sz="2850" dirty="0" smtClean="0">
                <a:solidFill>
                  <a:schemeClr val="bg2"/>
                </a:solidFill>
              </a:rPr>
              <a:t>musejí být </a:t>
            </a:r>
            <a:r>
              <a:rPr lang="cs-CZ" sz="2850" b="1" dirty="0" smtClean="0">
                <a:solidFill>
                  <a:schemeClr val="bg2"/>
                </a:solidFill>
              </a:rPr>
              <a:t>konkrétní, termínované a kontrolovatelné.</a:t>
            </a:r>
          </a:p>
          <a:p>
            <a:pPr marL="0" indent="0" algn="just">
              <a:spcBef>
                <a:spcPts val="1800"/>
              </a:spcBef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Součástí kolektivního vyjednávání je</a:t>
            </a:r>
            <a:r>
              <a:rPr lang="cs-CZ" sz="2850" b="1" dirty="0" smtClean="0">
                <a:solidFill>
                  <a:schemeClr val="bg2"/>
                </a:solidFill>
              </a:rPr>
              <a:t> i </a:t>
            </a:r>
            <a:r>
              <a:rPr lang="cs-CZ" sz="2850" b="1" i="1" dirty="0" smtClean="0">
                <a:solidFill>
                  <a:schemeClr val="bg2"/>
                </a:solidFill>
              </a:rPr>
              <a:t>řešení kolektivních sporů </a:t>
            </a:r>
            <a:r>
              <a:rPr lang="cs-CZ" sz="2850" dirty="0" smtClean="0">
                <a:solidFill>
                  <a:schemeClr val="bg2"/>
                </a:solidFill>
              </a:rPr>
              <a:t>týkajících se budoucí nebo platné KS. </a:t>
            </a:r>
          </a:p>
          <a:p>
            <a:pPr algn="just">
              <a:spcBef>
                <a:spcPts val="1800"/>
              </a:spcBef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Jedná se o spory zejména v oblasti: </a:t>
            </a:r>
          </a:p>
          <a:p>
            <a:pPr algn="just">
              <a:spcBef>
                <a:spcPts val="600"/>
              </a:spcBef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	–   </a:t>
            </a:r>
            <a:r>
              <a:rPr lang="cs-CZ" sz="2850" u="sng" dirty="0" smtClean="0">
                <a:solidFill>
                  <a:schemeClr val="bg2"/>
                </a:solidFill>
              </a:rPr>
              <a:t>uzavření</a:t>
            </a:r>
            <a:r>
              <a:rPr lang="cs-CZ" sz="2850" dirty="0" smtClean="0">
                <a:solidFill>
                  <a:schemeClr val="bg2"/>
                </a:solidFill>
              </a:rPr>
              <a:t>, resp. změny kolektivní smlouvy,</a:t>
            </a:r>
          </a:p>
          <a:p>
            <a:pPr algn="just">
              <a:spcBef>
                <a:spcPts val="600"/>
              </a:spcBef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	– </a:t>
            </a:r>
            <a:r>
              <a:rPr lang="cs-CZ" sz="2850" u="sng" dirty="0" smtClean="0">
                <a:solidFill>
                  <a:schemeClr val="bg2"/>
                </a:solidFill>
              </a:rPr>
              <a:t>plnění závazků kolektivní smlouvy</a:t>
            </a:r>
            <a:r>
              <a:rPr lang="cs-CZ" sz="2850" dirty="0" smtClean="0">
                <a:solidFill>
                  <a:schemeClr val="bg2"/>
                </a:solidFill>
              </a:rPr>
              <a:t>, ze kterých nevznikají nároky jednotlivých </a:t>
            </a:r>
            <a:r>
              <a:rPr lang="cs-CZ" sz="2800" dirty="0" smtClean="0">
                <a:solidFill>
                  <a:schemeClr val="bg2"/>
                </a:solidFill>
              </a:rPr>
              <a:t>zaměstnanců.</a:t>
            </a:r>
            <a:endParaRPr lang="cs-CZ" sz="28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609600"/>
            <a:ext cx="8535322" cy="731168"/>
          </a:xfrm>
        </p:spPr>
        <p:txBody>
          <a:bodyPr/>
          <a:lstStyle/>
          <a:p>
            <a:pPr>
              <a:defRPr/>
            </a:pPr>
            <a:r>
              <a:rPr lang="cs-CZ" sz="3100" b="1" dirty="0" smtClean="0">
                <a:solidFill>
                  <a:srgbClr val="000000"/>
                </a:solidFill>
                <a:effectLst/>
                <a:latin typeface="Times New Roman"/>
              </a:rPr>
              <a:t>Kolektivní vyjednávání</a:t>
            </a:r>
            <a:endParaRPr lang="ro-RO" sz="31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9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1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484784"/>
            <a:ext cx="8643998" cy="5158926"/>
          </a:xfrm>
        </p:spPr>
        <p:txBody>
          <a:bodyPr/>
          <a:lstStyle/>
          <a:p>
            <a:pPr algn="just">
              <a:buNone/>
            </a:pPr>
            <a:r>
              <a:rPr lang="cs-CZ" sz="2850" u="sng" dirty="0" smtClean="0">
                <a:solidFill>
                  <a:schemeClr val="bg2"/>
                </a:solidFill>
              </a:rPr>
              <a:t>Prostředky řešení kolektivních sporů:</a:t>
            </a:r>
            <a:endParaRPr lang="cs-CZ" sz="2850" dirty="0" smtClean="0">
              <a:solidFill>
                <a:schemeClr val="bg2"/>
              </a:solidFill>
            </a:endParaRPr>
          </a:p>
          <a:p>
            <a:pPr algn="just">
              <a:spcBef>
                <a:spcPts val="12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50" b="1" i="1" dirty="0" smtClean="0">
                <a:solidFill>
                  <a:schemeClr val="bg2"/>
                </a:solidFill>
              </a:rPr>
              <a:t>Řízení před zprostředkovatelem</a:t>
            </a:r>
            <a:r>
              <a:rPr lang="cs-CZ" sz="2850" i="1" dirty="0" smtClean="0">
                <a:solidFill>
                  <a:schemeClr val="bg2"/>
                </a:solidFill>
              </a:rPr>
              <a:t> </a:t>
            </a:r>
            <a:r>
              <a:rPr lang="cs-CZ" sz="2850" dirty="0" smtClean="0">
                <a:solidFill>
                  <a:schemeClr val="bg2"/>
                </a:solidFill>
              </a:rPr>
              <a:t>– tj. třetí stranou, snažící se o dosažení shody v bodech KS, u nichž nedošlo k dohodě, resp. o uzavření KS. . </a:t>
            </a:r>
          </a:p>
          <a:p>
            <a:pPr algn="just">
              <a:spcBef>
                <a:spcPts val="1200"/>
              </a:spcBef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Řízení před zprostředkovatelem </a:t>
            </a:r>
            <a:r>
              <a:rPr lang="cs-CZ" sz="2850" u="sng" dirty="0" smtClean="0">
                <a:solidFill>
                  <a:schemeClr val="bg2"/>
                </a:solidFill>
              </a:rPr>
              <a:t>se považuje za neúspěšné, jestliže se smluvní strany neztotožní se stanoviskem zprostředkovatele.</a:t>
            </a:r>
            <a:r>
              <a:rPr lang="cs-CZ" sz="2850" dirty="0" smtClean="0">
                <a:solidFill>
                  <a:schemeClr val="bg2"/>
                </a:solidFill>
              </a:rPr>
              <a:t> </a:t>
            </a:r>
          </a:p>
          <a:p>
            <a:pPr algn="just">
              <a:spcBef>
                <a:spcPts val="1200"/>
              </a:spcBef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Po neúspěšném řízení před zprostředkovatelem přichází v úvahu </a:t>
            </a:r>
            <a:r>
              <a:rPr lang="cs-CZ" sz="2850" u="sng" dirty="0" smtClean="0">
                <a:solidFill>
                  <a:schemeClr val="bg2"/>
                </a:solidFill>
              </a:rPr>
              <a:t>další procesní prostředek</a:t>
            </a:r>
            <a:r>
              <a:rPr lang="cs-CZ" sz="2850" dirty="0" smtClean="0">
                <a:solidFill>
                  <a:schemeClr val="bg2"/>
                </a:solidFill>
              </a:rPr>
              <a:t> – řízení před rozhodcem nebo stávka, příp. výluka.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714356"/>
            <a:ext cx="9144000" cy="500066"/>
          </a:xfrm>
        </p:spPr>
        <p:txBody>
          <a:bodyPr/>
          <a:lstStyle/>
          <a:p>
            <a:pPr>
              <a:defRPr/>
            </a:pPr>
            <a:r>
              <a:rPr lang="cs-CZ" sz="3100" b="1" dirty="0" smtClean="0">
                <a:solidFill>
                  <a:schemeClr val="bg2"/>
                </a:solidFill>
                <a:effectLst/>
                <a:latin typeface="+mn-lt"/>
              </a:rPr>
              <a:t>Kolektivní vyjednávání</a:t>
            </a:r>
            <a:endParaRPr lang="ro-RO" sz="31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8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412776"/>
            <a:ext cx="8643998" cy="5230934"/>
          </a:xfrm>
        </p:spPr>
        <p:txBody>
          <a:bodyPr/>
          <a:lstStyle/>
          <a:p>
            <a:pPr algn="just">
              <a:buNone/>
            </a:pPr>
            <a:r>
              <a:rPr lang="cs-CZ" sz="2800" u="sng" dirty="0" smtClean="0">
                <a:solidFill>
                  <a:schemeClr val="bg2"/>
                </a:solidFill>
              </a:rPr>
              <a:t>Prostředky řešení kolektivních sporů:</a:t>
            </a:r>
            <a:endParaRPr lang="cs-CZ" sz="2800" dirty="0" smtClean="0">
              <a:solidFill>
                <a:schemeClr val="bg2"/>
              </a:solidFill>
            </a:endParaRPr>
          </a:p>
          <a:p>
            <a:pPr algn="just"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b="1" i="1" dirty="0" smtClean="0">
                <a:solidFill>
                  <a:schemeClr val="bg2"/>
                </a:solidFill>
              </a:rPr>
              <a:t>Řízení před rozhodcem </a:t>
            </a: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u="sng" dirty="0" smtClean="0">
                <a:solidFill>
                  <a:schemeClr val="bg2"/>
                </a:solidFill>
              </a:rPr>
              <a:t>rozhodce spor rozhoduje </a:t>
            </a:r>
            <a:br>
              <a:rPr lang="cs-CZ" sz="2800" u="sng" dirty="0" smtClean="0">
                <a:solidFill>
                  <a:schemeClr val="bg2"/>
                </a:solidFill>
              </a:rPr>
            </a:br>
            <a:r>
              <a:rPr lang="cs-CZ" sz="2800" u="sng" dirty="0" smtClean="0">
                <a:solidFill>
                  <a:schemeClr val="bg2"/>
                </a:solidFill>
              </a:rPr>
              <a:t>s právní závaznosti pro smluvní strany.</a:t>
            </a:r>
          </a:p>
          <a:p>
            <a:pPr algn="just">
              <a:spcBef>
                <a:spcPts val="18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b="1" i="1" dirty="0" smtClean="0">
                <a:solidFill>
                  <a:schemeClr val="bg2"/>
                </a:solidFill>
              </a:rPr>
              <a:t>Stávka </a:t>
            </a:r>
            <a:r>
              <a:rPr lang="cs-CZ" sz="2800" i="1" dirty="0" smtClean="0">
                <a:solidFill>
                  <a:schemeClr val="bg2"/>
                </a:solidFill>
              </a:rPr>
              <a:t>nebo</a:t>
            </a:r>
            <a:r>
              <a:rPr lang="cs-CZ" sz="2800" b="1" i="1" dirty="0" smtClean="0">
                <a:solidFill>
                  <a:schemeClr val="bg2"/>
                </a:solidFill>
              </a:rPr>
              <a:t> výluka </a:t>
            </a:r>
            <a:r>
              <a:rPr lang="cs-CZ" sz="2800" dirty="0" smtClean="0">
                <a:solidFill>
                  <a:schemeClr val="bg2"/>
                </a:solidFill>
              </a:rPr>
              <a:t>– stávka resp. výluka </a:t>
            </a:r>
            <a:r>
              <a:rPr lang="cs-CZ" sz="2800" u="sng" dirty="0" smtClean="0">
                <a:solidFill>
                  <a:schemeClr val="bg2"/>
                </a:solidFill>
              </a:rPr>
              <a:t>představují druhou alternativou k „řízení před rozhodcem“ </a:t>
            </a:r>
            <a:br>
              <a:rPr lang="cs-CZ" sz="2800" u="sng" dirty="0" smtClean="0">
                <a:solidFill>
                  <a:schemeClr val="bg2"/>
                </a:solidFill>
              </a:rPr>
            </a:br>
            <a:r>
              <a:rPr lang="cs-CZ" sz="2800" u="sng" dirty="0" smtClean="0">
                <a:solidFill>
                  <a:schemeClr val="bg2"/>
                </a:solidFill>
              </a:rPr>
              <a:t>v případě</a:t>
            </a:r>
            <a:r>
              <a:rPr lang="cs-CZ" sz="2800" dirty="0" smtClean="0">
                <a:solidFill>
                  <a:schemeClr val="bg2"/>
                </a:solidFill>
              </a:rPr>
              <a:t>, že se vyjednávající strany nedohodnou na uplatnění možnosti řešení sporu rozhodcem. </a:t>
            </a:r>
          </a:p>
          <a:p>
            <a:pPr algn="just">
              <a:buNone/>
            </a:pPr>
            <a:r>
              <a:rPr lang="cs-CZ" sz="2800" b="1" i="1" dirty="0" smtClean="0">
                <a:solidFill>
                  <a:schemeClr val="bg2"/>
                </a:solidFill>
              </a:rPr>
              <a:t>		</a:t>
            </a:r>
            <a:r>
              <a:rPr lang="cs-CZ" sz="2800" dirty="0" smtClean="0">
                <a:solidFill>
                  <a:schemeClr val="bg2"/>
                </a:solidFill>
              </a:rPr>
              <a:t> – </a:t>
            </a:r>
            <a:r>
              <a:rPr lang="cs-CZ" sz="2800" b="1" dirty="0" smtClean="0">
                <a:solidFill>
                  <a:schemeClr val="bg2"/>
                </a:solidFill>
              </a:rPr>
              <a:t>s</a:t>
            </a:r>
            <a:r>
              <a:rPr lang="cs-CZ" sz="2800" b="1" i="1" dirty="0" smtClean="0">
                <a:solidFill>
                  <a:schemeClr val="bg2"/>
                </a:solidFill>
              </a:rPr>
              <a:t>távka</a:t>
            </a:r>
            <a:r>
              <a:rPr lang="cs-CZ" sz="2800" dirty="0" smtClean="0">
                <a:solidFill>
                  <a:schemeClr val="bg2"/>
                </a:solidFill>
              </a:rPr>
              <a:t> = částečné nebo úplné přerušení práce </a:t>
            </a:r>
            <a:r>
              <a:rPr lang="cs-CZ" sz="2800" u="sng" dirty="0" smtClean="0">
                <a:solidFill>
                  <a:schemeClr val="bg2"/>
                </a:solidFill>
              </a:rPr>
              <a:t>ze strany zaměstnanců</a:t>
            </a:r>
            <a:r>
              <a:rPr lang="cs-CZ" sz="2800" dirty="0" smtClean="0">
                <a:solidFill>
                  <a:schemeClr val="bg2"/>
                </a:solidFill>
              </a:rPr>
              <a:t>;</a:t>
            </a:r>
          </a:p>
          <a:p>
            <a:pPr algn="just">
              <a:buNone/>
            </a:pPr>
            <a:r>
              <a:rPr lang="cs-CZ" sz="2800" b="1" i="1" dirty="0" smtClean="0">
                <a:solidFill>
                  <a:schemeClr val="bg2"/>
                </a:solidFill>
              </a:rPr>
              <a:t>		</a:t>
            </a:r>
            <a:r>
              <a:rPr lang="cs-CZ" sz="2800" dirty="0" smtClean="0">
                <a:solidFill>
                  <a:schemeClr val="bg2"/>
                </a:solidFill>
              </a:rPr>
              <a:t> – </a:t>
            </a:r>
            <a:r>
              <a:rPr lang="cs-CZ" sz="2800" b="1" dirty="0" smtClean="0">
                <a:solidFill>
                  <a:schemeClr val="bg2"/>
                </a:solidFill>
              </a:rPr>
              <a:t>v</a:t>
            </a:r>
            <a:r>
              <a:rPr lang="cs-CZ" sz="2800" b="1" i="1" dirty="0" smtClean="0">
                <a:solidFill>
                  <a:schemeClr val="bg2"/>
                </a:solidFill>
              </a:rPr>
              <a:t>ýluka</a:t>
            </a:r>
            <a:r>
              <a:rPr lang="cs-CZ" sz="2800" dirty="0" smtClean="0">
                <a:solidFill>
                  <a:schemeClr val="bg2"/>
                </a:solidFill>
              </a:rPr>
              <a:t> = částečné nebo úplné zastavení práce </a:t>
            </a:r>
            <a:r>
              <a:rPr lang="cs-CZ" sz="2800" u="sng" dirty="0" smtClean="0">
                <a:solidFill>
                  <a:schemeClr val="bg2"/>
                </a:solidFill>
              </a:rPr>
              <a:t>zaměstnavatelem</a:t>
            </a:r>
            <a:r>
              <a:rPr lang="cs-CZ" sz="2500" dirty="0" smtClean="0">
                <a:solidFill>
                  <a:schemeClr val="bg2"/>
                </a:solidFill>
              </a:rPr>
              <a:t> (jako obrana proti požadavkům odborů).</a:t>
            </a:r>
          </a:p>
          <a:p>
            <a:pPr algn="just">
              <a:buNone/>
            </a:pPr>
            <a:endParaRPr lang="cs-CZ" sz="285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642918"/>
            <a:ext cx="9144000" cy="697850"/>
          </a:xfrm>
        </p:spPr>
        <p:txBody>
          <a:bodyPr/>
          <a:lstStyle/>
          <a:p>
            <a:pPr>
              <a:defRPr/>
            </a:pPr>
            <a:r>
              <a:rPr lang="cs-CZ" sz="3100" b="1" dirty="0" smtClean="0">
                <a:solidFill>
                  <a:schemeClr val="bg2"/>
                </a:solidFill>
                <a:effectLst/>
                <a:latin typeface="+mn-lt"/>
              </a:rPr>
              <a:t>Kolektivní vyjednávání</a:t>
            </a:r>
            <a:endParaRPr lang="ro-RO" sz="31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8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4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42" name="Picture 18" descr="PE01931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950080" y="2708920"/>
            <a:ext cx="3408133" cy="3701528"/>
          </a:xfrm>
        </p:spPr>
      </p:pic>
      <p:sp>
        <p:nvSpPr>
          <p:cNvPr id="7" name="Obdélník 6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	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85720" y="1412776"/>
            <a:ext cx="6215106" cy="1230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cs-CZ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cs-CZ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Děkuji vám za pozornost a </a:t>
            </a:r>
            <a:br>
              <a:rPr kumimoji="0" lang="cs-CZ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cs-CZ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přeji příjemný zbytek dne.</a:t>
            </a:r>
            <a:r>
              <a:rPr kumimoji="0" lang="cs-CZ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</a:t>
            </a:r>
            <a:endParaRPr kumimoji="0" lang="cs-CZ" sz="3500" b="0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 advAuto="3000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556792"/>
            <a:ext cx="8643998" cy="5086918"/>
          </a:xfrm>
        </p:spPr>
        <p:txBody>
          <a:bodyPr/>
          <a:lstStyle/>
          <a:p>
            <a:pPr algn="just" eaLnBrk="1" hangingPunct="1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– Význam pracovních vztahů pro personální práci </a:t>
            </a:r>
            <a:br>
              <a:rPr lang="cs-CZ" sz="2850" dirty="0" smtClean="0">
                <a:solidFill>
                  <a:schemeClr val="bg2"/>
                </a:solidFill>
              </a:rPr>
            </a:br>
            <a:r>
              <a:rPr lang="cs-CZ" sz="2850" dirty="0" smtClean="0">
                <a:solidFill>
                  <a:schemeClr val="bg2"/>
                </a:solidFill>
              </a:rPr>
              <a:t>v organizaci je mimořádný.</a:t>
            </a:r>
            <a:r>
              <a:rPr lang="cs-CZ" sz="2800" dirty="0" smtClean="0"/>
              <a:t> </a:t>
            </a:r>
            <a:endParaRPr lang="cs-CZ" sz="2850" dirty="0" smtClean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– </a:t>
            </a:r>
            <a:r>
              <a:rPr lang="cs-CZ" sz="2850" b="1" dirty="0" smtClean="0">
                <a:solidFill>
                  <a:schemeClr val="bg2"/>
                </a:solidFill>
              </a:rPr>
              <a:t>Pracovní vztahy a jejich kvalita</a:t>
            </a:r>
            <a:r>
              <a:rPr lang="cs-CZ" sz="2850" dirty="0" smtClean="0">
                <a:solidFill>
                  <a:schemeClr val="bg2"/>
                </a:solidFill>
              </a:rPr>
              <a:t> vytvářejí rámec významně </a:t>
            </a:r>
            <a:r>
              <a:rPr lang="cs-CZ" sz="2850" u="sng" dirty="0" smtClean="0">
                <a:solidFill>
                  <a:schemeClr val="bg2"/>
                </a:solidFill>
              </a:rPr>
              <a:t>ovlivňující dosahování cílů organizace</a:t>
            </a:r>
            <a:r>
              <a:rPr lang="cs-CZ" sz="2850" dirty="0" smtClean="0">
                <a:solidFill>
                  <a:schemeClr val="bg2"/>
                </a:solidFill>
              </a:rPr>
              <a:t> </a:t>
            </a:r>
            <a:r>
              <a:rPr lang="cs-CZ" sz="2850" u="sng" dirty="0" smtClean="0">
                <a:solidFill>
                  <a:schemeClr val="bg2"/>
                </a:solidFill>
              </a:rPr>
              <a:t>i cílů pracovních a životních</a:t>
            </a:r>
            <a:r>
              <a:rPr lang="cs-CZ" sz="2850" dirty="0" smtClean="0">
                <a:solidFill>
                  <a:schemeClr val="bg2"/>
                </a:solidFill>
              </a:rPr>
              <a:t> jednotlivých pracovníků.</a:t>
            </a:r>
          </a:p>
          <a:p>
            <a:pPr algn="just" eaLnBrk="1" hangingPunct="1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– </a:t>
            </a:r>
            <a:r>
              <a:rPr lang="cs-CZ" sz="2850" b="1" dirty="0" smtClean="0">
                <a:solidFill>
                  <a:schemeClr val="bg2"/>
                </a:solidFill>
              </a:rPr>
              <a:t>Korektní, harmonické, uspokojivé pracovní a mezilidské vztahy</a:t>
            </a:r>
            <a:r>
              <a:rPr lang="cs-CZ" sz="2850" dirty="0" smtClean="0">
                <a:solidFill>
                  <a:schemeClr val="bg2"/>
                </a:solidFill>
              </a:rPr>
              <a:t> </a:t>
            </a:r>
            <a:r>
              <a:rPr lang="cs-CZ" sz="2850" u="sng" dirty="0" smtClean="0">
                <a:solidFill>
                  <a:schemeClr val="bg2"/>
                </a:solidFill>
              </a:rPr>
              <a:t>vytvářejí produktivní klima</a:t>
            </a:r>
            <a:r>
              <a:rPr lang="cs-CZ" sz="2850" dirty="0" smtClean="0">
                <a:solidFill>
                  <a:schemeClr val="bg2"/>
                </a:solidFill>
              </a:rPr>
              <a:t>, které má velmi příznivý vliv na individuální, kolektivní </a:t>
            </a:r>
            <a:br>
              <a:rPr lang="cs-CZ" sz="2850" dirty="0" smtClean="0">
                <a:solidFill>
                  <a:schemeClr val="bg2"/>
                </a:solidFill>
              </a:rPr>
            </a:br>
            <a:r>
              <a:rPr lang="cs-CZ" sz="2850" dirty="0" smtClean="0">
                <a:solidFill>
                  <a:schemeClr val="bg2"/>
                </a:solidFill>
              </a:rPr>
              <a:t>i (celo)organizační výkon, mírů produktivity, efektivnost podnikových procesů, 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endParaRPr lang="cs-CZ" sz="285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714356"/>
            <a:ext cx="9144000" cy="626412"/>
          </a:xfrm>
        </p:spPr>
        <p:txBody>
          <a:bodyPr/>
          <a:lstStyle/>
          <a:p>
            <a:pPr>
              <a:defRPr/>
            </a:pPr>
            <a:r>
              <a:rPr lang="pl-PL" sz="3100" b="1" dirty="0" smtClean="0">
                <a:solidFill>
                  <a:schemeClr val="bg2"/>
                </a:solidFill>
                <a:effectLst/>
                <a:latin typeface="+mn-lt"/>
              </a:rPr>
              <a:t>VÝZNAM pracovních vztahů v podniku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556792"/>
            <a:ext cx="8572560" cy="5301208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Příznivě pracovní vztahy se odrážejí </a:t>
            </a:r>
            <a:r>
              <a:rPr lang="cs-CZ" sz="2800" u="sng" dirty="0" smtClean="0">
                <a:solidFill>
                  <a:schemeClr val="bg2"/>
                </a:solidFill>
              </a:rPr>
              <a:t>ve spokojenosti</a:t>
            </a:r>
            <a:br>
              <a:rPr lang="cs-CZ" sz="2800" u="sng" dirty="0" smtClean="0">
                <a:solidFill>
                  <a:schemeClr val="bg2"/>
                </a:solidFill>
              </a:rPr>
            </a:br>
            <a:r>
              <a:rPr lang="cs-CZ" sz="2800" u="sng" dirty="0" smtClean="0">
                <a:solidFill>
                  <a:schemeClr val="bg2"/>
                </a:solidFill>
              </a:rPr>
              <a:t>a míře loajality pracovníků</a:t>
            </a:r>
            <a:r>
              <a:rPr lang="cs-CZ" sz="2800" dirty="0" smtClean="0">
                <a:solidFill>
                  <a:schemeClr val="bg2"/>
                </a:solidFill>
              </a:rPr>
              <a:t> a přispívají ke slaďování individuálních zájmů a cílů s cíli a zájmy organizace.</a:t>
            </a:r>
          </a:p>
          <a:p>
            <a:pPr algn="just" eaLnBrk="1" hangingPunct="1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Společenské vztahy vznikající při námezdní práci (práci za mzdu) a vztahy s nimi úzce související, které jsou upraveny právními normami, jsou označovány jako </a:t>
            </a:r>
            <a:r>
              <a:rPr lang="cs-CZ" sz="2800" b="1" dirty="0" smtClean="0">
                <a:solidFill>
                  <a:schemeClr val="bg2"/>
                </a:solidFill>
              </a:rPr>
              <a:t>pracovněprávní vztahy</a:t>
            </a:r>
            <a:r>
              <a:rPr lang="cs-CZ" sz="2800" dirty="0" smtClean="0">
                <a:solidFill>
                  <a:schemeClr val="bg2"/>
                </a:solidFill>
              </a:rPr>
              <a:t>. 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642918"/>
            <a:ext cx="9144000" cy="642942"/>
          </a:xfrm>
        </p:spPr>
        <p:txBody>
          <a:bodyPr/>
          <a:lstStyle/>
          <a:p>
            <a:pPr>
              <a:defRPr/>
            </a:pPr>
            <a:r>
              <a:rPr lang="pl-PL" sz="3100" b="1" dirty="0" smtClean="0">
                <a:solidFill>
                  <a:schemeClr val="bg2"/>
                </a:solidFill>
                <a:effectLst/>
                <a:latin typeface="+mn-lt"/>
              </a:rPr>
              <a:t>Význam pracovních vztahů v podniku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628800"/>
            <a:ext cx="8643998" cy="4968552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Na pracovišti, resp. při práci obecně vznikají </a:t>
            </a:r>
            <a:r>
              <a:rPr lang="cs-CZ" sz="2900" b="1" dirty="0" smtClean="0">
                <a:solidFill>
                  <a:schemeClr val="bg2"/>
                </a:solidFill>
              </a:rPr>
              <a:t>vztahy</a:t>
            </a:r>
            <a:r>
              <a:rPr lang="cs-CZ" sz="2900" dirty="0" smtClean="0">
                <a:solidFill>
                  <a:schemeClr val="bg2"/>
                </a:solidFill>
              </a:rPr>
              <a:t>, které </a:t>
            </a:r>
            <a:r>
              <a:rPr lang="cs-CZ" sz="2900" b="1" dirty="0" smtClean="0">
                <a:solidFill>
                  <a:schemeClr val="bg2"/>
                </a:solidFill>
              </a:rPr>
              <a:t>je možné </a:t>
            </a:r>
            <a:r>
              <a:rPr lang="cs-CZ" sz="2900" dirty="0" smtClean="0">
                <a:solidFill>
                  <a:schemeClr val="bg2"/>
                </a:solidFill>
              </a:rPr>
              <a:t>dle jejich charakteru </a:t>
            </a:r>
            <a:r>
              <a:rPr lang="cs-CZ" sz="2900" b="1" dirty="0" smtClean="0">
                <a:solidFill>
                  <a:schemeClr val="bg2"/>
                </a:solidFill>
              </a:rPr>
              <a:t>členit do několika skupin:</a:t>
            </a:r>
          </a:p>
          <a:p>
            <a:pPr algn="just" eaLnBrk="1" hangingPunct="1">
              <a:lnSpc>
                <a:spcPct val="90000"/>
              </a:lnSpc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I. – vztahy </a:t>
            </a:r>
            <a:r>
              <a:rPr lang="cs-CZ" sz="2900" b="1" dirty="0" smtClean="0">
                <a:solidFill>
                  <a:schemeClr val="bg2"/>
                </a:solidFill>
              </a:rPr>
              <a:t>mezi zaměstnancem a zaměstnavatelem </a:t>
            </a:r>
            <a:r>
              <a:rPr lang="cs-CZ" sz="2500" dirty="0" smtClean="0">
                <a:solidFill>
                  <a:schemeClr val="bg2"/>
                </a:solidFill>
              </a:rPr>
              <a:t>(zaměstnaneckých vztah), </a:t>
            </a:r>
            <a:r>
              <a:rPr lang="cs-CZ" sz="2850" dirty="0" smtClean="0">
                <a:solidFill>
                  <a:schemeClr val="bg2"/>
                </a:solidFill>
              </a:rPr>
              <a:t>	</a:t>
            </a:r>
            <a:endParaRPr lang="cs-CZ" sz="2900" dirty="0" smtClean="0">
              <a:solidFill>
                <a:schemeClr val="bg2"/>
              </a:solidFill>
            </a:endParaRPr>
          </a:p>
          <a:p>
            <a:pPr>
              <a:spcBef>
                <a:spcPts val="12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II. – vztahy </a:t>
            </a:r>
            <a:r>
              <a:rPr lang="cs-CZ" sz="2900" b="1" dirty="0" smtClean="0">
                <a:solidFill>
                  <a:schemeClr val="bg2"/>
                </a:solidFill>
              </a:rPr>
              <a:t>mezi zaměstnancem a zaměstnaneckým sdruženími</a:t>
            </a:r>
            <a:r>
              <a:rPr lang="cs-CZ" sz="2900" dirty="0" smtClean="0">
                <a:solidFill>
                  <a:schemeClr val="bg2"/>
                </a:solidFill>
              </a:rPr>
              <a:t> </a:t>
            </a:r>
            <a:r>
              <a:rPr lang="cs-CZ" sz="2500" dirty="0" smtClean="0">
                <a:solidFill>
                  <a:schemeClr val="bg2"/>
                </a:solidFill>
              </a:rPr>
              <a:t>(odbory či prostřednictvím jiných zástupců - tzv. rada </a:t>
            </a:r>
            <a:r>
              <a:rPr lang="pl-PL" sz="2500" dirty="0" smtClean="0">
                <a:solidFill>
                  <a:schemeClr val="bg2"/>
                </a:solidFill>
              </a:rPr>
              <a:t>zaměstnanců, zástupci pro oblast BOZP),</a:t>
            </a:r>
            <a:endParaRPr lang="cs-CZ" sz="2500" dirty="0" smtClean="0">
              <a:solidFill>
                <a:schemeClr val="bg2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3600" dirty="0" smtClean="0">
                <a:solidFill>
                  <a:schemeClr val="bg2"/>
                </a:solidFill>
              </a:rPr>
              <a:t>	</a:t>
            </a:r>
            <a:r>
              <a:rPr lang="cs-CZ" sz="2900" dirty="0" smtClean="0">
                <a:solidFill>
                  <a:schemeClr val="bg2"/>
                </a:solidFill>
              </a:rPr>
              <a:t>III. – vztahy </a:t>
            </a:r>
            <a:r>
              <a:rPr lang="cs-CZ" sz="2900" b="1" dirty="0" smtClean="0">
                <a:solidFill>
                  <a:schemeClr val="bg2"/>
                </a:solidFill>
              </a:rPr>
              <a:t>mezi odbory a zaměstnavatelem</a:t>
            </a:r>
            <a:r>
              <a:rPr lang="cs-CZ" sz="3600" b="1" dirty="0" smtClean="0">
                <a:solidFill>
                  <a:schemeClr val="bg2"/>
                </a:solidFill>
              </a:rPr>
              <a:t> </a:t>
            </a:r>
            <a:r>
              <a:rPr lang="cs-CZ" sz="2500" dirty="0" smtClean="0">
                <a:solidFill>
                  <a:schemeClr val="bg2"/>
                </a:solidFill>
              </a:rPr>
              <a:t>(kolektivní pracovní vztahy), </a:t>
            </a:r>
            <a:r>
              <a:rPr lang="cs-CZ" sz="3600" dirty="0" smtClean="0">
                <a:solidFill>
                  <a:schemeClr val="bg2"/>
                </a:solidFill>
              </a:rPr>
              <a:t>	</a:t>
            </a: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endParaRPr lang="cs-CZ" sz="285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642918"/>
            <a:ext cx="9144000" cy="841866"/>
          </a:xfrm>
        </p:spPr>
        <p:txBody>
          <a:bodyPr/>
          <a:lstStyle/>
          <a:p>
            <a:pPr>
              <a:defRPr/>
            </a:pPr>
            <a:r>
              <a:rPr lang="pl-PL" sz="3100" b="1" dirty="0" smtClean="0">
                <a:solidFill>
                  <a:schemeClr val="bg2"/>
                </a:solidFill>
                <a:effectLst/>
                <a:latin typeface="+mn-lt"/>
              </a:rPr>
              <a:t>VZTAH zaměstnavatel  </a:t>
            </a:r>
            <a:r>
              <a:rPr lang="cs-CZ" sz="3100" dirty="0" smtClean="0">
                <a:solidFill>
                  <a:schemeClr val="bg2"/>
                </a:solidFill>
                <a:effectLst/>
              </a:rPr>
              <a:t>– </a:t>
            </a:r>
            <a:r>
              <a:rPr lang="pl-PL" sz="3100" b="1" dirty="0" smtClean="0">
                <a:solidFill>
                  <a:schemeClr val="bg2"/>
                </a:solidFill>
                <a:effectLst/>
                <a:latin typeface="+mn-lt"/>
              </a:rPr>
              <a:t> zaměstnanec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9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700808"/>
            <a:ext cx="8643998" cy="4942902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	</a:t>
            </a:r>
            <a:r>
              <a:rPr lang="cs-CZ" sz="2900" dirty="0" smtClean="0">
                <a:solidFill>
                  <a:schemeClr val="bg2"/>
                </a:solidFill>
              </a:rPr>
              <a:t>IV. – vztahy </a:t>
            </a:r>
            <a:r>
              <a:rPr lang="cs-CZ" sz="2900" b="1" dirty="0" smtClean="0">
                <a:solidFill>
                  <a:schemeClr val="bg2"/>
                </a:solidFill>
              </a:rPr>
              <a:t>mezi nadřízeným a podřízeným</a:t>
            </a:r>
            <a:r>
              <a:rPr lang="cs-CZ" sz="2900" dirty="0" smtClean="0">
                <a:solidFill>
                  <a:schemeClr val="bg2"/>
                </a:solidFill>
              </a:rPr>
              <a:t>,</a:t>
            </a:r>
          </a:p>
          <a:p>
            <a:pPr algn="just" eaLnBrk="1" hangingPunct="1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V. –  vztahy </a:t>
            </a:r>
            <a:r>
              <a:rPr lang="cs-CZ" sz="2900" b="1" dirty="0" smtClean="0">
                <a:solidFill>
                  <a:schemeClr val="bg2"/>
                </a:solidFill>
              </a:rPr>
              <a:t>k zákazníkům a veřejnosti</a:t>
            </a:r>
            <a:r>
              <a:rPr lang="cs-CZ" sz="2900" dirty="0" smtClean="0">
                <a:solidFill>
                  <a:schemeClr val="bg2"/>
                </a:solidFill>
              </a:rPr>
              <a:t>,</a:t>
            </a:r>
          </a:p>
          <a:p>
            <a:pPr algn="just" eaLnBrk="1" hangingPunct="1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VI. – vztahy </a:t>
            </a:r>
            <a:r>
              <a:rPr lang="cs-CZ" sz="2900" b="1" dirty="0" smtClean="0">
                <a:solidFill>
                  <a:schemeClr val="bg2"/>
                </a:solidFill>
              </a:rPr>
              <a:t>mezi pracovními kolektivy </a:t>
            </a:r>
            <a:r>
              <a:rPr lang="cs-CZ" sz="2500" dirty="0" smtClean="0">
                <a:solidFill>
                  <a:schemeClr val="bg2"/>
                </a:solidFill>
              </a:rPr>
              <a:t>(upravuje organizační nebo pracovní řád)</a:t>
            </a:r>
            <a:r>
              <a:rPr lang="cs-CZ" sz="2900" dirty="0" smtClean="0">
                <a:solidFill>
                  <a:schemeClr val="bg2"/>
                </a:solidFill>
              </a:rPr>
              <a:t>,</a:t>
            </a:r>
            <a:r>
              <a:rPr lang="cs-CZ" sz="2900" dirty="0" smtClean="0"/>
              <a:t> </a:t>
            </a:r>
          </a:p>
          <a:p>
            <a:pPr algn="just" eaLnBrk="1" hangingPunct="1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</a:t>
            </a:r>
            <a:r>
              <a:rPr lang="cs-CZ" sz="2900" u="sng" dirty="0" smtClean="0">
                <a:solidFill>
                  <a:schemeClr val="bg2"/>
                </a:solidFill>
              </a:rPr>
              <a:t>Relativně samostatnou skupinou kolektivních vztahů</a:t>
            </a:r>
            <a:r>
              <a:rPr lang="cs-CZ" sz="2900" dirty="0" smtClean="0">
                <a:solidFill>
                  <a:schemeClr val="bg2"/>
                </a:solidFill>
              </a:rPr>
              <a:t> jsou kolektivní vztahy, u nichž je </a:t>
            </a:r>
            <a:r>
              <a:rPr lang="cs-CZ" sz="2900" u="sng" dirty="0" smtClean="0">
                <a:solidFill>
                  <a:schemeClr val="bg2"/>
                </a:solidFill>
              </a:rPr>
              <a:t>jedním z účastníků stát</a:t>
            </a:r>
            <a:r>
              <a:rPr lang="cs-CZ" sz="2900" dirty="0" smtClean="0">
                <a:solidFill>
                  <a:schemeClr val="bg2"/>
                </a:solidFill>
              </a:rPr>
              <a:t> – tzv. </a:t>
            </a:r>
            <a:r>
              <a:rPr lang="cs-CZ" sz="2900" b="1" dirty="0" smtClean="0">
                <a:solidFill>
                  <a:schemeClr val="bg2"/>
                </a:solidFill>
              </a:rPr>
              <a:t>tripartitní vztahy</a:t>
            </a:r>
            <a:r>
              <a:rPr lang="cs-CZ" sz="2850" b="1" dirty="0" smtClean="0">
                <a:solidFill>
                  <a:schemeClr val="bg2"/>
                </a:solidFill>
              </a:rPr>
              <a:t> </a:t>
            </a:r>
            <a:r>
              <a:rPr lang="cs-CZ" sz="2500" b="1" dirty="0" smtClean="0">
                <a:solidFill>
                  <a:schemeClr val="bg2"/>
                </a:solidFill>
              </a:rPr>
              <a:t>(tripartita)</a:t>
            </a:r>
            <a:r>
              <a:rPr lang="cs-CZ" sz="2500" dirty="0" smtClean="0">
                <a:solidFill>
                  <a:schemeClr val="bg2"/>
                </a:solidFill>
              </a:rPr>
              <a:t>.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4000" dirty="0" smtClean="0">
                <a:solidFill>
                  <a:schemeClr val="bg2"/>
                </a:solidFill>
              </a:rPr>
              <a:t>	</a:t>
            </a:r>
            <a:r>
              <a:rPr lang="cs-CZ" sz="2900" dirty="0" smtClean="0">
                <a:solidFill>
                  <a:schemeClr val="bg2"/>
                </a:solidFill>
              </a:rPr>
              <a:t>VII. – vztahy </a:t>
            </a:r>
            <a:r>
              <a:rPr lang="cs-CZ" sz="2900" b="1" dirty="0" smtClean="0">
                <a:solidFill>
                  <a:schemeClr val="bg2"/>
                </a:solidFill>
              </a:rPr>
              <a:t>mezi spolupracovníky</a:t>
            </a:r>
            <a:r>
              <a:rPr lang="cs-CZ" sz="2500" b="1" dirty="0" smtClean="0">
                <a:solidFill>
                  <a:schemeClr val="bg2"/>
                </a:solidFill>
              </a:rPr>
              <a:t> </a:t>
            </a:r>
            <a:r>
              <a:rPr lang="cs-CZ" sz="2500" dirty="0" smtClean="0">
                <a:solidFill>
                  <a:schemeClr val="bg2"/>
                </a:solidFill>
              </a:rPr>
              <a:t>(neupravuje žádný zvláštní předpis).</a:t>
            </a:r>
          </a:p>
          <a:p>
            <a:pPr algn="just" eaLnBrk="1" hangingPunct="1"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</a:t>
            </a:r>
            <a:endParaRPr lang="cs-CZ" sz="4000" dirty="0" smtClean="0">
              <a:solidFill>
                <a:schemeClr val="bg2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ts val="1200"/>
              </a:spcBef>
              <a:buClr>
                <a:schemeClr val="bg2"/>
              </a:buClr>
              <a:buNone/>
            </a:pPr>
            <a:endParaRPr lang="cs-CZ" sz="285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642918"/>
            <a:ext cx="9144000" cy="769858"/>
          </a:xfrm>
        </p:spPr>
        <p:txBody>
          <a:bodyPr/>
          <a:lstStyle/>
          <a:p>
            <a:pPr>
              <a:defRPr/>
            </a:pPr>
            <a:r>
              <a:rPr lang="pl-PL" sz="3100" b="1" dirty="0" smtClean="0">
                <a:solidFill>
                  <a:schemeClr val="bg2"/>
                </a:solidFill>
                <a:effectLst/>
                <a:latin typeface="+mn-lt"/>
              </a:rPr>
              <a:t>Pracovní vztahy v podniku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412776"/>
            <a:ext cx="8715436" cy="5230934"/>
          </a:xfrm>
        </p:spPr>
        <p:txBody>
          <a:bodyPr/>
          <a:lstStyle/>
          <a:p>
            <a:pPr marL="0" indent="0" algn="just" eaLnBrk="1" hangingPunct="1"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Pracovní vztahy v organizaci mají svou</a:t>
            </a:r>
            <a:r>
              <a:rPr lang="cs-CZ" sz="2800" i="1" dirty="0" smtClean="0">
                <a:solidFill>
                  <a:schemeClr val="bg2"/>
                </a:solidFill>
              </a:rPr>
              <a:t> </a:t>
            </a:r>
            <a:r>
              <a:rPr lang="cs-CZ" sz="2800" b="1" dirty="0" smtClean="0">
                <a:solidFill>
                  <a:schemeClr val="bg2"/>
                </a:solidFill>
              </a:rPr>
              <a:t>formální</a:t>
            </a:r>
            <a:r>
              <a:rPr lang="cs-CZ" sz="2800" dirty="0" smtClean="0">
                <a:solidFill>
                  <a:schemeClr val="bg2"/>
                </a:solidFill>
              </a:rPr>
              <a:t> a </a:t>
            </a:r>
            <a:r>
              <a:rPr lang="cs-CZ" sz="2800" b="1" dirty="0" smtClean="0">
                <a:solidFill>
                  <a:schemeClr val="bg2"/>
                </a:solidFill>
              </a:rPr>
              <a:t>neformální</a:t>
            </a:r>
            <a:r>
              <a:rPr lang="cs-CZ" sz="2800" dirty="0" smtClean="0">
                <a:solidFill>
                  <a:schemeClr val="bg2"/>
                </a:solidFill>
              </a:rPr>
              <a:t> </a:t>
            </a:r>
            <a:r>
              <a:rPr lang="cs-CZ" sz="2800" b="1" dirty="0" smtClean="0">
                <a:solidFill>
                  <a:schemeClr val="bg2"/>
                </a:solidFill>
              </a:rPr>
              <a:t>stránku.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b="1" dirty="0" smtClean="0">
                <a:solidFill>
                  <a:schemeClr val="bg2"/>
                </a:solidFill>
              </a:rPr>
              <a:t>Formální vztahy </a:t>
            </a:r>
            <a:r>
              <a:rPr lang="cs-CZ" sz="2800" dirty="0" smtClean="0">
                <a:solidFill>
                  <a:schemeClr val="bg2"/>
                </a:solidFill>
              </a:rPr>
              <a:t>jsou upravované </a:t>
            </a:r>
            <a:r>
              <a:rPr lang="cs-CZ" sz="2800" u="sng" dirty="0" smtClean="0">
                <a:solidFill>
                  <a:schemeClr val="bg2"/>
                </a:solidFill>
              </a:rPr>
              <a:t>pravidly, platnými buď v rámci určité pracovní skupiny</a:t>
            </a:r>
            <a:r>
              <a:rPr lang="cs-CZ" sz="2800" dirty="0" smtClean="0">
                <a:solidFill>
                  <a:schemeClr val="bg2"/>
                </a:solidFill>
              </a:rPr>
              <a:t> či v rámci </a:t>
            </a:r>
            <a:r>
              <a:rPr lang="cs-CZ" sz="2800" u="sng" dirty="0" smtClean="0">
                <a:solidFill>
                  <a:schemeClr val="bg2"/>
                </a:solidFill>
              </a:rPr>
              <a:t>organizace</a:t>
            </a:r>
            <a:r>
              <a:rPr lang="cs-CZ" sz="2800" dirty="0" smtClean="0">
                <a:solidFill>
                  <a:schemeClr val="bg2"/>
                </a:solidFill>
              </a:rPr>
              <a:t> </a:t>
            </a:r>
            <a:r>
              <a:rPr lang="cs-CZ" sz="2500" dirty="0" smtClean="0">
                <a:solidFill>
                  <a:schemeClr val="bg2"/>
                </a:solidFill>
              </a:rPr>
              <a:t>(např. pracovní řád, prémiový řád aj.) </a:t>
            </a:r>
            <a:r>
              <a:rPr lang="cs-CZ" sz="2800" dirty="0" smtClean="0">
                <a:solidFill>
                  <a:schemeClr val="bg2"/>
                </a:solidFill>
              </a:rPr>
              <a:t>nebo platnými celospolečensky - celostátně </a:t>
            </a:r>
            <a:r>
              <a:rPr lang="cs-CZ" sz="2500" dirty="0" smtClean="0">
                <a:solidFill>
                  <a:schemeClr val="bg2"/>
                </a:solidFill>
              </a:rPr>
              <a:t>(zákon </a:t>
            </a:r>
            <a:r>
              <a:rPr lang="cs-CZ" sz="2500" b="1" dirty="0" smtClean="0">
                <a:solidFill>
                  <a:schemeClr val="bg2"/>
                </a:solidFill>
              </a:rPr>
              <a:t>č</a:t>
            </a:r>
            <a:r>
              <a:rPr lang="cs-CZ" sz="2500" dirty="0" smtClean="0">
                <a:solidFill>
                  <a:schemeClr val="bg2"/>
                </a:solidFill>
              </a:rPr>
              <a:t>. 262/2006 Sb. zákoník práce; zákon č. 435/2004 Sb., o zaměstnanosti; nebo Listina základních práv a svobod apod</a:t>
            </a:r>
            <a:r>
              <a:rPr lang="cs-CZ" sz="2800" dirty="0" smtClean="0">
                <a:solidFill>
                  <a:schemeClr val="bg2"/>
                </a:solidFill>
              </a:rPr>
              <a:t>.), či dokonce </a:t>
            </a:r>
            <a:r>
              <a:rPr lang="cs-CZ" sz="2800" u="sng" dirty="0" smtClean="0">
                <a:solidFill>
                  <a:schemeClr val="bg2"/>
                </a:solidFill>
              </a:rPr>
              <a:t>s mezinárodní působností</a:t>
            </a:r>
            <a:r>
              <a:rPr lang="cs-CZ" sz="2800" dirty="0" smtClean="0">
                <a:solidFill>
                  <a:schemeClr val="bg2"/>
                </a:solidFill>
              </a:rPr>
              <a:t> </a:t>
            </a:r>
            <a:r>
              <a:rPr lang="cs-CZ" sz="2500" dirty="0" smtClean="0">
                <a:solidFill>
                  <a:schemeClr val="bg2"/>
                </a:solidFill>
              </a:rPr>
              <a:t>(např. Všeobecná deklarace lidských práv aj.).</a:t>
            </a:r>
          </a:p>
          <a:p>
            <a:pPr algn="just" eaLnBrk="1" hangingPunct="1">
              <a:lnSpc>
                <a:spcPct val="90000"/>
              </a:lnSpc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800" b="1" dirty="0" smtClean="0">
                <a:solidFill>
                  <a:schemeClr val="bg2"/>
                </a:solidFill>
              </a:rPr>
              <a:t>Neformální vztahy </a:t>
            </a:r>
            <a:r>
              <a:rPr lang="cs-CZ" sz="2800" dirty="0" smtClean="0">
                <a:solidFill>
                  <a:schemeClr val="bg2"/>
                </a:solidFill>
              </a:rPr>
              <a:t>jsou </a:t>
            </a:r>
            <a:r>
              <a:rPr lang="cs-CZ" sz="2800" u="sng" dirty="0" smtClean="0">
                <a:solidFill>
                  <a:schemeClr val="bg2"/>
                </a:solidFill>
              </a:rPr>
              <a:t>odvislé od běžné komunikace </a:t>
            </a:r>
            <a:r>
              <a:rPr lang="cs-CZ" sz="2800" dirty="0" smtClean="0">
                <a:solidFill>
                  <a:schemeClr val="bg2"/>
                </a:solidFill>
              </a:rPr>
              <a:t>mezi pracovníky </a:t>
            </a:r>
            <a:r>
              <a:rPr lang="cs-CZ" sz="2500" dirty="0" smtClean="0">
                <a:solidFill>
                  <a:schemeClr val="bg2"/>
                </a:solidFill>
              </a:rPr>
              <a:t>(normami a organizačními předpisy striktně neupravované). </a:t>
            </a: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endParaRPr lang="cs-CZ" sz="2850" dirty="0" smtClean="0">
              <a:solidFill>
                <a:schemeClr val="bg2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endParaRPr lang="cs-CZ" sz="2850" dirty="0" smtClean="0">
              <a:solidFill>
                <a:schemeClr val="bg2"/>
              </a:solidFill>
            </a:endParaRPr>
          </a:p>
          <a:p>
            <a:pPr algn="just">
              <a:spcBef>
                <a:spcPts val="300"/>
              </a:spcBef>
              <a:buNone/>
            </a:pPr>
            <a:endParaRPr lang="cs-CZ" sz="2850" dirty="0" smtClean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endParaRPr lang="cs-CZ" sz="285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714356"/>
            <a:ext cx="9144000" cy="554404"/>
          </a:xfrm>
        </p:spPr>
        <p:txBody>
          <a:bodyPr/>
          <a:lstStyle/>
          <a:p>
            <a:pPr>
              <a:defRPr/>
            </a:pPr>
            <a:r>
              <a:rPr lang="pl-PL" sz="3100" b="1" dirty="0" smtClean="0">
                <a:solidFill>
                  <a:schemeClr val="bg2"/>
                </a:solidFill>
                <a:effectLst/>
                <a:latin typeface="+mn-lt"/>
              </a:rPr>
              <a:t>Pracovní vztahy v podniku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85720" y="1700808"/>
            <a:ext cx="8643998" cy="4942902"/>
          </a:xfrm>
        </p:spPr>
        <p:txBody>
          <a:bodyPr/>
          <a:lstStyle/>
          <a:p>
            <a:pPr algn="just" eaLnBrk="1" hangingPunct="1"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Při vytváření zdravých pracovních vztahů se </a:t>
            </a:r>
            <a:r>
              <a:rPr lang="cs-CZ" sz="2800" u="sng" dirty="0" smtClean="0">
                <a:solidFill>
                  <a:schemeClr val="bg2"/>
                </a:solidFill>
              </a:rPr>
              <a:t>uplatňují zejména tyto zásad</a:t>
            </a:r>
            <a:r>
              <a:rPr lang="cs-CZ" sz="2800" dirty="0" smtClean="0">
                <a:solidFill>
                  <a:schemeClr val="bg2"/>
                </a:solidFill>
              </a:rPr>
              <a:t>y:</a:t>
            </a:r>
          </a:p>
          <a:p>
            <a:pPr algn="just" eaLnBrk="1" hangingPunct="1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1) </a:t>
            </a:r>
            <a:r>
              <a:rPr lang="cs-CZ" sz="2800" b="1" dirty="0" smtClean="0">
                <a:solidFill>
                  <a:schemeClr val="bg2"/>
                </a:solidFill>
              </a:rPr>
              <a:t>vedení pracovníků k tomu, aby se řídili a dodržovali platný legislativní rámec </a:t>
            </a:r>
            <a:r>
              <a:rPr lang="cs-CZ" sz="2800" dirty="0" smtClean="0">
                <a:solidFill>
                  <a:schemeClr val="bg2"/>
                </a:solidFill>
              </a:rPr>
              <a:t>– zákony, normy; předpisy stanovené organizací a pravidla společenského chování se spolupracovníky, zákazníky i veřejnosti </a:t>
            </a:r>
            <a:r>
              <a:rPr lang="cs-CZ" sz="2500" dirty="0" smtClean="0">
                <a:solidFill>
                  <a:schemeClr val="bg2"/>
                </a:solidFill>
              </a:rPr>
              <a:t>(včetně etického kodexu);</a:t>
            </a:r>
          </a:p>
          <a:p>
            <a:pPr algn="just" eaLnBrk="1" hangingPunct="1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2) dodržování zákonů, smluv, dohod a pravidel etiky, slušnosti a </a:t>
            </a:r>
            <a:r>
              <a:rPr lang="cs-CZ" sz="2800" b="1" dirty="0" smtClean="0">
                <a:solidFill>
                  <a:schemeClr val="bg2"/>
                </a:solidFill>
              </a:rPr>
              <a:t>respektování lidských práv ze strany zaměstnavatele a jeho vedoucích pracovníků</a:t>
            </a:r>
            <a:r>
              <a:rPr lang="cs-CZ" sz="2800" dirty="0" smtClean="0">
                <a:solidFill>
                  <a:schemeClr val="bg2"/>
                </a:solidFill>
              </a:rPr>
              <a:t>;</a:t>
            </a:r>
          </a:p>
          <a:p>
            <a:pPr algn="just">
              <a:spcBef>
                <a:spcPts val="3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 </a:t>
            </a:r>
          </a:p>
          <a:p>
            <a:pPr algn="just">
              <a:spcBef>
                <a:spcPts val="3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 	</a:t>
            </a:r>
          </a:p>
          <a:p>
            <a:pPr algn="just">
              <a:spcBef>
                <a:spcPts val="300"/>
              </a:spcBef>
              <a:buNone/>
            </a:pPr>
            <a:endParaRPr lang="cs-CZ" sz="2800" dirty="0" smtClean="0">
              <a:solidFill>
                <a:schemeClr val="bg2"/>
              </a:solidFill>
            </a:endParaRPr>
          </a:p>
          <a:p>
            <a:pPr algn="just">
              <a:lnSpc>
                <a:spcPct val="90000"/>
              </a:lnSpc>
              <a:buClr>
                <a:schemeClr val="bg2"/>
              </a:buClr>
              <a:buNone/>
            </a:pPr>
            <a:endParaRPr lang="cs-CZ" sz="2900" dirty="0" smtClean="0">
              <a:solidFill>
                <a:schemeClr val="bg2"/>
              </a:solidFill>
            </a:endParaRPr>
          </a:p>
          <a:p>
            <a:pPr algn="just">
              <a:lnSpc>
                <a:spcPct val="90000"/>
              </a:lnSpc>
              <a:buClr>
                <a:schemeClr val="bg2"/>
              </a:buClr>
              <a:buNone/>
            </a:pPr>
            <a:endParaRPr lang="cs-CZ" sz="2900" dirty="0" smtClean="0">
              <a:solidFill>
                <a:schemeClr val="bg2"/>
              </a:solidFill>
            </a:endParaRPr>
          </a:p>
          <a:p>
            <a:pPr algn="just">
              <a:lnSpc>
                <a:spcPct val="90000"/>
              </a:lnSpc>
              <a:buClr>
                <a:schemeClr val="bg2"/>
              </a:buClr>
              <a:buNone/>
            </a:pPr>
            <a:endParaRPr lang="cs-CZ" sz="2900" dirty="0" smtClean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29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1"/>
            <a:ext cx="9144000" cy="548680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282" y="764704"/>
            <a:ext cx="8678198" cy="720080"/>
          </a:xfrm>
        </p:spPr>
        <p:txBody>
          <a:bodyPr/>
          <a:lstStyle/>
          <a:p>
            <a:pPr>
              <a:defRPr/>
            </a:pPr>
            <a:r>
              <a:rPr lang="pl-PL" sz="3000" b="1" dirty="0" smtClean="0">
                <a:solidFill>
                  <a:schemeClr val="bg2"/>
                </a:solidFill>
                <a:effectLst/>
                <a:latin typeface="+mn-lt"/>
              </a:rPr>
              <a:t>ZÁSADY vytváření zdravých pracovních vztahů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8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4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484784"/>
            <a:ext cx="8715436" cy="5158926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3) </a:t>
            </a:r>
            <a:r>
              <a:rPr lang="cs-CZ" sz="2850" b="1" dirty="0" smtClean="0">
                <a:solidFill>
                  <a:schemeClr val="bg2"/>
                </a:solidFill>
              </a:rPr>
              <a:t>respektování odborů</a:t>
            </a:r>
            <a:r>
              <a:rPr lang="cs-CZ" sz="2850" dirty="0" smtClean="0">
                <a:solidFill>
                  <a:schemeClr val="bg2"/>
                </a:solidFill>
              </a:rPr>
              <a:t> jako partnera zaměstnavatele </a:t>
            </a:r>
            <a:r>
              <a:rPr lang="cs-CZ" sz="2500" dirty="0" smtClean="0">
                <a:solidFill>
                  <a:schemeClr val="bg2"/>
                </a:solidFill>
              </a:rPr>
              <a:t>(managementu organizace);</a:t>
            </a:r>
          </a:p>
          <a:p>
            <a:pPr algn="just" eaLnBrk="1" hangingPunct="1">
              <a:lnSpc>
                <a:spcPct val="90000"/>
              </a:lnSpc>
              <a:spcBef>
                <a:spcPts val="1000"/>
              </a:spcBef>
              <a:buClr>
                <a:schemeClr val="bg2"/>
              </a:buClr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4) </a:t>
            </a:r>
            <a:r>
              <a:rPr lang="cs-CZ" sz="2850" b="1" dirty="0" smtClean="0">
                <a:solidFill>
                  <a:schemeClr val="bg2"/>
                </a:solidFill>
              </a:rPr>
              <a:t>formulování a realizace </a:t>
            </a:r>
            <a:r>
              <a:rPr lang="cs-CZ" sz="2850" dirty="0" smtClean="0">
                <a:solidFill>
                  <a:schemeClr val="bg2"/>
                </a:solidFill>
              </a:rPr>
              <a:t>jasné, etické a transparentní </a:t>
            </a:r>
            <a:r>
              <a:rPr lang="cs-CZ" sz="2850" b="1" dirty="0" smtClean="0">
                <a:solidFill>
                  <a:schemeClr val="bg2"/>
                </a:solidFill>
              </a:rPr>
              <a:t>politiky získávání, výběru, hodnocení, odměňování, rozmisťování </a:t>
            </a:r>
            <a:r>
              <a:rPr lang="cs-CZ" sz="2850" dirty="0" smtClean="0">
                <a:solidFill>
                  <a:schemeClr val="bg2"/>
                </a:solidFill>
              </a:rPr>
              <a:t>a personálního </a:t>
            </a:r>
            <a:r>
              <a:rPr lang="cs-CZ" sz="2850" b="1" dirty="0" smtClean="0">
                <a:solidFill>
                  <a:schemeClr val="bg2"/>
                </a:solidFill>
              </a:rPr>
              <a:t>rozvoje pracovníků</a:t>
            </a:r>
            <a:r>
              <a:rPr lang="cs-CZ" sz="2850" dirty="0" smtClean="0">
                <a:solidFill>
                  <a:schemeClr val="bg2"/>
                </a:solidFill>
              </a:rPr>
              <a:t>;</a:t>
            </a:r>
          </a:p>
          <a:p>
            <a:pPr algn="just" eaLnBrk="1" hangingPunct="1">
              <a:lnSpc>
                <a:spcPct val="90000"/>
              </a:lnSpc>
              <a:spcBef>
                <a:spcPts val="1000"/>
              </a:spcBef>
              <a:buClr>
                <a:schemeClr val="bg2"/>
              </a:buClr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5) </a:t>
            </a:r>
            <a:r>
              <a:rPr lang="cs-CZ" sz="2850" b="1" dirty="0" smtClean="0">
                <a:solidFill>
                  <a:schemeClr val="bg2"/>
                </a:solidFill>
              </a:rPr>
              <a:t>vytváření, udržování příznivých </a:t>
            </a:r>
            <a:r>
              <a:rPr lang="cs-CZ" sz="2850" b="1" dirty="0" err="1" smtClean="0">
                <a:solidFill>
                  <a:schemeClr val="bg2"/>
                </a:solidFill>
              </a:rPr>
              <a:t>pracov</a:t>
            </a:r>
            <a:r>
              <a:rPr lang="cs-CZ" sz="2850" b="1" dirty="0" smtClean="0">
                <a:solidFill>
                  <a:schemeClr val="bg2"/>
                </a:solidFill>
              </a:rPr>
              <a:t>. podmínek,</a:t>
            </a:r>
            <a:r>
              <a:rPr lang="cs-CZ" sz="2850" dirty="0" smtClean="0">
                <a:solidFill>
                  <a:schemeClr val="bg2"/>
                </a:solidFill>
              </a:rPr>
              <a:t> bezpečnosti a ochrany zdraví při práci pracovníků;</a:t>
            </a:r>
          </a:p>
          <a:p>
            <a:pPr algn="just" eaLnBrk="1" hangingPunct="1">
              <a:lnSpc>
                <a:spcPct val="90000"/>
              </a:lnSpc>
              <a:spcBef>
                <a:spcPts val="1000"/>
              </a:spcBef>
              <a:buClr>
                <a:schemeClr val="bg2"/>
              </a:buClr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6) </a:t>
            </a:r>
            <a:r>
              <a:rPr lang="cs-CZ" sz="2850" b="1" dirty="0" smtClean="0">
                <a:solidFill>
                  <a:schemeClr val="bg2"/>
                </a:solidFill>
              </a:rPr>
              <a:t>pečování o sociální rozvoj pracovníků</a:t>
            </a:r>
            <a:r>
              <a:rPr lang="cs-CZ" sz="2850" dirty="0" smtClean="0">
                <a:solidFill>
                  <a:schemeClr val="bg2"/>
                </a:solidFill>
              </a:rPr>
              <a:t>, jejich životní podmínky, odbornou pomoc radou i činem;</a:t>
            </a:r>
          </a:p>
          <a:p>
            <a:pPr algn="just" eaLnBrk="1" hangingPunct="1">
              <a:lnSpc>
                <a:spcPct val="90000"/>
              </a:lnSpc>
              <a:spcBef>
                <a:spcPts val="1000"/>
              </a:spcBef>
              <a:buClr>
                <a:schemeClr val="bg2"/>
              </a:buClr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7) tvorba žádoucích mezilidských vztahů </a:t>
            </a:r>
            <a:r>
              <a:rPr lang="cs-CZ" sz="2850" b="1" dirty="0" smtClean="0">
                <a:solidFill>
                  <a:schemeClr val="bg2"/>
                </a:solidFill>
              </a:rPr>
              <a:t>organizováním kulturních, sportovních, rekreačních</a:t>
            </a:r>
            <a:r>
              <a:rPr lang="cs-CZ" sz="2850" dirty="0" smtClean="0">
                <a:solidFill>
                  <a:schemeClr val="bg2"/>
                </a:solidFill>
              </a:rPr>
              <a:t> a dalších </a:t>
            </a:r>
            <a:r>
              <a:rPr lang="cs-CZ" sz="2850" b="1" dirty="0" smtClean="0">
                <a:solidFill>
                  <a:schemeClr val="bg2"/>
                </a:solidFill>
              </a:rPr>
              <a:t>aktivit pro pracovníky </a:t>
            </a:r>
            <a:r>
              <a:rPr lang="cs-CZ" sz="2850" dirty="0" smtClean="0">
                <a:solidFill>
                  <a:schemeClr val="bg2"/>
                </a:solidFill>
              </a:rPr>
              <a:t>a jejich rodinné příslušníky atd.</a:t>
            </a: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endParaRPr lang="cs-CZ" sz="2850" dirty="0" smtClean="0">
              <a:solidFill>
                <a:schemeClr val="bg2"/>
              </a:solidFill>
            </a:endParaRPr>
          </a:p>
          <a:p>
            <a:pPr algn="just">
              <a:spcBef>
                <a:spcPts val="400"/>
              </a:spcBef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  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731168"/>
          </a:xfrm>
        </p:spPr>
        <p:txBody>
          <a:bodyPr/>
          <a:lstStyle/>
          <a:p>
            <a:pPr>
              <a:defRPr/>
            </a:pPr>
            <a:r>
              <a:rPr lang="ro-RO" sz="3000" b="1" dirty="0" smtClean="0">
                <a:solidFill>
                  <a:schemeClr val="bg2"/>
                </a:solidFill>
                <a:effectLst/>
                <a:latin typeface="+mn-lt"/>
              </a:rPr>
              <a:t>Další zásady vytváření zdravých pracovních vztahů</a:t>
            </a:r>
            <a:endParaRPr lang="ro-RO" sz="30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8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4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theme/theme1.xml><?xml version="1.0" encoding="utf-8"?>
<a:theme xmlns:a="http://schemas.openxmlformats.org/drawingml/2006/main" name="Vzletný">
  <a:themeElements>
    <a:clrScheme name="Vzletný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Vzletný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zletný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C:\Templates\Presentation Designs\Vzletný.pot</Template>
  <TotalTime>4490</TotalTime>
  <Words>839</Words>
  <Application>Microsoft Office PowerPoint</Application>
  <PresentationFormat>Předvádění na obrazovce (4:3)</PresentationFormat>
  <Paragraphs>171</Paragraphs>
  <Slides>27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2" baseType="lpstr">
      <vt:lpstr>Arial</vt:lpstr>
      <vt:lpstr>Calibri</vt:lpstr>
      <vt:lpstr>Times New Roman</vt:lpstr>
      <vt:lpstr>Wingdings</vt:lpstr>
      <vt:lpstr>Vzletný</vt:lpstr>
      <vt:lpstr>Prezentace aplikace PowerPoint</vt:lpstr>
      <vt:lpstr>Tematické zaměření dnešní přednášky</vt:lpstr>
      <vt:lpstr>VÝZNAM pracovních vztahů v podniku</vt:lpstr>
      <vt:lpstr>Význam pracovních vztahů v podniku</vt:lpstr>
      <vt:lpstr>VZTAH zaměstnavatel  –  zaměstnanec</vt:lpstr>
      <vt:lpstr>Pracovní vztahy v podniku</vt:lpstr>
      <vt:lpstr>Pracovní vztahy v podniku</vt:lpstr>
      <vt:lpstr>ZÁSADY vytváření zdravých pracovních vztahů</vt:lpstr>
      <vt:lpstr>Další zásady vytváření zdravých pracovních vztahů</vt:lpstr>
      <vt:lpstr>KONFLIKTY v pracovních skupinách, jejich prevence a možnosti řešení</vt:lpstr>
      <vt:lpstr>Konflikty v pracovních skupinách</vt:lpstr>
      <vt:lpstr>Konflikty v pracovních skupinách</vt:lpstr>
      <vt:lpstr>PREVENCE a MOŽNOSTI řešení komfliktů</vt:lpstr>
      <vt:lpstr>ODBORY v podnikových pracovních vztazích</vt:lpstr>
      <vt:lpstr>Odbory v podnikových pracovních vztazích</vt:lpstr>
      <vt:lpstr>Odbory v podnikových pracovních vztazích</vt:lpstr>
      <vt:lpstr>Odbory v podnikových pracovních vztazích</vt:lpstr>
      <vt:lpstr>Odbory v podnikových pracovních vztazích</vt:lpstr>
      <vt:lpstr>Odbory v podnikových pracovních vztazích</vt:lpstr>
      <vt:lpstr>KOLEKTIVNÍ vyjednávání</vt:lpstr>
      <vt:lpstr>Kolektivní vyjednávání</vt:lpstr>
      <vt:lpstr>Kolektivní vyjednávání</vt:lpstr>
      <vt:lpstr>Kolektivní vyjednávání</vt:lpstr>
      <vt:lpstr>Kolektivní vyjednávání</vt:lpstr>
      <vt:lpstr>Kolektivní vyjednávání</vt:lpstr>
      <vt:lpstr>Kolektivní vyjednávání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   Přednáška č. 2</dc:title>
  <dc:creator>patrik</dc:creator>
  <cp:lastModifiedBy>Malatek</cp:lastModifiedBy>
  <cp:revision>313</cp:revision>
  <cp:lastPrinted>1601-01-01T00:00:00Z</cp:lastPrinted>
  <dcterms:created xsi:type="dcterms:W3CDTF">2005-09-23T13:42:26Z</dcterms:created>
  <dcterms:modified xsi:type="dcterms:W3CDTF">2017-10-04T10:20:43Z</dcterms:modified>
</cp:coreProperties>
</file>