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381" r:id="rId5"/>
    <p:sldId id="372" r:id="rId6"/>
    <p:sldId id="373" r:id="rId7"/>
    <p:sldId id="374" r:id="rId8"/>
    <p:sldId id="379" r:id="rId9"/>
    <p:sldId id="375" r:id="rId10"/>
    <p:sldId id="392" r:id="rId11"/>
    <p:sldId id="391" r:id="rId12"/>
    <p:sldId id="380" r:id="rId13"/>
    <p:sldId id="376" r:id="rId14"/>
    <p:sldId id="377" r:id="rId15"/>
    <p:sldId id="382" r:id="rId16"/>
    <p:sldId id="378" r:id="rId17"/>
    <p:sldId id="383" r:id="rId18"/>
    <p:sldId id="384" r:id="rId19"/>
    <p:sldId id="385" r:id="rId20"/>
    <p:sldId id="386" r:id="rId21"/>
    <p:sldId id="387" r:id="rId22"/>
    <p:sldId id="388" r:id="rId23"/>
    <p:sldId id="389" r:id="rId24"/>
    <p:sldId id="390" r:id="rId25"/>
    <p:sldId id="356" r:id="rId2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9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08.02.2023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5636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27562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6665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8886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4103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51540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3673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2092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45102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6848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1916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7963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8297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3911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7249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114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25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6566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6838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9739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2640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02135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560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 lidského kapitálu (potenciálu</a:t>
            </a: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sk-SK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Podtitul </a:t>
            </a:r>
            <a:r>
              <a:rPr lang="sk-SK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výkonnosti podniků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6984776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 2"/>
              <a:buChar char=""/>
              <a:defRPr/>
            </a:pPr>
            <a:r>
              <a:rPr lang="cs-CZ" sz="2000" dirty="0"/>
              <a:t>se rozumí znalosti, které zůstanou v organizaci </a:t>
            </a:r>
            <a:r>
              <a:rPr lang="pl-PL" sz="2000" dirty="0"/>
              <a:t>na konci pracovního dne. Zahrnuje organizační postupy, procedury, systémy,</a:t>
            </a:r>
            <a:r>
              <a:rPr lang="cs-CZ" sz="2000" dirty="0"/>
              <a:t>kulturu, databáze apod. </a:t>
            </a:r>
          </a:p>
          <a:p>
            <a:pPr algn="just">
              <a:buFont typeface="Wingdings 2"/>
              <a:buChar char=""/>
              <a:defRPr/>
            </a:pPr>
            <a:r>
              <a:rPr lang="cs-CZ" sz="2000" dirty="0"/>
              <a:t>Jedná se např. o organizační flexibilitu, dokumentační služby, existenci znalostního centra, využívání informačních a komunikačních technologií, schopnost organizace učit se. Některé z nich mohou být chráněny zákonem a stát se právem duševního vlastnictví.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altLang="cs-CZ" sz="2000" dirty="0">
              <a:solidFill>
                <a:srgbClr val="307871"/>
              </a:solidFill>
            </a:endParaRP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480720" cy="507703"/>
          </a:xfrm>
        </p:spPr>
        <p:txBody>
          <a:bodyPr/>
          <a:lstStyle/>
          <a:p>
            <a:r>
              <a:rPr lang="cs-CZ" dirty="0" smtClean="0"/>
              <a:t>Strukturální kapitál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93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6984776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2000" dirty="0"/>
              <a:t>obtížná uchopitelnost, a tedy i měřitelnost, protože zahrnuje znalosti, zkušenosti zaměstnanců, výzkum a vývoj, technologii</a:t>
            </a:r>
            <a:r>
              <a:rPr lang="cs-CZ" altLang="cs-CZ" sz="2000" dirty="0" smtClean="0"/>
              <a:t>, organizační </a:t>
            </a:r>
            <a:r>
              <a:rPr lang="cs-CZ" altLang="cs-CZ" sz="2000" dirty="0"/>
              <a:t>strukturu a marketing.</a:t>
            </a:r>
          </a:p>
          <a:p>
            <a:pPr algn="just"/>
            <a:r>
              <a:rPr lang="cs-CZ" altLang="cs-CZ" sz="2000" dirty="0"/>
              <a:t>vlastníkem lidského kapitálu v podobě znalostí a intelektuální bystrosti je člověk</a:t>
            </a:r>
          </a:p>
          <a:p>
            <a:pPr algn="just"/>
            <a:r>
              <a:rPr lang="cs-CZ" altLang="cs-CZ" sz="2000" dirty="0"/>
              <a:t>intelektuální kapitál vlastní každá organizace a je pro ni unikátní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altLang="cs-CZ" sz="2000" dirty="0">
              <a:solidFill>
                <a:srgbClr val="307871"/>
              </a:solidFill>
            </a:endParaRP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480720" cy="507703"/>
          </a:xfrm>
        </p:spPr>
        <p:txBody>
          <a:bodyPr/>
          <a:lstStyle/>
          <a:p>
            <a:r>
              <a:rPr lang="cs-CZ" dirty="0" smtClean="0"/>
              <a:t>Měření a vykazování intelektuálního kapitálu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811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6984776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/>
              <a:t>Zaměstnanci</a:t>
            </a:r>
          </a:p>
          <a:p>
            <a:r>
              <a:rPr lang="cs-CZ" altLang="cs-CZ" sz="2000" dirty="0"/>
              <a:t>Inovace</a:t>
            </a:r>
          </a:p>
          <a:p>
            <a:r>
              <a:rPr lang="cs-CZ" altLang="cs-CZ" sz="2000" dirty="0"/>
              <a:t>Kreativita</a:t>
            </a:r>
          </a:p>
          <a:p>
            <a:r>
              <a:rPr lang="cs-CZ" altLang="cs-CZ" sz="2000" dirty="0"/>
              <a:t>Technologie</a:t>
            </a:r>
          </a:p>
          <a:p>
            <a:r>
              <a:rPr lang="cs-CZ" altLang="cs-CZ" sz="2000" dirty="0"/>
              <a:t>Informace</a:t>
            </a:r>
          </a:p>
          <a:p>
            <a:r>
              <a:rPr lang="cs-CZ" altLang="cs-CZ" sz="2000" dirty="0"/>
              <a:t>Informační </a:t>
            </a:r>
            <a:r>
              <a:rPr lang="cs-CZ" altLang="cs-CZ" sz="2000" dirty="0" smtClean="0"/>
              <a:t>systémy</a:t>
            </a:r>
          </a:p>
          <a:p>
            <a:r>
              <a:rPr lang="cs-CZ" altLang="cs-CZ" sz="2000" dirty="0" smtClean="0"/>
              <a:t>Kultura podniku</a:t>
            </a:r>
            <a:endParaRPr lang="cs-CZ" altLang="cs-CZ" sz="2000" dirty="0"/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altLang="cs-CZ" sz="2000" dirty="0">
              <a:solidFill>
                <a:srgbClr val="307871"/>
              </a:solidFill>
            </a:endParaRP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544616" cy="507703"/>
          </a:xfrm>
        </p:spPr>
        <p:txBody>
          <a:bodyPr/>
          <a:lstStyle/>
          <a:p>
            <a:r>
              <a:rPr lang="cs-CZ" dirty="0" smtClean="0"/>
              <a:t>Zdroje, kterými se oblast potenciálu zabývá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372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6984776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</a:tabLst>
            </a:pPr>
            <a:r>
              <a:rPr lang="cs-CZ" altLang="cs-CZ" sz="2000" dirty="0"/>
              <a:t>Na základě zkušeností získaných při tvorbě </a:t>
            </a:r>
            <a:r>
              <a:rPr lang="cs-CZ" altLang="cs-CZ" sz="2000" dirty="0" smtClean="0"/>
              <a:t>měření a řízení výkonnosti </a:t>
            </a:r>
            <a:r>
              <a:rPr lang="cs-CZ" altLang="cs-CZ" sz="2000" dirty="0"/>
              <a:t>byly vytipovány tyto tři stěžejní oblasti perspektivy učení se a růstu</a:t>
            </a:r>
            <a:r>
              <a:rPr lang="cs-CZ" altLang="cs-CZ" sz="2000" dirty="0" smtClean="0"/>
              <a:t>:</a:t>
            </a:r>
            <a:endParaRPr lang="cs-CZ" altLang="cs-CZ" sz="2000" dirty="0"/>
          </a:p>
          <a:p>
            <a:pPr marL="827088" lvl="1"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anose="05000000000000000000" pitchFamily="2" charset="2"/>
              <a:buChar char="q"/>
              <a:tabLst>
                <a:tab pos="533400" algn="l"/>
              </a:tabLst>
            </a:pPr>
            <a:r>
              <a:rPr lang="cs-CZ" altLang="cs-CZ" sz="2000" dirty="0"/>
              <a:t>	schopnosti zaměstnanců,</a:t>
            </a:r>
          </a:p>
          <a:p>
            <a:pPr marL="827088" lvl="1"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anose="05000000000000000000" pitchFamily="2" charset="2"/>
              <a:buChar char="q"/>
              <a:tabLst>
                <a:tab pos="533400" algn="l"/>
              </a:tabLst>
            </a:pPr>
            <a:r>
              <a:rPr lang="cs-CZ" altLang="cs-CZ" sz="2000" dirty="0"/>
              <a:t>	schopnosti informačního systému,</a:t>
            </a:r>
          </a:p>
          <a:p>
            <a:pPr marL="827088" lvl="1"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anose="05000000000000000000" pitchFamily="2" charset="2"/>
              <a:buChar char="q"/>
              <a:tabLst>
                <a:tab pos="533400" algn="l"/>
              </a:tabLst>
            </a:pPr>
            <a:r>
              <a:rPr lang="cs-CZ" altLang="cs-CZ" sz="2000" dirty="0"/>
              <a:t>	motivace, delegování pravomocí a angažovanost.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altLang="cs-CZ" sz="2000" dirty="0">
              <a:solidFill>
                <a:srgbClr val="307871"/>
              </a:solidFill>
            </a:endParaRP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544616" cy="507703"/>
          </a:xfrm>
        </p:spPr>
        <p:txBody>
          <a:bodyPr/>
          <a:lstStyle/>
          <a:p>
            <a:r>
              <a:rPr lang="cs-CZ" dirty="0" smtClean="0"/>
              <a:t>Zdroje, kterými se oblast potenciálu zabývá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5509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6984776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2000" dirty="0"/>
              <a:t>Kompetence zaměstnanců</a:t>
            </a:r>
          </a:p>
          <a:p>
            <a:r>
              <a:rPr lang="cs-CZ" altLang="cs-CZ" sz="2000" dirty="0"/>
              <a:t>Technologická infrastruktura</a:t>
            </a:r>
          </a:p>
          <a:p>
            <a:r>
              <a:rPr lang="cs-CZ" altLang="cs-CZ" sz="2000" dirty="0"/>
              <a:t>Klima v organizaci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altLang="cs-CZ" sz="2000" dirty="0">
              <a:solidFill>
                <a:srgbClr val="307871"/>
              </a:solidFill>
            </a:endParaRP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544616" cy="507703"/>
          </a:xfrm>
        </p:spPr>
        <p:txBody>
          <a:bodyPr/>
          <a:lstStyle/>
          <a:p>
            <a:r>
              <a:rPr lang="cs-CZ" dirty="0" smtClean="0"/>
              <a:t>Hybné síly pro dosažení cílů organizace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171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6984776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2000" dirty="0" smtClean="0"/>
              <a:t>Schopnosti zaměstnanců: Jednou </a:t>
            </a:r>
            <a:r>
              <a:rPr lang="cs-CZ" altLang="cs-CZ" sz="2000" dirty="0"/>
              <a:t>z nejdramatičtějších změn v manažerském myšlení za posledních dvacet  let </a:t>
            </a:r>
            <a:r>
              <a:rPr lang="cs-CZ" altLang="cs-CZ" sz="2000" b="1" dirty="0"/>
              <a:t>je změna role zaměstnanců podniku. </a:t>
            </a:r>
            <a:endParaRPr lang="cs-CZ" altLang="cs-CZ" sz="2000" dirty="0"/>
          </a:p>
          <a:p>
            <a:pPr marL="0" indent="0" algn="just">
              <a:buNone/>
            </a:pPr>
            <a:r>
              <a:rPr lang="cs-CZ" altLang="cs-CZ" sz="2000" dirty="0"/>
              <a:t>Jde o revoluční transformaci manažerského postoje z období </a:t>
            </a:r>
            <a:r>
              <a:rPr lang="cs-CZ" altLang="cs-CZ" sz="2000" i="1" dirty="0"/>
              <a:t>průmyslového věku</a:t>
            </a:r>
            <a:r>
              <a:rPr lang="cs-CZ" altLang="cs-CZ" sz="2000" dirty="0"/>
              <a:t> směrem k myšlení </a:t>
            </a:r>
            <a:r>
              <a:rPr lang="cs-CZ" altLang="cs-CZ" sz="2000" i="1" dirty="0"/>
              <a:t>věku informačního.</a:t>
            </a:r>
            <a:endParaRPr lang="cs-CZ" altLang="cs-CZ" sz="2000" dirty="0">
              <a:solidFill>
                <a:srgbClr val="307871"/>
              </a:solidFill>
            </a:endParaRP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544616" cy="507703"/>
          </a:xfrm>
        </p:spPr>
        <p:txBody>
          <a:bodyPr/>
          <a:lstStyle/>
          <a:p>
            <a:r>
              <a:rPr lang="cs-CZ" dirty="0" smtClean="0"/>
              <a:t>Hybné síly pro dosažení cílů organizace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7223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6984776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609600" indent="-609600">
              <a:spcBef>
                <a:spcPct val="30000"/>
              </a:spcBef>
              <a:spcAft>
                <a:spcPct val="30000"/>
              </a:spcAft>
              <a:buNone/>
            </a:pPr>
            <a:r>
              <a:rPr lang="cs-CZ" altLang="cs-CZ" sz="2000" dirty="0"/>
              <a:t>Tři klíčová měřítka zaměstnaneckých cílů:</a:t>
            </a:r>
          </a:p>
          <a:p>
            <a:pPr marL="990600" lvl="1" indent="-533400">
              <a:spcBef>
                <a:spcPct val="30000"/>
              </a:spcBef>
              <a:spcAft>
                <a:spcPct val="30000"/>
              </a:spcAft>
              <a:buFontTx/>
              <a:buAutoNum type="arabicPeriod"/>
            </a:pPr>
            <a:r>
              <a:rPr lang="cs-CZ" altLang="cs-CZ" sz="2000" dirty="0"/>
              <a:t>spokojenost zaměstnanců,</a:t>
            </a:r>
          </a:p>
          <a:p>
            <a:pPr marL="990600" lvl="1" indent="-533400">
              <a:spcBef>
                <a:spcPct val="30000"/>
              </a:spcBef>
              <a:spcAft>
                <a:spcPct val="30000"/>
              </a:spcAft>
              <a:buFontTx/>
              <a:buAutoNum type="arabicPeriod"/>
            </a:pPr>
            <a:r>
              <a:rPr lang="cs-CZ" altLang="cs-CZ" sz="2000" dirty="0"/>
              <a:t>udržení zaměstnanců,</a:t>
            </a:r>
          </a:p>
          <a:p>
            <a:pPr marL="990600" lvl="1" indent="-533400">
              <a:spcBef>
                <a:spcPct val="30000"/>
              </a:spcBef>
              <a:spcAft>
                <a:spcPct val="30000"/>
              </a:spcAft>
              <a:buFontTx/>
              <a:buAutoNum type="arabicPeriod"/>
            </a:pPr>
            <a:r>
              <a:rPr lang="cs-CZ" altLang="cs-CZ" sz="2000" dirty="0"/>
              <a:t>produktivita zaměstnanců.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altLang="cs-CZ" sz="2000" dirty="0">
              <a:solidFill>
                <a:srgbClr val="307871"/>
              </a:solidFill>
            </a:endParaRP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544616" cy="507703"/>
          </a:xfrm>
        </p:spPr>
        <p:txBody>
          <a:bodyPr/>
          <a:lstStyle/>
          <a:p>
            <a:r>
              <a:rPr lang="cs-CZ" dirty="0" smtClean="0"/>
              <a:t>Měřítka zaměstnaneckých cílů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16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6984776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tabLst>
                <a:tab pos="457200" algn="l"/>
              </a:tabLst>
            </a:pPr>
            <a:r>
              <a:rPr lang="cs-CZ" altLang="cs-CZ" sz="2000" dirty="0"/>
              <a:t>Spokojenost zaměstnance se odrazí na spokojenosti </a:t>
            </a:r>
            <a:r>
              <a:rPr lang="cs-CZ" altLang="cs-CZ" sz="2000" dirty="0" smtClean="0"/>
              <a:t>zákazníka</a:t>
            </a:r>
            <a:r>
              <a:rPr lang="cs-CZ" altLang="cs-CZ" sz="2000" dirty="0"/>
              <a:t>.(výrazně u společností poskytujících služby).</a:t>
            </a:r>
          </a:p>
          <a:p>
            <a:pPr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tabLst>
                <a:tab pos="457200" algn="l"/>
              </a:tabLst>
            </a:pPr>
            <a:r>
              <a:rPr lang="cs-CZ" altLang="cs-CZ" sz="2000" dirty="0" smtClean="0"/>
              <a:t>Měření </a:t>
            </a:r>
            <a:r>
              <a:rPr lang="cs-CZ" altLang="cs-CZ" sz="2000" dirty="0"/>
              <a:t>spokojenosti zaměstnanců prostřednictvím dotazníků, které následně vyhodnocuje vedení firmy.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altLang="cs-CZ" sz="2000" dirty="0">
              <a:solidFill>
                <a:srgbClr val="307871"/>
              </a:solidFill>
            </a:endParaRP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544616" cy="507703"/>
          </a:xfrm>
        </p:spPr>
        <p:txBody>
          <a:bodyPr/>
          <a:lstStyle/>
          <a:p>
            <a:r>
              <a:rPr lang="cs-CZ" dirty="0" smtClean="0"/>
              <a:t>Spokojenost zaměstnanců - měřítka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1437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6984776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tabLst>
                <a:tab pos="628650" algn="l"/>
              </a:tabLst>
            </a:pPr>
            <a:r>
              <a:rPr lang="cs-CZ" altLang="cs-CZ" sz="2000" dirty="0" smtClean="0"/>
              <a:t>cílem </a:t>
            </a:r>
            <a:r>
              <a:rPr lang="cs-CZ" altLang="cs-CZ" sz="2000" dirty="0"/>
              <a:t>je udržet zaměstnance, na kterých má podnik dlouhodobý  zájem,</a:t>
            </a:r>
          </a:p>
          <a:p>
            <a:pPr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tabLst>
                <a:tab pos="628650" algn="l"/>
              </a:tabLst>
            </a:pPr>
            <a:r>
              <a:rPr lang="cs-CZ" altLang="cs-CZ" sz="2000" dirty="0" smtClean="0"/>
              <a:t>dlouhodobá </a:t>
            </a:r>
            <a:r>
              <a:rPr lang="cs-CZ" altLang="cs-CZ" sz="2000" dirty="0"/>
              <a:t>investice do zaměstnanců při jejich nechtěném </a:t>
            </a:r>
            <a:r>
              <a:rPr lang="cs-CZ" altLang="cs-CZ" sz="2000" dirty="0" smtClean="0"/>
              <a:t>odchodu </a:t>
            </a:r>
            <a:r>
              <a:rPr lang="cs-CZ" altLang="cs-CZ" sz="2000" dirty="0"/>
              <a:t>znamená jednak ztrátu intelektuálního kapitálu, se </a:t>
            </a:r>
            <a:r>
              <a:rPr lang="cs-CZ" altLang="cs-CZ" sz="2000" dirty="0" smtClean="0"/>
              <a:t>kterým </a:t>
            </a:r>
            <a:r>
              <a:rPr lang="cs-CZ" altLang="cs-CZ" sz="2000" dirty="0"/>
              <a:t>odcházejí i vložené prostředky,</a:t>
            </a:r>
          </a:p>
          <a:p>
            <a:pPr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tabLst>
                <a:tab pos="628650" algn="l"/>
              </a:tabLst>
            </a:pPr>
            <a:r>
              <a:rPr lang="cs-CZ" altLang="cs-CZ" sz="2000" dirty="0" smtClean="0"/>
              <a:t>udržení </a:t>
            </a:r>
            <a:r>
              <a:rPr lang="cs-CZ" altLang="cs-CZ" sz="2000" dirty="0"/>
              <a:t>klíčových zaměstnanců lze měřit </a:t>
            </a:r>
            <a:r>
              <a:rPr lang="cs-CZ" altLang="cs-CZ" sz="2000" dirty="0" err="1"/>
              <a:t>procentuelním</a:t>
            </a:r>
            <a:r>
              <a:rPr lang="cs-CZ" altLang="cs-CZ" sz="2000" dirty="0"/>
              <a:t> podílem  jejich obratu,</a:t>
            </a:r>
          </a:p>
          <a:p>
            <a:pPr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tabLst>
                <a:tab pos="628650" algn="l"/>
              </a:tabLst>
            </a:pPr>
            <a:r>
              <a:rPr lang="cs-CZ" altLang="cs-CZ" sz="2000" dirty="0" smtClean="0"/>
              <a:t>nutno </a:t>
            </a:r>
            <a:r>
              <a:rPr lang="cs-CZ" altLang="cs-CZ" sz="2000" dirty="0"/>
              <a:t>zohlednit přirozený odchod zaměstnanců (do starobního </a:t>
            </a:r>
            <a:r>
              <a:rPr lang="cs-CZ" altLang="cs-CZ" sz="2000" dirty="0" smtClean="0"/>
              <a:t>důchodu</a:t>
            </a:r>
            <a:r>
              <a:rPr lang="cs-CZ" altLang="cs-CZ" sz="2000" dirty="0"/>
              <a:t>)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None/>
              <a:tabLst>
                <a:tab pos="628650" algn="l"/>
              </a:tabLst>
            </a:pPr>
            <a:endParaRPr lang="cs-CZ" altLang="cs-CZ" sz="2000" dirty="0"/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altLang="cs-CZ" sz="2000" dirty="0">
              <a:solidFill>
                <a:srgbClr val="307871"/>
              </a:solidFill>
            </a:endParaRP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544616" cy="507703"/>
          </a:xfrm>
        </p:spPr>
        <p:txBody>
          <a:bodyPr/>
          <a:lstStyle/>
          <a:p>
            <a:r>
              <a:rPr lang="cs-CZ" dirty="0" smtClean="0"/>
              <a:t>Udržení zaměstnance - měřítka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8438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6984776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None/>
              <a:tabLst>
                <a:tab pos="1162050" algn="l"/>
              </a:tabLst>
            </a:pPr>
            <a:r>
              <a:rPr lang="cs-CZ" altLang="cs-CZ" sz="1800" dirty="0"/>
              <a:t>Cílem je změřit výstup vyprodukovaný zaměstnanci a počtem zaměstnanců, kteří se na produkci podíleli.</a:t>
            </a:r>
          </a:p>
          <a:p>
            <a:pPr marL="0" indent="0" algn="just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None/>
              <a:tabLst>
                <a:tab pos="1162050" algn="l"/>
              </a:tabLst>
            </a:pPr>
            <a:r>
              <a:rPr lang="cs-CZ" altLang="cs-CZ" sz="1800" dirty="0"/>
              <a:t>Existuje řada možností:</a:t>
            </a:r>
          </a:p>
          <a:p>
            <a:pPr marL="827088" lvl="1" algn="just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anose="05000000000000000000" pitchFamily="2" charset="2"/>
              <a:buChar char="q"/>
              <a:tabLst>
                <a:tab pos="1162050" algn="l"/>
              </a:tabLst>
            </a:pPr>
            <a:r>
              <a:rPr lang="cs-CZ" altLang="cs-CZ" sz="1800" dirty="0"/>
              <a:t>	zisk na zaměstnance,</a:t>
            </a:r>
          </a:p>
          <a:p>
            <a:pPr marL="827088" lvl="1" algn="just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anose="05000000000000000000" pitchFamily="2" charset="2"/>
              <a:buChar char="q"/>
              <a:tabLst>
                <a:tab pos="1162050" algn="l"/>
              </a:tabLst>
            </a:pPr>
            <a:r>
              <a:rPr lang="cs-CZ" altLang="cs-CZ" sz="1800" dirty="0"/>
              <a:t>	tržby na zaměstnance (nezahrnuje náklady!), </a:t>
            </a:r>
            <a:r>
              <a:rPr lang="cs-CZ" altLang="cs-CZ" sz="1800" i="1" dirty="0"/>
              <a:t>manažeři mají  možnost ovlivnit čitatele respektive jmenovatele měřítka, snižováním </a:t>
            </a:r>
            <a:r>
              <a:rPr lang="cs-CZ" altLang="cs-CZ" sz="1800" i="1" dirty="0" smtClean="0"/>
              <a:t>počtu </a:t>
            </a:r>
            <a:r>
              <a:rPr lang="cs-CZ" altLang="cs-CZ" sz="1800" i="1" dirty="0"/>
              <a:t>zaměstnanců lze většinou dosáhnou krátkodobého efektu, hrozí však ztráta dlouhodobých schopností.</a:t>
            </a:r>
          </a:p>
          <a:p>
            <a:pPr marL="827088" lvl="1" algn="just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anose="05000000000000000000" pitchFamily="2" charset="2"/>
              <a:buChar char="q"/>
              <a:tabLst>
                <a:tab pos="1162050" algn="l"/>
              </a:tabLst>
            </a:pPr>
            <a:r>
              <a:rPr lang="cs-CZ" altLang="cs-CZ" sz="1800" dirty="0"/>
              <a:t>	příspěvek na úhradu na zaměstnance</a:t>
            </a:r>
          </a:p>
          <a:p>
            <a:pPr marL="827088" lvl="1" algn="just">
              <a:lnSpc>
                <a:spcPct val="90000"/>
              </a:lnSpc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anose="05000000000000000000" pitchFamily="2" charset="2"/>
              <a:buChar char="q"/>
              <a:tabLst>
                <a:tab pos="1162050" algn="l"/>
              </a:tabLst>
            </a:pPr>
            <a:r>
              <a:rPr lang="cs-CZ" altLang="cs-CZ" sz="1800" dirty="0"/>
              <a:t>	přidaná hodnota na zaměstnance (přidaná hodnota je 	položkou ve výkazu zisků a ztrát)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None/>
              <a:tabLst>
                <a:tab pos="628650" algn="l"/>
              </a:tabLst>
            </a:pPr>
            <a:endParaRPr lang="cs-CZ" altLang="cs-CZ" sz="1800" dirty="0"/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altLang="cs-CZ" sz="1800" dirty="0">
              <a:solidFill>
                <a:srgbClr val="307871"/>
              </a:solidFill>
            </a:endParaRP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 smtClean="0"/>
              <a:t>Produktivita práce na zaměstnance - měřítka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448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Historický vývoj intelektuálního kapitálu</a:t>
            </a: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Lidský kapitál</a:t>
            </a: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Strukturální kapitál</a:t>
            </a: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Zdroje v oblasti potenciálů</a:t>
            </a: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Hybné síly dosažení </a:t>
            </a: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cílů organizace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endParaRPr lang="cs-CZ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6984776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tabLst>
                <a:tab pos="457200" algn="l"/>
              </a:tabLst>
            </a:pPr>
            <a:r>
              <a:rPr lang="cs-CZ" altLang="cs-CZ" sz="1800" dirty="0"/>
              <a:t>podíl procesů, kde výměna a zpracování informací probíhá v 	reálném čase,</a:t>
            </a:r>
          </a:p>
          <a:p>
            <a:pPr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tabLst>
                <a:tab pos="457200" algn="l"/>
              </a:tabLst>
            </a:pPr>
            <a:r>
              <a:rPr lang="cs-CZ" altLang="cs-CZ" sz="1800" dirty="0" smtClean="0"/>
              <a:t>doba </a:t>
            </a:r>
            <a:r>
              <a:rPr lang="cs-CZ" altLang="cs-CZ" sz="1800" dirty="0"/>
              <a:t>(trvání) potřebná pro získání potřebných informací,</a:t>
            </a:r>
          </a:p>
          <a:p>
            <a:pPr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tabLst>
                <a:tab pos="457200" algn="l"/>
              </a:tabLst>
            </a:pPr>
            <a:r>
              <a:rPr lang="cs-CZ" altLang="cs-CZ" sz="1800" dirty="0" smtClean="0"/>
              <a:t>rychlost </a:t>
            </a:r>
            <a:r>
              <a:rPr lang="cs-CZ" altLang="cs-CZ" sz="1800" dirty="0"/>
              <a:t>zpětné vazby o vzniku nákladů a výnosů,</a:t>
            </a:r>
          </a:p>
          <a:p>
            <a:pPr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tabLst>
                <a:tab pos="457200" algn="l"/>
              </a:tabLst>
            </a:pPr>
            <a:r>
              <a:rPr lang="cs-CZ" altLang="cs-CZ" sz="1800" dirty="0" smtClean="0"/>
              <a:t>procentuální </a:t>
            </a:r>
            <a:r>
              <a:rPr lang="cs-CZ" altLang="cs-CZ" sz="1800" dirty="0"/>
              <a:t>podíl zaměstnanců, k nimž mají zákazníci přístup v reálném čase.</a:t>
            </a:r>
          </a:p>
          <a:p>
            <a:pPr>
              <a:spcBef>
                <a:spcPct val="30000"/>
              </a:spcBef>
              <a:spcAft>
                <a:spcPct val="30000"/>
              </a:spcAft>
              <a:buNone/>
              <a:tabLst>
                <a:tab pos="628650" algn="l"/>
              </a:tabLst>
            </a:pPr>
            <a:endParaRPr lang="cs-CZ" altLang="cs-CZ" sz="1800" dirty="0"/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altLang="cs-CZ" sz="1800" dirty="0">
              <a:solidFill>
                <a:srgbClr val="307871"/>
              </a:solidFill>
            </a:endParaRP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 smtClean="0"/>
              <a:t>Možnosti informačního systému - měřítka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1196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6984776" cy="3600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</a:pPr>
            <a:r>
              <a:rPr lang="cs-CZ" altLang="cs-CZ" sz="1800" dirty="0"/>
              <a:t>Úspěch podniku je podmíněn vhodnou motivací pracovníků k plnění klíčových cílů. 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</a:pPr>
            <a:r>
              <a:rPr lang="cs-CZ" altLang="cs-CZ" sz="1800" dirty="0"/>
              <a:t>Jedním z měřítek motivace je počet podnětů (zlepšovacích návrhů) na zaměstnance. Toto měřítko zachycuje vývoj účasti zaměstnanců na zlepšování výkonnosti podniku. 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</a:pPr>
            <a:r>
              <a:rPr lang="cs-CZ" altLang="cs-CZ" sz="1800" dirty="0"/>
              <a:t>Významný je rovněž počet implementovaných podnětných návrhů. Bez zpětné vazby pro zaměstnance o „způsobu naložení“ s jeho podnětem je motivační systém neúčinný.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</a:pPr>
            <a:r>
              <a:rPr lang="cs-CZ" altLang="cs-CZ" sz="1800" dirty="0"/>
              <a:t>Měřítkem angažovanosti může být hodnocení „týmové práce“ v podniku. Týmová práce je důkazem toho, že členové týmu sdílejí společnou myšlenku a ideu, charakteristická je zde nezištnost spolupráce, tj. opuštění ryze osobních (sobeckých) zájmů a výhod ve prospěch týmu.</a:t>
            </a:r>
          </a:p>
          <a:p>
            <a:pPr algn="just">
              <a:spcBef>
                <a:spcPct val="30000"/>
              </a:spcBef>
              <a:spcAft>
                <a:spcPct val="30000"/>
              </a:spcAft>
              <a:buNone/>
              <a:tabLst>
                <a:tab pos="628650" algn="l"/>
              </a:tabLst>
            </a:pPr>
            <a:endParaRPr lang="cs-CZ" altLang="cs-CZ" sz="1800" dirty="0"/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altLang="cs-CZ" sz="1800" dirty="0">
              <a:solidFill>
                <a:srgbClr val="307871"/>
              </a:solidFill>
            </a:endParaRP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 smtClean="0"/>
              <a:t>Motivace, delegování pravomoci a angažovanost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4987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6984776" cy="36004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dirty="0"/>
              <a:t>Personální zdroje: využití znalostí, know-how.</a:t>
            </a:r>
          </a:p>
          <a:p>
            <a:r>
              <a:rPr lang="cs-CZ" altLang="cs-CZ" sz="1800" dirty="0"/>
              <a:t>Informačních zdroje: schopnosti informačního systému a technologií.</a:t>
            </a:r>
          </a:p>
          <a:p>
            <a:r>
              <a:rPr lang="cs-CZ" altLang="cs-CZ" sz="1800" dirty="0"/>
              <a:t>Organizační zdroje: přizpůsobení organizace podniku přijaté strategií (včetně kultury firmy).</a:t>
            </a:r>
          </a:p>
          <a:p>
            <a:r>
              <a:rPr lang="cs-CZ" altLang="cs-CZ" sz="1800" dirty="0"/>
              <a:t>Inovační faktory: finanční prostředky, leader, informace, lidský kapitál, spolupráce, inovační kultura.</a:t>
            </a:r>
          </a:p>
          <a:p>
            <a:pPr algn="just">
              <a:spcBef>
                <a:spcPct val="30000"/>
              </a:spcBef>
              <a:spcAft>
                <a:spcPct val="30000"/>
              </a:spcAft>
              <a:buNone/>
              <a:tabLst>
                <a:tab pos="628650" algn="l"/>
              </a:tabLst>
            </a:pPr>
            <a:endParaRPr lang="cs-CZ" altLang="cs-CZ" sz="1800" dirty="0"/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altLang="cs-CZ" sz="1800" dirty="0">
              <a:solidFill>
                <a:srgbClr val="307871"/>
              </a:solidFill>
            </a:endParaRP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 smtClean="0"/>
              <a:t>Oblast řízení, růstu, učení se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4819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6984776" cy="36004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/>
              <a:t>Základní výstupy:</a:t>
            </a:r>
          </a:p>
          <a:p>
            <a:pPr lvl="1"/>
            <a:r>
              <a:rPr lang="cs-CZ" altLang="cs-CZ" sz="1800" dirty="0"/>
              <a:t>Produktivita týmů i jednotlivců při plnění úkolů v interních procesech</a:t>
            </a:r>
          </a:p>
          <a:p>
            <a:pPr lvl="1"/>
            <a:r>
              <a:rPr lang="cs-CZ" altLang="cs-CZ" sz="1800" dirty="0"/>
              <a:t>Výsledky plánu rozvoje, kvalifikace zaměstnanců</a:t>
            </a:r>
          </a:p>
          <a:p>
            <a:pPr lvl="1"/>
            <a:r>
              <a:rPr lang="cs-CZ" altLang="cs-CZ" sz="1800" dirty="0"/>
              <a:t>Výsledky plánu rozvoje informačního systému</a:t>
            </a:r>
          </a:p>
          <a:p>
            <a:pPr lvl="1"/>
            <a:r>
              <a:rPr lang="cs-CZ" altLang="cs-CZ" sz="1800" dirty="0"/>
              <a:t>Výsledky inovačních aktivit</a:t>
            </a:r>
          </a:p>
          <a:p>
            <a:pPr lvl="1" algn="just">
              <a:spcBef>
                <a:spcPct val="30000"/>
              </a:spcBef>
              <a:spcAft>
                <a:spcPct val="30000"/>
              </a:spcAft>
              <a:buNone/>
              <a:tabLst>
                <a:tab pos="628650" algn="l"/>
              </a:tabLst>
            </a:pPr>
            <a:endParaRPr lang="cs-CZ" altLang="cs-CZ" sz="1800" dirty="0"/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altLang="cs-CZ" sz="1800" dirty="0">
              <a:solidFill>
                <a:srgbClr val="307871"/>
              </a:solidFill>
            </a:endParaRP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 smtClean="0"/>
              <a:t>Strategická měřítka oblasti potenciálů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6369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6984776" cy="36004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/>
              <a:t>Hybné síly výkonnosti:</a:t>
            </a:r>
          </a:p>
          <a:p>
            <a:pPr lvl="1"/>
            <a:r>
              <a:rPr lang="cs-CZ" altLang="cs-CZ" sz="1800" dirty="0"/>
              <a:t>Zavedení metod řízení nákladů ABC</a:t>
            </a:r>
          </a:p>
          <a:p>
            <a:pPr lvl="1"/>
            <a:r>
              <a:rPr lang="cs-CZ" altLang="cs-CZ" sz="1800" dirty="0"/>
              <a:t>Program zvyšování kvalifikace pracovníků (inovace, informatika)</a:t>
            </a:r>
          </a:p>
          <a:p>
            <a:pPr lvl="1"/>
            <a:r>
              <a:rPr lang="cs-CZ" altLang="cs-CZ" sz="1800" dirty="0"/>
              <a:t>Plán rozvoje osobní angažovanosti pracovníků</a:t>
            </a:r>
          </a:p>
          <a:p>
            <a:pPr lvl="1"/>
            <a:r>
              <a:rPr lang="cs-CZ" altLang="cs-CZ" sz="1800" dirty="0"/>
              <a:t>Plán rozvoje inovačních faktorů</a:t>
            </a:r>
          </a:p>
          <a:p>
            <a:pPr lvl="1" algn="just">
              <a:spcBef>
                <a:spcPct val="30000"/>
              </a:spcBef>
              <a:spcAft>
                <a:spcPct val="30000"/>
              </a:spcAft>
              <a:buNone/>
              <a:tabLst>
                <a:tab pos="628650" algn="l"/>
              </a:tabLst>
            </a:pPr>
            <a:endParaRPr lang="cs-CZ" altLang="cs-CZ" sz="1800" dirty="0"/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altLang="cs-CZ" sz="1800" dirty="0">
              <a:solidFill>
                <a:srgbClr val="307871"/>
              </a:solidFill>
            </a:endParaRP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 smtClean="0"/>
              <a:t>Strategická měřítka oblasti potenciálů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9272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75519"/>
            <a:ext cx="7488832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2000" dirty="0"/>
              <a:t>Vytváření podmínek k tomu, aby bylo dosaženo výsledků v třech předchozích perspektivách.</a:t>
            </a:r>
          </a:p>
          <a:p>
            <a:pPr algn="just"/>
            <a:r>
              <a:rPr lang="cs-CZ" altLang="cs-CZ" sz="2000" dirty="0"/>
              <a:t>Uvědomit si, že prostředkem pro dosažení výkonnosti jsou lidé, systémy, procedury, inovace.</a:t>
            </a:r>
          </a:p>
          <a:p>
            <a:pPr algn="just"/>
            <a:r>
              <a:rPr lang="cs-CZ" altLang="cs-CZ" sz="2000" dirty="0"/>
              <a:t>Důležité jsou schopnosti lidí, informačního systému, inovační faktory, v oblasti manažerské práce to je motivace, delegování, pravomoci a angažovanost.</a:t>
            </a:r>
          </a:p>
          <a:p>
            <a:pPr algn="just"/>
            <a:r>
              <a:rPr lang="cs-CZ" altLang="cs-CZ" sz="2000" dirty="0"/>
              <a:t>Do zaměstnaneckých cílů patří 3 klíčová měřítka</a:t>
            </a:r>
            <a:r>
              <a:rPr lang="cs-CZ" altLang="cs-CZ" sz="2000" dirty="0" smtClean="0"/>
              <a:t>: spokojenost </a:t>
            </a:r>
            <a:r>
              <a:rPr lang="cs-CZ" altLang="cs-CZ" sz="2000" dirty="0"/>
              <a:t>zaměstnanců, udržení zaměstnanců, produktivita zaměstnanců.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017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6984776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 interních procesů generují požadavky na </a:t>
            </a:r>
            <a:r>
              <a:rPr lang="cs-CZ" sz="2000" dirty="0" smtClean="0">
                <a:solidFill>
                  <a:srgbClr val="307871"/>
                </a:solidFill>
              </a:rPr>
              <a:t>z</a:t>
            </a:r>
            <a:r>
              <a:rPr lang="cs-CZ" altLang="cs-CZ" sz="2000" dirty="0" smtClean="0">
                <a:solidFill>
                  <a:srgbClr val="307871"/>
                </a:solidFill>
              </a:rPr>
              <a:t>nalosti </a:t>
            </a:r>
            <a:r>
              <a:rPr lang="cs-CZ" altLang="cs-CZ" sz="2000" dirty="0">
                <a:solidFill>
                  <a:srgbClr val="307871"/>
                </a:solidFill>
              </a:rPr>
              <a:t>a dovednosti (aplikace ABM), školení a techniky řízení </a:t>
            </a:r>
            <a:r>
              <a:rPr lang="cs-CZ" altLang="cs-CZ" sz="2000" dirty="0" smtClean="0">
                <a:solidFill>
                  <a:srgbClr val="307871"/>
                </a:solidFill>
              </a:rPr>
              <a:t>kvality, technologické </a:t>
            </a:r>
            <a:r>
              <a:rPr lang="cs-CZ" altLang="cs-CZ" sz="2000" dirty="0">
                <a:solidFill>
                  <a:srgbClr val="307871"/>
                </a:solidFill>
              </a:rPr>
              <a:t>vybavení – informační systém provozních </a:t>
            </a:r>
            <a:r>
              <a:rPr lang="cs-CZ" altLang="cs-CZ" sz="2000" dirty="0" smtClean="0">
                <a:solidFill>
                  <a:srgbClr val="307871"/>
                </a:solidFill>
              </a:rPr>
              <a:t>procesů, na kultura </a:t>
            </a:r>
            <a:r>
              <a:rPr lang="cs-CZ" altLang="cs-CZ" sz="2000" dirty="0">
                <a:solidFill>
                  <a:srgbClr val="307871"/>
                </a:solidFill>
              </a:rPr>
              <a:t>(prostředí) pro pozitivní změny (vývoj a změny provozních procesů, motivace pro hodnotové řízení</a:t>
            </a:r>
            <a:r>
              <a:rPr lang="cs-CZ" altLang="cs-CZ" sz="2000" dirty="0" smtClean="0">
                <a:solidFill>
                  <a:srgbClr val="307871"/>
                </a:solidFill>
              </a:rPr>
              <a:t>).</a:t>
            </a:r>
            <a:endParaRPr lang="cs-CZ" altLang="cs-CZ" sz="2000" dirty="0">
              <a:solidFill>
                <a:srgbClr val="307871"/>
              </a:solidFill>
            </a:endParaRP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altLang="cs-CZ" sz="2000" dirty="0">
              <a:solidFill>
                <a:srgbClr val="307871"/>
              </a:solidFill>
            </a:endParaRP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088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6984776" cy="3600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</a:pPr>
            <a:r>
              <a:rPr lang="cs-CZ" altLang="cs-CZ" sz="1800" dirty="0" smtClean="0"/>
              <a:t>Oblast je </a:t>
            </a:r>
            <a:r>
              <a:rPr lang="cs-CZ" altLang="cs-CZ" sz="1800" dirty="0"/>
              <a:t>označována jako </a:t>
            </a:r>
            <a:r>
              <a:rPr lang="cs-CZ" altLang="cs-CZ" sz="1800" dirty="0" smtClean="0"/>
              <a:t>oblast </a:t>
            </a:r>
            <a:r>
              <a:rPr lang="cs-CZ" altLang="cs-CZ" sz="1800" dirty="0"/>
              <a:t>„učení se a růstu“ (někdy se v literatuře používá označení : „Perspektiva zaměstnanců“, „Perspektiva znalosti“, „Perspektiva inovací“, „Perspektiva budoucnosti“).</a:t>
            </a:r>
            <a:endParaRPr lang="cs-CZ" altLang="cs-CZ" sz="1800" b="1" dirty="0"/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</a:pPr>
            <a:r>
              <a:rPr lang="cs-CZ" altLang="cs-CZ" sz="1800" dirty="0"/>
              <a:t>Cíle v </a:t>
            </a:r>
            <a:r>
              <a:rPr lang="cs-CZ" altLang="cs-CZ" sz="1800" dirty="0" smtClean="0"/>
              <a:t>oblasti potenciálů vytvářejí </a:t>
            </a:r>
            <a:r>
              <a:rPr lang="cs-CZ" altLang="cs-CZ" sz="1800" dirty="0"/>
              <a:t>„infrastrukturu“, která umožňuje, aby mohlo být dosaženo cílů v ostatních </a:t>
            </a:r>
            <a:r>
              <a:rPr lang="cs-CZ" altLang="cs-CZ" sz="1800" dirty="0" smtClean="0"/>
              <a:t>oblastech podniku.</a:t>
            </a:r>
            <a:endParaRPr lang="cs-CZ" altLang="cs-CZ" sz="1800" dirty="0"/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</a:pPr>
            <a:r>
              <a:rPr lang="cs-CZ" altLang="cs-CZ" sz="1800" dirty="0"/>
              <a:t>Při orientaci podniků na krátkodobou finanční výkonnost, nebyl „prostor“ na investice do zaměstnanců (např. finanční prostředky na rozšiřování schopností a dovedností zaměstnanců). Rovněž efektivnost informačního systému pokulhávala za potřebami příslušných pracovníků.</a:t>
            </a:r>
            <a:endParaRPr lang="cs-CZ" altLang="cs-CZ" sz="1800" dirty="0">
              <a:solidFill>
                <a:srgbClr val="307871"/>
              </a:solidFill>
            </a:endParaRP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919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6984776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chemeClr val="tx1"/>
              </a:buClr>
              <a:buFont typeface="Wingdings" panose="05000000000000000000" pitchFamily="2" charset="2"/>
              <a:buChar char="q"/>
              <a:tabLst>
                <a:tab pos="438150" algn="l"/>
              </a:tabLst>
            </a:pPr>
            <a:r>
              <a:rPr lang="cs-CZ" altLang="cs-CZ" sz="2400" dirty="0" err="1"/>
              <a:t>Mechanocentrický</a:t>
            </a:r>
            <a:r>
              <a:rPr lang="cs-CZ" altLang="cs-CZ" sz="2400" dirty="0"/>
              <a:t> model</a:t>
            </a:r>
          </a:p>
          <a:p>
            <a:pPr marL="0" indent="0" algn="just">
              <a:buNone/>
              <a:tabLst>
                <a:tab pos="438150" algn="l"/>
              </a:tabLst>
            </a:pPr>
            <a:r>
              <a:rPr lang="cs-CZ" altLang="cs-CZ" sz="2000" dirty="0"/>
              <a:t>Začátek 20. století, lidský faktor v řízení, taylorismus, člověk součástí technického systému, (elementární pracovní úkony a jejich využití ve výrobním procesu v optimálním složení), personální práce zúžená do podoby „administrativního výkonu“, „zaměstnanec = robot“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altLang="cs-CZ" sz="2000" dirty="0">
              <a:solidFill>
                <a:srgbClr val="307871"/>
              </a:solidFill>
            </a:endParaRP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544616" cy="507703"/>
          </a:xfrm>
        </p:spPr>
        <p:txBody>
          <a:bodyPr/>
          <a:lstStyle/>
          <a:p>
            <a:r>
              <a:rPr lang="cs-CZ" dirty="0" smtClean="0"/>
              <a:t>Historický vývoj intelektuálního kapitálu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017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6984776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chemeClr val="tx1"/>
              </a:buClr>
              <a:buFont typeface="Wingdings" panose="05000000000000000000" pitchFamily="2" charset="2"/>
              <a:buChar char="q"/>
              <a:tabLst>
                <a:tab pos="622300" algn="l"/>
              </a:tabLst>
            </a:pPr>
            <a:r>
              <a:rPr lang="cs-CZ" altLang="cs-CZ" sz="2400" dirty="0" err="1"/>
              <a:t>Sociocentrický</a:t>
            </a:r>
            <a:r>
              <a:rPr lang="cs-CZ" altLang="cs-CZ" sz="2400" dirty="0"/>
              <a:t> model</a:t>
            </a:r>
          </a:p>
          <a:p>
            <a:pPr marL="0" indent="0" algn="just">
              <a:buNone/>
              <a:tabLst>
                <a:tab pos="622300" algn="l"/>
              </a:tabLst>
            </a:pPr>
            <a:r>
              <a:rPr lang="cs-CZ" altLang="cs-CZ" sz="2000" dirty="0"/>
              <a:t>Na přelomu 20. a 30. let se vnořuje do problematiky lidských vztahů fungování člověka jako </a:t>
            </a:r>
            <a:r>
              <a:rPr lang="cs-CZ" altLang="cs-CZ" sz="2000" i="1" u="sng" dirty="0"/>
              <a:t>specifického sociálního systému</a:t>
            </a:r>
            <a:r>
              <a:rPr lang="cs-CZ" altLang="cs-CZ" sz="2000" i="1" dirty="0"/>
              <a:t>.</a:t>
            </a:r>
            <a:r>
              <a:rPr lang="cs-CZ" altLang="cs-CZ" sz="2000" dirty="0"/>
              <a:t> </a:t>
            </a:r>
          </a:p>
          <a:p>
            <a:pPr marL="0" indent="0" algn="just">
              <a:buNone/>
              <a:tabLst>
                <a:tab pos="622300" algn="l"/>
              </a:tabLst>
            </a:pPr>
            <a:r>
              <a:rPr lang="cs-CZ" altLang="cs-CZ" sz="2000" dirty="0"/>
              <a:t>V řízení je nutno vzít v úvahu specifické sociální potřeby člověka, komplexní plány personálního a sociálního rozvoje, personální řízení (ne pouze administrativa), odborný výcvik a výcvik mistrů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altLang="cs-CZ" sz="2000" dirty="0">
              <a:solidFill>
                <a:srgbClr val="307871"/>
              </a:solidFill>
            </a:endParaRP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544616" cy="507703"/>
          </a:xfrm>
        </p:spPr>
        <p:txBody>
          <a:bodyPr/>
          <a:lstStyle/>
          <a:p>
            <a:r>
              <a:rPr lang="cs-CZ" dirty="0" smtClean="0"/>
              <a:t>Historický vývoj intelektuálního kapitálu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510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6984776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cs-CZ" altLang="cs-CZ" sz="2400" dirty="0"/>
              <a:t>Antropocentrický model</a:t>
            </a:r>
          </a:p>
          <a:p>
            <a:pPr marL="0" indent="0" algn="just">
              <a:buNone/>
            </a:pPr>
            <a:r>
              <a:rPr lang="cs-CZ" altLang="cs-CZ" sz="2000" dirty="0"/>
              <a:t>V osmdesátých létech se začíná formovat současná koncepce personální práce: </a:t>
            </a:r>
            <a:r>
              <a:rPr lang="cs-CZ" altLang="cs-CZ" sz="2000" b="1" i="1" dirty="0"/>
              <a:t>řízení lidských zdrojů</a:t>
            </a:r>
            <a:r>
              <a:rPr lang="cs-CZ" altLang="cs-CZ" sz="2000" dirty="0"/>
              <a:t>. Strategické aspekty a vnější vlivy, člověk jako vysoce individualizovaný, organizovaný a prosociálně nastavený systém 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altLang="cs-CZ" sz="2000" dirty="0">
              <a:solidFill>
                <a:srgbClr val="307871"/>
              </a:solidFill>
            </a:endParaRP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544616" cy="507703"/>
          </a:xfrm>
        </p:spPr>
        <p:txBody>
          <a:bodyPr/>
          <a:lstStyle/>
          <a:p>
            <a:r>
              <a:rPr lang="cs-CZ" dirty="0" smtClean="0"/>
              <a:t>Historický vývoj intelektuálního kapitálu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71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71550"/>
            <a:ext cx="6984776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cs-CZ" altLang="cs-CZ" sz="2400" dirty="0"/>
              <a:t> </a:t>
            </a:r>
            <a:r>
              <a:rPr lang="cs-CZ" altLang="cs-CZ" sz="2000" dirty="0" smtClean="0"/>
              <a:t>(Dvořáková, Management lidských zdrojů)</a:t>
            </a:r>
          </a:p>
          <a:p>
            <a:pPr marL="0" indent="0" algn="just">
              <a:buNone/>
            </a:pPr>
            <a:endParaRPr lang="cs-CZ" altLang="cs-CZ" sz="2000" dirty="0"/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altLang="cs-CZ" sz="2000" dirty="0">
              <a:solidFill>
                <a:srgbClr val="307871"/>
              </a:solidFill>
            </a:endParaRP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544616" cy="507703"/>
          </a:xfrm>
        </p:spPr>
        <p:txBody>
          <a:bodyPr/>
          <a:lstStyle/>
          <a:p>
            <a:r>
              <a:rPr lang="cs-CZ" dirty="0" smtClean="0"/>
              <a:t>Model intelektuálního kapitálu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7544" y="1275606"/>
            <a:ext cx="6878538" cy="30963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12477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6984776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 2"/>
              <a:buChar char=""/>
              <a:defRPr/>
            </a:pPr>
            <a:r>
              <a:rPr lang="cs-CZ" sz="2000" dirty="0"/>
              <a:t>definován jako znalosti, které si zaměstnanci vezmou s sebou, když opouští organizaci. Zahrnuje znalosti, dovednosti, zkušenosti a schopnosti lidí. Některé z těchto znalostí se mohou týkat výhradně jednotlivce, jiné mohou být obecné. </a:t>
            </a:r>
          </a:p>
          <a:p>
            <a:pPr algn="just">
              <a:buFont typeface="Wingdings 2"/>
              <a:buChar char=""/>
              <a:defRPr/>
            </a:pPr>
            <a:r>
              <a:rPr lang="cs-CZ" sz="2000" dirty="0"/>
              <a:t>Příkladem lidského kapitálu je schopnost inovovat, kreativita, know-how, předchozí zkušenosti, týmová kapacita, flexibilita </a:t>
            </a:r>
            <a:r>
              <a:rPr lang="cs-CZ" sz="2000" dirty="0" err="1"/>
              <a:t>zaměstnanců,pracovní</a:t>
            </a:r>
            <a:r>
              <a:rPr lang="cs-CZ" sz="2000" dirty="0"/>
              <a:t> motivace a spokojenost, schopnost učení se, loajalita, vzdělávání.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altLang="cs-CZ" sz="2000" dirty="0">
              <a:solidFill>
                <a:srgbClr val="307871"/>
              </a:solidFill>
            </a:endParaRP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480720" cy="507703"/>
          </a:xfrm>
        </p:spPr>
        <p:txBody>
          <a:bodyPr/>
          <a:lstStyle/>
          <a:p>
            <a:r>
              <a:rPr lang="cs-CZ" dirty="0" smtClean="0"/>
              <a:t>Lidský kapitál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47674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3056</TotalTime>
  <Words>1410</Words>
  <Application>Microsoft Office PowerPoint</Application>
  <PresentationFormat>Předvádění na obrazovce (16:9)</PresentationFormat>
  <Paragraphs>237</Paragraphs>
  <Slides>25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Arial</vt:lpstr>
      <vt:lpstr>Calibri</vt:lpstr>
      <vt:lpstr>Enriqueta</vt:lpstr>
      <vt:lpstr>Times New Roman</vt:lpstr>
      <vt:lpstr>Wingdings</vt:lpstr>
      <vt:lpstr>Wingdings 2</vt:lpstr>
      <vt:lpstr>SLU</vt:lpstr>
      <vt:lpstr>Oblast lidského kapitálu (potenciálu) organizace</vt:lpstr>
      <vt:lpstr>Obsah</vt:lpstr>
      <vt:lpstr>Úvod</vt:lpstr>
      <vt:lpstr>Úvod</vt:lpstr>
      <vt:lpstr>Historický vývoj intelektuálního kapitálu</vt:lpstr>
      <vt:lpstr>Historický vývoj intelektuálního kapitálu</vt:lpstr>
      <vt:lpstr>Historický vývoj intelektuálního kapitálu</vt:lpstr>
      <vt:lpstr>Model intelektuálního kapitálu</vt:lpstr>
      <vt:lpstr>Lidský kapitál</vt:lpstr>
      <vt:lpstr>Strukturální kapitál</vt:lpstr>
      <vt:lpstr>Měření a vykazování intelektuálního kapitálu</vt:lpstr>
      <vt:lpstr>Zdroje, kterými se oblast potenciálu zabývá</vt:lpstr>
      <vt:lpstr>Zdroje, kterými se oblast potenciálu zabývá</vt:lpstr>
      <vt:lpstr>Hybné síly pro dosažení cílů organizace</vt:lpstr>
      <vt:lpstr>Hybné síly pro dosažení cílů organizace</vt:lpstr>
      <vt:lpstr>Měřítka zaměstnaneckých cílů</vt:lpstr>
      <vt:lpstr>Spokojenost zaměstnanců - měřítka</vt:lpstr>
      <vt:lpstr>Udržení zaměstnance - měřítka</vt:lpstr>
      <vt:lpstr>Produktivita práce na zaměstnance - měřítka</vt:lpstr>
      <vt:lpstr>Možnosti informačního systému - měřítka</vt:lpstr>
      <vt:lpstr>Motivace, delegování pravomoci a angažovanost</vt:lpstr>
      <vt:lpstr>Oblast řízení, růstu, učení se</vt:lpstr>
      <vt:lpstr>Strategická měřítka oblasti potenciálů</vt:lpstr>
      <vt:lpstr>Strategická měřítka oblasti potenciálů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292</cp:revision>
  <dcterms:created xsi:type="dcterms:W3CDTF">2016-07-06T15:42:34Z</dcterms:created>
  <dcterms:modified xsi:type="dcterms:W3CDTF">2023-02-08T11:26:34Z</dcterms:modified>
</cp:coreProperties>
</file>