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371" r:id="rId5"/>
    <p:sldId id="372" r:id="rId6"/>
    <p:sldId id="373" r:id="rId7"/>
    <p:sldId id="374" r:id="rId8"/>
    <p:sldId id="375" r:id="rId9"/>
    <p:sldId id="376" r:id="rId10"/>
    <p:sldId id="377" r:id="rId11"/>
    <p:sldId id="378" r:id="rId12"/>
    <p:sldId id="392" r:id="rId13"/>
    <p:sldId id="391" r:id="rId14"/>
    <p:sldId id="379" r:id="rId15"/>
    <p:sldId id="389" r:id="rId16"/>
    <p:sldId id="390" r:id="rId17"/>
    <p:sldId id="380" r:id="rId18"/>
    <p:sldId id="381" r:id="rId19"/>
    <p:sldId id="382" r:id="rId20"/>
    <p:sldId id="383" r:id="rId21"/>
    <p:sldId id="384" r:id="rId22"/>
    <p:sldId id="385" r:id="rId23"/>
    <p:sldId id="386" r:id="rId24"/>
    <p:sldId id="387" r:id="rId25"/>
    <p:sldId id="388" r:id="rId26"/>
    <p:sldId id="356" r:id="rId2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7771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7653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3016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3517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50240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98911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8612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5216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5103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0535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1916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9265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7512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88647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9173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6270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114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1755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06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8340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266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612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646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3780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Zákaznická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sk-SK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Podtitul </a:t>
            </a:r>
            <a:r>
              <a:rPr lang="sk-SK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výkonnosti podniků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7272808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Vytvořit image partnera zákazníků – počet nových zákazníků, počet opakovaných nákupů zákazníky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Rozvíjení vztahů se stávajícími zákazníky – podíl opakovaných nákupů na daném trhu, návštěvy/cíloví zákazníci</a:t>
            </a: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Růst spokojenosti zákazníka – index spokojenosti zákazníka ISZ = realita/optimum (vyjádřené v bodech nebo v %)</a:t>
            </a:r>
          </a:p>
          <a:p>
            <a:pPr>
              <a:defRPr/>
            </a:pPr>
            <a:endParaRPr lang="cs-CZ" sz="2000" dirty="0">
              <a:solidFill>
                <a:srgbClr val="00101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 smtClean="0"/>
              <a:t>Zákaznické cíle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27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7272808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Orientace na výnosové zákazníky</a:t>
            </a:r>
          </a:p>
          <a:p>
            <a:pPr lvl="1">
              <a:defRPr/>
            </a:pPr>
            <a:r>
              <a:rPr lang="cs-CZ" sz="1600" dirty="0"/>
              <a:t>Krycí příspěvek (příspěvek na úhradu)/zákazník</a:t>
            </a:r>
          </a:p>
          <a:p>
            <a:pPr lvl="1">
              <a:defRPr/>
            </a:pPr>
            <a:r>
              <a:rPr lang="cs-CZ" sz="1600" dirty="0"/>
              <a:t>Podíl určitých zákazníků na celkovém obratu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solidFill>
                <a:srgbClr val="00101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 smtClean="0"/>
              <a:t>Zákaznické cíle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424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7272808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Orientace na výnosové zákazníky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solidFill>
                <a:srgbClr val="00101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 smtClean="0"/>
              <a:t>Zákaznické cíle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3568" y="1635646"/>
            <a:ext cx="6306467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4754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7272808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Zvýšit spokojenost zákazníků s produkty</a:t>
            </a:r>
          </a:p>
          <a:p>
            <a:pPr lvl="1">
              <a:defRPr/>
            </a:pPr>
            <a:r>
              <a:rPr lang="cs-CZ" sz="1600" dirty="0"/>
              <a:t>Podíl na určitých segmentech trhu</a:t>
            </a:r>
          </a:p>
          <a:p>
            <a:pPr lvl="1">
              <a:defRPr/>
            </a:pPr>
            <a:r>
              <a:rPr lang="cs-CZ" sz="1600" dirty="0"/>
              <a:t>% podíl spokojenosti zákazníků na jednotlivých segmentech trhu</a:t>
            </a:r>
          </a:p>
          <a:p>
            <a:pPr lvl="1">
              <a:defRPr/>
            </a:pPr>
            <a:r>
              <a:rPr lang="cs-CZ" sz="1600" dirty="0"/>
              <a:t>Konkrétní přínosy z produktů u jednotlivých zákazníků</a:t>
            </a:r>
          </a:p>
          <a:p>
            <a:pPr lvl="1">
              <a:defRPr/>
            </a:pPr>
            <a:r>
              <a:rPr lang="cs-CZ" sz="1600" dirty="0"/>
              <a:t>Měření dodací lhůty (produkt – zákazník)</a:t>
            </a:r>
          </a:p>
          <a:p>
            <a:pPr lvl="1">
              <a:defRPr/>
            </a:pPr>
            <a:r>
              <a:rPr lang="cs-CZ" sz="1600" dirty="0"/>
              <a:t>Spokojenost s nabízenou cenou – výsledky průzkumu u zákazníků</a:t>
            </a:r>
          </a:p>
          <a:p>
            <a:pPr lvl="1">
              <a:defRPr/>
            </a:pPr>
            <a:r>
              <a:rPr lang="cs-CZ" sz="1600" dirty="0"/>
              <a:t>Konkrétní přínosy z produktů u jednotlivých zákazníků – parametry kvality dosahované u produktů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solidFill>
                <a:srgbClr val="00101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 smtClean="0"/>
              <a:t>Zákaznické cíle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7153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7272808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Zvýšit funkční spolehlivost produktů</a:t>
            </a:r>
          </a:p>
          <a:p>
            <a:pPr lvl="1">
              <a:defRPr/>
            </a:pPr>
            <a:r>
              <a:rPr lang="cs-CZ" sz="2000" dirty="0"/>
              <a:t>Počet případů poruch</a:t>
            </a:r>
          </a:p>
          <a:p>
            <a:pPr lvl="1">
              <a:defRPr/>
            </a:pPr>
            <a:r>
              <a:rPr lang="cs-CZ" sz="2000" dirty="0"/>
              <a:t>Průměrný počet poruch produktu/měsíc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solidFill>
                <a:srgbClr val="00101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 smtClean="0"/>
              <a:t>Zákaznické cíle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286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7272808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Aktivně obsluhovat zákazníky</a:t>
            </a:r>
          </a:p>
          <a:p>
            <a:pPr lvl="1" algn="just">
              <a:defRPr/>
            </a:pPr>
            <a:r>
              <a:rPr lang="cs-CZ" sz="2000" dirty="0"/>
              <a:t>Hodnocení obchodníků – provádět standardizované hodnocení, kdy obchodníci uvádějí, jak dalece z jejich pohledu koneční zákazníci preferují produkt (např. bodová škála pro hodnocení obchodníků 0-10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solidFill>
                <a:srgbClr val="00101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 smtClean="0"/>
              <a:t>Zákaznické cíle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282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7272808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Aktivně obsluhovat zákazníky</a:t>
            </a:r>
          </a:p>
          <a:p>
            <a:pPr lvl="1" algn="just"/>
            <a:r>
              <a:rPr lang="cs-CZ" altLang="cs-CZ" sz="2000" dirty="0"/>
              <a:t>% produktů, jejichž ovladatelnost je možné zvládnout za půl dne – všechny funkce produktu, určené pro tento segment, musí být možné zvládnout za určitou dobu (např. za půl dne)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solidFill>
                <a:srgbClr val="00101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 smtClean="0"/>
              <a:t>Zákaznické cíle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393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7272808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</a:pPr>
            <a:r>
              <a:rPr lang="cs-CZ" altLang="cs-CZ" sz="2000" dirty="0"/>
              <a:t>Podíl na trhu (počet zákazníků, podíl tržeb, počet prodaných výrobků)</a:t>
            </a:r>
          </a:p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</a:pPr>
            <a:r>
              <a:rPr lang="cs-CZ" altLang="cs-CZ" sz="2000" dirty="0"/>
              <a:t>Udržení zákazníků (v absolutních nebo relativních hodnotách je sledována loajalita zákazníků, počet udržených zákazníků a jejich loajalita – objemy zakázek)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solidFill>
                <a:srgbClr val="00101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 smtClean="0"/>
              <a:t>Základní ukazatele v zákaznické oblasti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87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7272808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</a:pPr>
            <a:r>
              <a:rPr lang="cs-CZ" altLang="cs-CZ" sz="2000" dirty="0" smtClean="0"/>
              <a:t>Získávání </a:t>
            </a:r>
            <a:r>
              <a:rPr lang="cs-CZ" altLang="cs-CZ" sz="2000" dirty="0"/>
              <a:t>nových zákazníků (měřeno v absolutních nebo relativních hodnotách)</a:t>
            </a:r>
          </a:p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</a:pPr>
            <a:r>
              <a:rPr lang="cs-CZ" altLang="cs-CZ" sz="2000" dirty="0"/>
              <a:t>Spokojenost zákazníků (stanovuje úroveň spokojenosti pomoci kritérií v oblasti </a:t>
            </a:r>
            <a:r>
              <a:rPr lang="cs-CZ" altLang="cs-CZ" sz="2000" i="1" u="sng" dirty="0"/>
              <a:t>spokojenosti základní a spokojenosti mimořádné (u opakovaných nákupů)</a:t>
            </a:r>
            <a:r>
              <a:rPr lang="cs-CZ" altLang="cs-CZ" sz="2000" i="1" dirty="0"/>
              <a:t>- dotazníky, osobní pohovory, statistika</a:t>
            </a:r>
            <a:endParaRPr lang="cs-CZ" altLang="cs-CZ" sz="2000" i="1" u="sng" dirty="0"/>
          </a:p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</a:pPr>
            <a:r>
              <a:rPr lang="cs-CZ" altLang="cs-CZ" sz="2000" dirty="0"/>
              <a:t>Ziskovost zákazníků → podíl zisku na jednotlivé zákazníky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solidFill>
                <a:srgbClr val="00101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 smtClean="0"/>
              <a:t>Základní ukazatele v zákaznické oblasti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312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 smtClean="0"/>
              <a:t>Ziskovost zákazníků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081986"/>
              </p:ext>
            </p:extLst>
          </p:nvPr>
        </p:nvGraphicFramePr>
        <p:xfrm>
          <a:off x="286687" y="1779711"/>
          <a:ext cx="7309649" cy="201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kument" r:id="rId4" imgW="5933961" imgH="1283156" progId="Word.Document.8">
                  <p:embed/>
                </p:oleObj>
              </mc:Choice>
              <mc:Fallback>
                <p:oleObj name="Dokument" r:id="rId4" imgW="5933961" imgH="1283156" progId="Word.Document.8">
                  <p:embed/>
                  <p:pic>
                    <p:nvPicPr>
                      <p:cNvPr id="307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687" y="1779711"/>
                        <a:ext cx="7309649" cy="2016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4586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Zákaznická oblast – dva úhly pohledu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Obecné hodnotové výhody zákazníka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Zákaznické cíle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Zákaznická měřítka</a:t>
            </a: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Postup v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zákaznické oblasti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>
              <a:buClr>
                <a:schemeClr val="tx1"/>
              </a:buClr>
              <a:buFontTx/>
              <a:buAutoNum type="arabicParenR"/>
              <a:defRPr/>
            </a:pPr>
            <a:endParaRPr 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7272808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buNone/>
              <a:defRPr/>
            </a:pPr>
            <a:r>
              <a:rPr lang="cs-CZ" sz="2000" u="sng" dirty="0"/>
              <a:t>Předpoklady:</a:t>
            </a:r>
          </a:p>
          <a:p>
            <a:pPr marL="979487" lvl="1" indent="-342900">
              <a:buClr>
                <a:schemeClr val="tx1"/>
              </a:buClr>
              <a:defRPr/>
            </a:pPr>
            <a:r>
              <a:rPr lang="cs-CZ" sz="2000" dirty="0"/>
              <a:t>Identifikace cílových zákazníků</a:t>
            </a:r>
          </a:p>
          <a:p>
            <a:pPr marL="979487" lvl="1" indent="-342900">
              <a:buClr>
                <a:schemeClr val="tx1"/>
              </a:buClr>
              <a:defRPr/>
            </a:pPr>
            <a:r>
              <a:rPr lang="cs-CZ" sz="2000" dirty="0"/>
              <a:t>Stanovení tržních segmentů</a:t>
            </a:r>
          </a:p>
          <a:p>
            <a:pPr marL="979487" lvl="1" indent="-342900">
              <a:buClr>
                <a:schemeClr val="tx1"/>
              </a:buClr>
              <a:defRPr/>
            </a:pPr>
            <a:r>
              <a:rPr lang="cs-CZ" sz="2000" dirty="0"/>
              <a:t>Určení cílů zákaznické perspektivy</a:t>
            </a:r>
          </a:p>
          <a:p>
            <a:pPr marL="457200" indent="-457200">
              <a:buClr>
                <a:schemeClr val="tx1"/>
              </a:buClr>
              <a:buNone/>
              <a:defRPr/>
            </a:pPr>
            <a:r>
              <a:rPr lang="cs-CZ" sz="2000" u="sng" dirty="0"/>
              <a:t>K tomu se váže soubor klíčových měřítek:</a:t>
            </a:r>
          </a:p>
          <a:p>
            <a:pPr marL="979487" lvl="1" indent="-342900" algn="just">
              <a:buClr>
                <a:schemeClr val="tx1"/>
              </a:buClr>
              <a:defRPr/>
            </a:pPr>
            <a:r>
              <a:rPr lang="cs-CZ" sz="2000" dirty="0"/>
              <a:t>Podíl na trhu (počtem zákazníků, obratem, aj.)</a:t>
            </a:r>
          </a:p>
          <a:p>
            <a:pPr marL="979487" lvl="1" indent="-342900" algn="just">
              <a:buClr>
                <a:schemeClr val="tx1"/>
              </a:buClr>
              <a:defRPr/>
            </a:pPr>
            <a:r>
              <a:rPr lang="cs-CZ" sz="2000" dirty="0"/>
              <a:t>Udržení stávajících zákazníků</a:t>
            </a:r>
          </a:p>
          <a:p>
            <a:pPr marL="979487" lvl="1" indent="-342900" algn="just">
              <a:buClr>
                <a:schemeClr val="tx1"/>
              </a:buClr>
              <a:defRPr/>
            </a:pPr>
            <a:r>
              <a:rPr lang="cs-CZ" sz="2000" dirty="0"/>
              <a:t>Získávání nových zákazníků</a:t>
            </a:r>
          </a:p>
          <a:p>
            <a:pPr marL="979487" lvl="1" indent="-342900" algn="just">
              <a:buClr>
                <a:schemeClr val="tx1"/>
              </a:buClr>
              <a:defRPr/>
            </a:pPr>
            <a:r>
              <a:rPr lang="cs-CZ" sz="2000" dirty="0"/>
              <a:t>Spokojenost zákazníků </a:t>
            </a:r>
          </a:p>
          <a:p>
            <a:pPr marL="979487" lvl="1" indent="-342900" algn="just">
              <a:buClr>
                <a:schemeClr val="tx1"/>
              </a:buClr>
              <a:defRPr/>
            </a:pPr>
            <a:r>
              <a:rPr lang="cs-CZ" sz="2000" dirty="0"/>
              <a:t>Ziskovost zákazníků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 smtClean="0"/>
              <a:t>Postup v zákaznické oblasti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514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7272808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  <a:tabLst>
                <a:tab pos="723900" algn="l"/>
              </a:tabLst>
            </a:pPr>
            <a:r>
              <a:rPr lang="cs-CZ" altLang="cs-CZ" sz="2000" u="sng" dirty="0"/>
              <a:t>Obecné hodnotové výhody:</a:t>
            </a:r>
          </a:p>
          <a:p>
            <a:pPr lvl="1">
              <a:buClr>
                <a:schemeClr val="tx1"/>
              </a:buClr>
              <a:tabLst>
                <a:tab pos="723900" algn="l"/>
              </a:tabLst>
            </a:pPr>
            <a:r>
              <a:rPr lang="cs-CZ" altLang="cs-CZ" sz="2000" dirty="0"/>
              <a:t> vlastnosti výrobku/služby,</a:t>
            </a:r>
          </a:p>
          <a:p>
            <a:pPr lvl="1">
              <a:buClr>
                <a:schemeClr val="tx1"/>
              </a:buClr>
              <a:tabLst>
                <a:tab pos="723900" algn="l"/>
              </a:tabLst>
            </a:pPr>
            <a:r>
              <a:rPr lang="cs-CZ" altLang="cs-CZ" sz="2000" dirty="0"/>
              <a:t> vztahy se zákazníky,</a:t>
            </a:r>
          </a:p>
          <a:p>
            <a:pPr lvl="1">
              <a:buClr>
                <a:schemeClr val="tx1"/>
              </a:buClr>
              <a:tabLst>
                <a:tab pos="723900" algn="l"/>
              </a:tabLst>
            </a:pPr>
            <a:r>
              <a:rPr lang="cs-CZ" altLang="cs-CZ" sz="2000" dirty="0"/>
              <a:t> image a pověst podniku</a:t>
            </a:r>
          </a:p>
          <a:p>
            <a:pPr lvl="1">
              <a:buClr>
                <a:schemeClr val="tx1"/>
              </a:buClr>
              <a:tabLst>
                <a:tab pos="723900" algn="l"/>
              </a:tabLst>
            </a:pPr>
            <a:endParaRPr lang="cs-CZ" altLang="cs-CZ" sz="2000" dirty="0"/>
          </a:p>
          <a:p>
            <a:pPr>
              <a:buNone/>
              <a:tabLst>
                <a:tab pos="723900" algn="l"/>
              </a:tabLst>
            </a:pPr>
            <a:r>
              <a:rPr lang="cs-CZ" altLang="cs-CZ" sz="2000" dirty="0"/>
              <a:t>Hybné síly spokojenosti zákazníka:</a:t>
            </a:r>
          </a:p>
          <a:p>
            <a:pPr>
              <a:buNone/>
              <a:tabLst>
                <a:tab pos="723900" algn="l"/>
              </a:tabLst>
            </a:pPr>
            <a:r>
              <a:rPr lang="cs-CZ" altLang="cs-CZ" sz="2000" u="sng" dirty="0"/>
              <a:t>ČAS</a:t>
            </a:r>
            <a:r>
              <a:rPr lang="cs-CZ" altLang="cs-CZ" sz="2000" dirty="0"/>
              <a:t> (např.: spolehlivost doby realizace a její  zkracování, ale větší rozptyl spolehlivosti dodávky),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 smtClean="0"/>
              <a:t>Postup v zákaznické oblasti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240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7272808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None/>
              <a:tabLst>
                <a:tab pos="723900" algn="l"/>
              </a:tabLst>
            </a:pPr>
            <a:r>
              <a:rPr lang="cs-CZ" altLang="cs-CZ" sz="2000" u="sng" dirty="0"/>
              <a:t>Obecné hodnotové výhody:</a:t>
            </a:r>
          </a:p>
          <a:p>
            <a:pPr lvl="1" algn="just">
              <a:buClr>
                <a:schemeClr val="tx1"/>
              </a:buClr>
              <a:tabLst>
                <a:tab pos="723900" algn="l"/>
              </a:tabLst>
            </a:pPr>
            <a:r>
              <a:rPr lang="cs-CZ" altLang="cs-CZ" sz="2000" dirty="0"/>
              <a:t> vlastnosti výrobku/služby,</a:t>
            </a:r>
          </a:p>
          <a:p>
            <a:pPr lvl="1" algn="just">
              <a:buClr>
                <a:schemeClr val="tx1"/>
              </a:buClr>
              <a:tabLst>
                <a:tab pos="723900" algn="l"/>
              </a:tabLst>
            </a:pPr>
            <a:r>
              <a:rPr lang="cs-CZ" altLang="cs-CZ" sz="2000" dirty="0"/>
              <a:t> vztahy se zákazníky,</a:t>
            </a:r>
          </a:p>
          <a:p>
            <a:pPr lvl="1" algn="just">
              <a:buClr>
                <a:schemeClr val="tx1"/>
              </a:buClr>
              <a:tabLst>
                <a:tab pos="723900" algn="l"/>
              </a:tabLst>
            </a:pPr>
            <a:r>
              <a:rPr lang="cs-CZ" altLang="cs-CZ" sz="2000" dirty="0"/>
              <a:t> image a pověst podniku</a:t>
            </a:r>
          </a:p>
          <a:p>
            <a:pPr lvl="1" algn="just">
              <a:buClr>
                <a:schemeClr val="tx1"/>
              </a:buClr>
              <a:tabLst>
                <a:tab pos="723900" algn="l"/>
              </a:tabLst>
            </a:pPr>
            <a:endParaRPr lang="cs-CZ" altLang="cs-CZ" sz="2000" dirty="0"/>
          </a:p>
          <a:p>
            <a:pPr algn="just">
              <a:buNone/>
              <a:tabLst>
                <a:tab pos="723900" algn="l"/>
              </a:tabLst>
            </a:pPr>
            <a:r>
              <a:rPr lang="cs-CZ" altLang="cs-CZ" sz="2000" dirty="0"/>
              <a:t>Hybné síly spokojenosti zákazníka:</a:t>
            </a:r>
          </a:p>
          <a:p>
            <a:pPr algn="just">
              <a:buNone/>
              <a:tabLst>
                <a:tab pos="723900" algn="l"/>
              </a:tabLst>
            </a:pPr>
            <a:r>
              <a:rPr lang="cs-CZ" altLang="cs-CZ" sz="2000" u="sng" dirty="0"/>
              <a:t>ČAS</a:t>
            </a:r>
            <a:r>
              <a:rPr lang="cs-CZ" altLang="cs-CZ" sz="2000" dirty="0"/>
              <a:t> (např.: spolehlivost doby realizace a její  zkracování, ale větší rozptyl spolehlivosti dodávky),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 smtClean="0"/>
              <a:t>Postup v zákaznické oblasti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0844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7272808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defRPr/>
            </a:pPr>
            <a:r>
              <a:rPr lang="cs-CZ" sz="2000" u="sng" dirty="0"/>
              <a:t>KVALITA:</a:t>
            </a:r>
            <a:r>
              <a:rPr lang="cs-CZ" sz="2000" dirty="0"/>
              <a:t> 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defRPr/>
            </a:pPr>
            <a:r>
              <a:rPr lang="cs-CZ" sz="2000" dirty="0"/>
              <a:t> - konkurenční nezbytnost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defRPr/>
            </a:pPr>
            <a:r>
              <a:rPr lang="cs-CZ" sz="2000" dirty="0"/>
              <a:t>Kvalita se stala „hygienickým faktorem“  (</a:t>
            </a:r>
            <a:r>
              <a:rPr lang="cs-CZ" sz="2000" i="1" dirty="0"/>
              <a:t>obdoba udržovacího neboli hygienického faktoru v F. HERZBERGOVĚ motivačně-hygienické teorii, kam se řadí odměna, pracovní jistota, administrativa společnosti →).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defRPr/>
            </a:pPr>
            <a:r>
              <a:rPr lang="cs-CZ" sz="2000" dirty="0"/>
              <a:t>I zde platí, že přítomnost udržovacích faktorů nepůsobí motivačně (není hodnotovou výhodou pro zákazníka), ale jejich nepřítomnost člověka silně demotivuje.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 smtClean="0"/>
              <a:t>Postup v zákaznické oblasti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3458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7272808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defRPr/>
            </a:pPr>
            <a:r>
              <a:rPr lang="cs-CZ" sz="2000" u="sng" dirty="0"/>
              <a:t>KVALITA:</a:t>
            </a:r>
            <a:r>
              <a:rPr lang="cs-CZ" sz="2000" dirty="0"/>
              <a:t> </a:t>
            </a:r>
          </a:p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457200" algn="l"/>
              </a:tabLst>
              <a:defRPr/>
            </a:pPr>
            <a:r>
              <a:rPr lang="cs-CZ" sz="2000" dirty="0" smtClean="0"/>
              <a:t>Sledování </a:t>
            </a:r>
            <a:r>
              <a:rPr lang="cs-CZ" sz="2000" dirty="0"/>
              <a:t>počtu zmetků a počet reklamací jsou měřítka kvality, 	která mají jistou míru provázanosti. </a:t>
            </a:r>
          </a:p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457200" algn="l"/>
              </a:tabLst>
              <a:defRPr/>
            </a:pPr>
            <a:r>
              <a:rPr lang="cs-CZ" sz="2000" dirty="0" smtClean="0"/>
              <a:t>Reklamace </a:t>
            </a:r>
            <a:r>
              <a:rPr lang="cs-CZ" sz="2000" dirty="0"/>
              <a:t>ve službách nemá „hmotnou podobu“, (formou 	reklamace je hledání „nového dodavatele služby“)</a:t>
            </a:r>
          </a:p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457200" algn="l"/>
              </a:tabLst>
              <a:defRPr/>
            </a:pPr>
            <a:r>
              <a:rPr lang="cs-CZ" sz="2000" dirty="0" smtClean="0"/>
              <a:t>Kvalita </a:t>
            </a:r>
            <a:r>
              <a:rPr lang="cs-CZ" sz="2000" dirty="0"/>
              <a:t>výrobků nebo služby je spojena s dodržováním 	dohodnutých  dodacích lhůt a termínů.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 smtClean="0"/>
              <a:t>Postup v zákaznické oblasti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1487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7272808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  <a:tabLst>
                <a:tab pos="1162050" algn="l"/>
              </a:tabLst>
              <a:defRPr/>
            </a:pPr>
            <a:r>
              <a:rPr lang="cs-CZ" sz="2000" u="sng" dirty="0"/>
              <a:t>CENA</a:t>
            </a:r>
            <a:r>
              <a:rPr lang="cs-CZ" sz="2000" dirty="0"/>
              <a:t>: 	Pro upřesnění postavení </a:t>
            </a:r>
            <a:r>
              <a:rPr lang="cs-CZ" sz="2000" i="1" dirty="0"/>
              <a:t>c e n y </a:t>
            </a:r>
            <a:r>
              <a:rPr lang="cs-CZ" sz="2000" dirty="0"/>
              <a:t>v zákaznické perspektivě je 	nutné upřesnit vzájemný vztah mezi pojmy nízká cena a nízké 	náklady</a:t>
            </a:r>
          </a:p>
          <a:p>
            <a:pPr marL="0" indent="0" algn="just">
              <a:buNone/>
              <a:tabLst>
                <a:tab pos="116205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Dodavatel s nízkými náklady může mít mírně vyšší cenu, potom měřítkem není cena, ale „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náklady pořízení dodávky materiálu respektive služby“</a:t>
            </a:r>
            <a:r>
              <a:rPr lang="cs-CZ" sz="2000" u="sng" dirty="0"/>
              <a:t>         </a:t>
            </a:r>
          </a:p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 smtClean="0"/>
              <a:t>Postup v zákaznické oblasti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2835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075519"/>
            <a:ext cx="7488832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Bez spokojených zákazníků nemůže být dlouhodobě úspěšné žádné podnikání. Kromě toho je pozorná péče o zákazníky podstatně výhodnější investicí nežli nákladný marketing.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Může navodit obchodní úspěch v podobě splnění finančních cílů. K tomu se musí pracovat na podrobné segmentaci trhu. Pro konečnou sestavu segmentů trhu s jejich produkty se stanoví cíle a měřítka zákaznické perspektivy.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017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6984776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Významnou činností manažerů je převést strategii do zákaznicky orientovaných cílů. 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Zákaznická oblast se soustředí na </a:t>
            </a: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cíle, které souvisí se vstupem na trh a umístěním na 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trhu. Důležité je vyjasnit</a:t>
            </a: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, které zákazníky chceme obsluhovat především, jaký užitek jim chceme nabídnout, respektive, jak </a:t>
            </a:r>
            <a:r>
              <a:rPr lang="cs-CZ" altLang="cs-CZ" sz="2000" dirty="0" smtClean="0">
                <a:latin typeface="Times New Roman" pitchFamily="18" charset="0"/>
                <a:cs typeface="Times New Roman" pitchFamily="18" charset="0"/>
              </a:rPr>
              <a:t>chceme, aby byl podnik zákazníky </a:t>
            </a:r>
            <a:r>
              <a:rPr lang="cs-CZ" altLang="cs-CZ" sz="2000" dirty="0">
                <a:latin typeface="Times New Roman" pitchFamily="18" charset="0"/>
                <a:cs typeface="Times New Roman" pitchFamily="18" charset="0"/>
              </a:rPr>
              <a:t>vnímán.</a:t>
            </a:r>
          </a:p>
          <a:p>
            <a:pPr marL="0" indent="0">
              <a:spcBef>
                <a:spcPct val="30000"/>
              </a:spcBef>
              <a:spcAft>
                <a:spcPct val="30000"/>
              </a:spcAft>
              <a:buNone/>
              <a:tabLst>
                <a:tab pos="533400" algn="l"/>
                <a:tab pos="2247900" algn="l"/>
              </a:tabLst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088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Podnikový – položit si otázky, jaké zákazníky by podnik chtěl získat</a:t>
            </a:r>
          </a:p>
          <a:p>
            <a:pPr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Zákaznický – jak chceme, aby zákazník vnímal podnik (především v porovnání s konkurencí) – krátké dodací lhůty, poměr cena/výkon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192688" cy="507703"/>
          </a:xfrm>
        </p:spPr>
        <p:txBody>
          <a:bodyPr/>
          <a:lstStyle/>
          <a:p>
            <a:r>
              <a:rPr lang="cs-CZ" dirty="0" smtClean="0"/>
              <a:t>Zákaznická oblast – dva úhly pohledu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8845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756084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Vlastnosti výrobků a služeb – funkce produktu, kvalita, cena, dodací lhůty</a:t>
            </a:r>
          </a:p>
          <a:p>
            <a:pPr algn="just"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Vztahy se zákazníkem – trvalé spojení firmy se zákazníkem, vstřícné chování k zákazníkovi, doba odezvy na požadavky zákazníka</a:t>
            </a:r>
          </a:p>
          <a:p>
            <a:pPr algn="just"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Image a pověst – reputace značky, úroveň reklamy, poskytování nadstandardních služeb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 smtClean="0"/>
              <a:t>Obecné hodnotové výhody zákazníka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118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7272808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Vytváření vztahů se zákazníky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Sledovat spokojenost zákazníků</a:t>
            </a: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Sledovat ziskovost zákazníků</a:t>
            </a:r>
          </a:p>
          <a:p>
            <a:pPr algn="just"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Naději na úspěch skýtá orientace na jasně vymezené části trhu tzv. segmenty trhu (tržní segmenty).</a:t>
            </a:r>
          </a:p>
          <a:p>
            <a:pPr>
              <a:defRPr/>
            </a:pPr>
            <a:endParaRPr lang="cs-CZ" sz="2000" dirty="0">
              <a:solidFill>
                <a:srgbClr val="00101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 smtClean="0"/>
              <a:t>Zákaznická oblast – kritéria úspěchu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739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7272808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Identifikace zákaznických a tržních segmentů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zdroj tržeb (obratu),</a:t>
            </a:r>
          </a:p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Klíčová zákaznická měřítka (spokojenost a loajalita zákazníků, udržení zákazníků, přírůstek nových zákazníků, ziskovost  zákazníků),</a:t>
            </a:r>
          </a:p>
          <a:p>
            <a:pPr algn="just">
              <a:spcBef>
                <a:spcPct val="30000"/>
              </a:spcBef>
              <a:spcAft>
                <a:spcPct val="30000"/>
              </a:spcAft>
              <a:buClr>
                <a:schemeClr val="tx1"/>
              </a:buClr>
              <a:tabLst>
                <a:tab pos="533400" algn="l"/>
              </a:tabLst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Hodnotové výhody poskytované zákazníkům představují hybné síly  v zákaznické perspektivě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cs-CZ" sz="2000" dirty="0">
              <a:solidFill>
                <a:srgbClr val="00101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 smtClean="0"/>
              <a:t>Zákaznická oblast – kritéria úspěchu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038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 smtClean="0"/>
              <a:t>Hodnotové výhody zákazníka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5" name="Object 5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7983883"/>
              </p:ext>
            </p:extLst>
          </p:nvPr>
        </p:nvGraphicFramePr>
        <p:xfrm>
          <a:off x="395536" y="915566"/>
          <a:ext cx="6984776" cy="3527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Dokument" r:id="rId4" imgW="5766035" imgH="3426066" progId="Word.Document.8">
                  <p:embed/>
                </p:oleObj>
              </mc:Choice>
              <mc:Fallback>
                <p:oleObj name="Dokument" r:id="rId4" imgW="5766035" imgH="3426066" progId="Word.Document.8">
                  <p:embed/>
                  <p:pic>
                    <p:nvPicPr>
                      <p:cNvPr id="102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915566"/>
                        <a:ext cx="6984776" cy="352784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1467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7272808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Vlastnosti výrobků a služeb – funkce produktu, kvalita, cena, dodací lhůty</a:t>
            </a:r>
          </a:p>
          <a:p>
            <a:pPr algn="just"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Vztahy se zákazníkem – trvalé spojení firmy se zákazníkem, vstřícné chování k zákazníkovi, doba odezvy na požadavky zákazníka</a:t>
            </a:r>
          </a:p>
          <a:p>
            <a:pPr algn="just">
              <a:defRPr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Image a pověst – reputace značky, úroveň reklamy, poskytování nadstandardních služeb</a:t>
            </a:r>
          </a:p>
          <a:p>
            <a:pPr>
              <a:defRPr/>
            </a:pPr>
            <a:endParaRPr lang="cs-CZ" sz="2000" dirty="0">
              <a:solidFill>
                <a:srgbClr val="00101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96544" cy="507703"/>
          </a:xfrm>
        </p:spPr>
        <p:txBody>
          <a:bodyPr/>
          <a:lstStyle/>
          <a:p>
            <a:r>
              <a:rPr lang="cs-CZ" dirty="0" smtClean="0"/>
              <a:t>Hodnotové výhody zákazníka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79835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2952</TotalTime>
  <Words>1196</Words>
  <Application>Microsoft Office PowerPoint</Application>
  <PresentationFormat>Předvádění na obrazovce (16:9)</PresentationFormat>
  <Paragraphs>197</Paragraphs>
  <Slides>26</Slides>
  <Notes>25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Enriqueta</vt:lpstr>
      <vt:lpstr>Times New Roman</vt:lpstr>
      <vt:lpstr>SLU</vt:lpstr>
      <vt:lpstr>Dokument</vt:lpstr>
      <vt:lpstr>Zákaznická oblast</vt:lpstr>
      <vt:lpstr>Obsah</vt:lpstr>
      <vt:lpstr>Úvod</vt:lpstr>
      <vt:lpstr>Zákaznická oblast – dva úhly pohledu</vt:lpstr>
      <vt:lpstr>Obecné hodnotové výhody zákazníka</vt:lpstr>
      <vt:lpstr>Zákaznická oblast – kritéria úspěchu</vt:lpstr>
      <vt:lpstr>Zákaznická oblast – kritéria úspěchu</vt:lpstr>
      <vt:lpstr>Hodnotové výhody zákazníka</vt:lpstr>
      <vt:lpstr>Hodnotové výhody zákazníka</vt:lpstr>
      <vt:lpstr>Zákaznické cíle</vt:lpstr>
      <vt:lpstr>Zákaznické cíle</vt:lpstr>
      <vt:lpstr>Zákaznické cíle</vt:lpstr>
      <vt:lpstr>Zákaznické cíle</vt:lpstr>
      <vt:lpstr>Zákaznické cíle</vt:lpstr>
      <vt:lpstr>Zákaznické cíle</vt:lpstr>
      <vt:lpstr>Zákaznické cíle</vt:lpstr>
      <vt:lpstr>Základní ukazatele v zákaznické oblasti</vt:lpstr>
      <vt:lpstr>Základní ukazatele v zákaznické oblasti</vt:lpstr>
      <vt:lpstr>Ziskovost zákazníků</vt:lpstr>
      <vt:lpstr>Postup v zákaznické oblasti</vt:lpstr>
      <vt:lpstr>Postup v zákaznické oblasti</vt:lpstr>
      <vt:lpstr>Postup v zákaznické oblasti</vt:lpstr>
      <vt:lpstr>Postup v zákaznické oblasti</vt:lpstr>
      <vt:lpstr>Postup v zákaznické oblasti</vt:lpstr>
      <vt:lpstr>Postup v zákaznické oblasti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238</cp:revision>
  <dcterms:created xsi:type="dcterms:W3CDTF">2016-07-06T15:42:34Z</dcterms:created>
  <dcterms:modified xsi:type="dcterms:W3CDTF">2023-02-08T11:26:14Z</dcterms:modified>
</cp:coreProperties>
</file>