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57" r:id="rId3"/>
    <p:sldId id="258" r:id="rId4"/>
    <p:sldId id="371" r:id="rId5"/>
    <p:sldId id="393" r:id="rId6"/>
    <p:sldId id="394" r:id="rId7"/>
    <p:sldId id="395" r:id="rId8"/>
    <p:sldId id="396" r:id="rId9"/>
    <p:sldId id="397" r:id="rId10"/>
    <p:sldId id="398" r:id="rId11"/>
    <p:sldId id="399" r:id="rId12"/>
    <p:sldId id="400" r:id="rId13"/>
    <p:sldId id="401" r:id="rId14"/>
    <p:sldId id="402" r:id="rId15"/>
    <p:sldId id="403" r:id="rId16"/>
    <p:sldId id="404" r:id="rId17"/>
    <p:sldId id="405" r:id="rId18"/>
    <p:sldId id="406" r:id="rId19"/>
    <p:sldId id="407" r:id="rId20"/>
    <p:sldId id="410" r:id="rId21"/>
    <p:sldId id="411" r:id="rId22"/>
    <p:sldId id="408" r:id="rId23"/>
    <p:sldId id="409" r:id="rId24"/>
    <p:sldId id="412" r:id="rId25"/>
    <p:sldId id="356" r:id="rId26"/>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0" d="100"/>
          <a:sy n="120" d="100"/>
        </p:scale>
        <p:origin x="298" y="7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08.02.2023</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21541740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26094271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5937148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25782992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38817016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39012149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11456441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53829838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389565586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1891203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75219168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21</a:t>
            </a:fld>
            <a:endParaRPr lang="cs-CZ"/>
          </a:p>
        </p:txBody>
      </p:sp>
    </p:spTree>
    <p:extLst>
      <p:ext uri="{BB962C8B-B14F-4D97-AF65-F5344CB8AC3E}">
        <p14:creationId xmlns:p14="http://schemas.microsoft.com/office/powerpoint/2010/main" val="102843453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22</a:t>
            </a:fld>
            <a:endParaRPr lang="cs-CZ"/>
          </a:p>
        </p:txBody>
      </p:sp>
    </p:spTree>
    <p:extLst>
      <p:ext uri="{BB962C8B-B14F-4D97-AF65-F5344CB8AC3E}">
        <p14:creationId xmlns:p14="http://schemas.microsoft.com/office/powerpoint/2010/main" val="366357092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23</a:t>
            </a:fld>
            <a:endParaRPr lang="cs-CZ"/>
          </a:p>
        </p:txBody>
      </p:sp>
    </p:spTree>
    <p:extLst>
      <p:ext uri="{BB962C8B-B14F-4D97-AF65-F5344CB8AC3E}">
        <p14:creationId xmlns:p14="http://schemas.microsoft.com/office/powerpoint/2010/main" val="163302974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24</a:t>
            </a:fld>
            <a:endParaRPr lang="cs-CZ"/>
          </a:p>
        </p:txBody>
      </p:sp>
    </p:spTree>
    <p:extLst>
      <p:ext uri="{BB962C8B-B14F-4D97-AF65-F5344CB8AC3E}">
        <p14:creationId xmlns:p14="http://schemas.microsoft.com/office/powerpoint/2010/main" val="11093426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25</a:t>
            </a:fld>
            <a:endParaRPr lang="cs-CZ"/>
          </a:p>
        </p:txBody>
      </p:sp>
    </p:spTree>
    <p:extLst>
      <p:ext uri="{BB962C8B-B14F-4D97-AF65-F5344CB8AC3E}">
        <p14:creationId xmlns:p14="http://schemas.microsoft.com/office/powerpoint/2010/main" val="28831143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19601755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18937823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31597755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14261030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26286177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33035761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20203031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Oblast </a:t>
            </a:r>
            <a:r>
              <a:rPr lang="cs-CZ" sz="4000" b="1" smtClean="0">
                <a:solidFill>
                  <a:schemeClr val="bg1"/>
                </a:solidFill>
                <a:latin typeface="Times New Roman" panose="02020603050405020304" pitchFamily="18" charset="0"/>
                <a:cs typeface="Times New Roman" panose="02020603050405020304" pitchFamily="18" charset="0"/>
              </a:rPr>
              <a:t>interních </a:t>
            </a:r>
            <a:r>
              <a:rPr lang="cs-CZ" sz="4000" b="1" smtClean="0">
                <a:solidFill>
                  <a:schemeClr val="bg1"/>
                </a:solidFill>
                <a:latin typeface="Times New Roman" panose="02020603050405020304" pitchFamily="18" charset="0"/>
                <a:cs typeface="Times New Roman" panose="02020603050405020304" pitchFamily="18" charset="0"/>
              </a:rPr>
              <a:t>procesů</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04173" y="3003798"/>
            <a:ext cx="3888432" cy="720080"/>
          </a:xfrm>
          <a:prstGeom prst="rect">
            <a:avLst/>
          </a:prstGeom>
        </p:spPr>
        <p:txBody>
          <a:bodyPr>
            <a:normAutofit/>
          </a:bodyPr>
          <a:lstStyle/>
          <a:p>
            <a:pPr marL="0" indent="0" algn="r">
              <a:buNone/>
            </a:pPr>
            <a:r>
              <a:rPr lang="sk-SK" sz="1400" dirty="0">
                <a:solidFill>
                  <a:schemeClr val="bg1"/>
                </a:solidFill>
                <a:latin typeface="Times New Roman" panose="02020603050405020304" pitchFamily="18" charset="0"/>
                <a:cs typeface="Times New Roman" panose="02020603050405020304" pitchFamily="18" charset="0"/>
              </a:rPr>
              <a:t>Podtitul </a:t>
            </a:r>
            <a:r>
              <a:rPr lang="sk-SK" sz="1400">
                <a:solidFill>
                  <a:schemeClr val="bg1"/>
                </a:solidFill>
                <a:latin typeface="Times New Roman" panose="02020603050405020304" pitchFamily="18" charset="0"/>
                <a:cs typeface="Times New Roman" panose="02020603050405020304" pitchFamily="18" charset="0"/>
              </a:rPr>
              <a:t>prezentace</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084168" y="3723878"/>
            <a:ext cx="2888103"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600" b="1" dirty="0" smtClean="0">
                <a:solidFill>
                  <a:srgbClr val="307871"/>
                </a:solidFill>
                <a:latin typeface="Times New Roman" panose="02020603050405020304" pitchFamily="18" charset="0"/>
                <a:cs typeface="Times New Roman" panose="02020603050405020304" pitchFamily="18" charset="0"/>
              </a:rPr>
              <a:t>Ing. Žaneta </a:t>
            </a:r>
            <a:r>
              <a:rPr lang="cs-CZ" altLang="cs-CZ" sz="1600" b="1" dirty="0" err="1" smtClean="0">
                <a:solidFill>
                  <a:srgbClr val="307871"/>
                </a:solidFill>
                <a:latin typeface="Times New Roman" panose="02020603050405020304" pitchFamily="18" charset="0"/>
                <a:cs typeface="Times New Roman" panose="02020603050405020304" pitchFamily="18" charset="0"/>
              </a:rPr>
              <a:t>Rylková</a:t>
            </a:r>
            <a:r>
              <a:rPr lang="cs-CZ" altLang="cs-CZ" sz="1600" b="1" dirty="0" smtClean="0">
                <a:solidFill>
                  <a:srgbClr val="307871"/>
                </a:solidFill>
                <a:latin typeface="Times New Roman" panose="02020603050405020304" pitchFamily="18" charset="0"/>
                <a:cs typeface="Times New Roman" panose="02020603050405020304" pitchFamily="18" charset="0"/>
              </a:rPr>
              <a:t>, Ph.D.</a:t>
            </a:r>
            <a:endParaRPr lang="cs-CZ" altLang="cs-CZ" sz="1600" b="1" dirty="0">
              <a:solidFill>
                <a:srgbClr val="307871"/>
              </a:solidFill>
              <a:latin typeface="Times New Roman" panose="02020603050405020304" pitchFamily="18" charset="0"/>
              <a:cs typeface="Times New Roman" panose="02020603050405020304" pitchFamily="18" charset="0"/>
            </a:endParaRPr>
          </a:p>
          <a:p>
            <a:pPr algn="r"/>
            <a:r>
              <a:rPr lang="cs-CZ" altLang="cs-CZ" sz="1600" dirty="0" smtClean="0">
                <a:solidFill>
                  <a:srgbClr val="307871"/>
                </a:solidFill>
                <a:latin typeface="Times New Roman" panose="02020603050405020304" pitchFamily="18" charset="0"/>
                <a:cs typeface="Times New Roman" panose="02020603050405020304" pitchFamily="18" charset="0"/>
              </a:rPr>
              <a:t>Management výkonnosti podniků</a:t>
            </a:r>
            <a:endParaRPr lang="cs-CZ" altLang="cs-CZ" sz="16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843558"/>
            <a:ext cx="7488832" cy="3600400"/>
          </a:xfrm>
          <a:prstGeom prst="rect">
            <a:avLst/>
          </a:prstGeom>
        </p:spPr>
        <p:txBody>
          <a:bodyPr>
            <a:noAutofit/>
          </a:bodyPr>
          <a:lstStyle/>
          <a:p>
            <a:pPr algn="just"/>
            <a:r>
              <a:rPr lang="cs-CZ" altLang="cs-CZ" sz="2000" dirty="0">
                <a:solidFill>
                  <a:srgbClr val="307871"/>
                </a:solidFill>
              </a:rPr>
              <a:t>Výkonnost již není měřena pouze produktivitou (nákladovostí), důležitější jsou:</a:t>
            </a:r>
          </a:p>
          <a:p>
            <a:pPr lvl="1" algn="just"/>
            <a:r>
              <a:rPr lang="cs-CZ" altLang="cs-CZ" sz="1600" u="sng" dirty="0">
                <a:solidFill>
                  <a:srgbClr val="307871"/>
                </a:solidFill>
              </a:rPr>
              <a:t>Čas</a:t>
            </a:r>
            <a:r>
              <a:rPr lang="cs-CZ" altLang="cs-CZ" sz="1600" dirty="0">
                <a:solidFill>
                  <a:srgbClr val="307871"/>
                </a:solidFill>
              </a:rPr>
              <a:t> – měří se od objednávky až po dodávku</a:t>
            </a:r>
          </a:p>
          <a:p>
            <a:pPr lvl="1" algn="just"/>
            <a:r>
              <a:rPr lang="cs-CZ" altLang="cs-CZ" sz="1600" u="sng" dirty="0">
                <a:solidFill>
                  <a:srgbClr val="307871"/>
                </a:solidFill>
              </a:rPr>
              <a:t>Kvalita</a:t>
            </a:r>
            <a:r>
              <a:rPr lang="cs-CZ" altLang="cs-CZ" sz="1600" dirty="0">
                <a:solidFill>
                  <a:srgbClr val="307871"/>
                </a:solidFill>
              </a:rPr>
              <a:t> – pro identifikaci závad</a:t>
            </a:r>
          </a:p>
          <a:p>
            <a:pPr lvl="1" algn="just"/>
            <a:r>
              <a:rPr lang="cs-CZ" altLang="cs-CZ" sz="1600" u="sng" dirty="0">
                <a:solidFill>
                  <a:srgbClr val="307871"/>
                </a:solidFill>
              </a:rPr>
              <a:t>Náklady na proces </a:t>
            </a:r>
            <a:r>
              <a:rPr lang="cs-CZ" altLang="cs-CZ" sz="1600" dirty="0">
                <a:solidFill>
                  <a:srgbClr val="307871"/>
                </a:solidFill>
              </a:rPr>
              <a:t>– metoda ABC – kalkulace podle dílčích činností. Sledování procesů, kde vznikají jednicové náklady a režijní (objednávání materiálu, skladování, kontrola kvality, doprava, expedice atd.</a:t>
            </a:r>
          </a:p>
        </p:txBody>
      </p:sp>
      <p:sp>
        <p:nvSpPr>
          <p:cNvPr id="6" name="Nadpis 5"/>
          <p:cNvSpPr>
            <a:spLocks noGrp="1"/>
          </p:cNvSpPr>
          <p:nvPr>
            <p:ph type="title"/>
          </p:nvPr>
        </p:nvSpPr>
        <p:spPr>
          <a:xfrm>
            <a:off x="179512" y="195486"/>
            <a:ext cx="6768752" cy="507703"/>
          </a:xfrm>
        </p:spPr>
        <p:txBody>
          <a:bodyPr/>
          <a:lstStyle/>
          <a:p>
            <a:r>
              <a:rPr lang="cs-CZ" dirty="0" smtClean="0"/>
              <a:t>Hodnotový řetězec interních podnikových procesů</a:t>
            </a:r>
            <a:endParaRPr lang="cs-CZ"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8246304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843558"/>
            <a:ext cx="7488832" cy="3600400"/>
          </a:xfrm>
          <a:prstGeom prst="rect">
            <a:avLst/>
          </a:prstGeom>
        </p:spPr>
        <p:txBody>
          <a:bodyPr>
            <a:noAutofit/>
          </a:bodyPr>
          <a:lstStyle/>
          <a:p>
            <a:r>
              <a:rPr lang="cs-CZ" altLang="cs-CZ" sz="2000" dirty="0">
                <a:solidFill>
                  <a:srgbClr val="307871"/>
                </a:solidFill>
              </a:rPr>
              <a:t>Identifikace příležitostí pro inovaci a nový produkt</a:t>
            </a:r>
          </a:p>
          <a:p>
            <a:r>
              <a:rPr lang="cs-CZ" altLang="cs-CZ" sz="2000" dirty="0">
                <a:solidFill>
                  <a:srgbClr val="307871"/>
                </a:solidFill>
              </a:rPr>
              <a:t>Řízení programu výzkumu a vývoje</a:t>
            </a:r>
          </a:p>
          <a:p>
            <a:r>
              <a:rPr lang="cs-CZ" altLang="cs-CZ" sz="2000" dirty="0">
                <a:solidFill>
                  <a:srgbClr val="307871"/>
                </a:solidFill>
              </a:rPr>
              <a:t>Technická příprava výroby nového produktu</a:t>
            </a:r>
          </a:p>
          <a:p>
            <a:r>
              <a:rPr lang="cs-CZ" altLang="cs-CZ" sz="2000" dirty="0">
                <a:solidFill>
                  <a:srgbClr val="307871"/>
                </a:solidFill>
              </a:rPr>
              <a:t>Uvedení nového produktu na trh</a:t>
            </a:r>
          </a:p>
        </p:txBody>
      </p:sp>
      <p:sp>
        <p:nvSpPr>
          <p:cNvPr id="6" name="Nadpis 5"/>
          <p:cNvSpPr>
            <a:spLocks noGrp="1"/>
          </p:cNvSpPr>
          <p:nvPr>
            <p:ph type="title"/>
          </p:nvPr>
        </p:nvSpPr>
        <p:spPr>
          <a:xfrm>
            <a:off x="179512" y="195486"/>
            <a:ext cx="6768752" cy="507703"/>
          </a:xfrm>
        </p:spPr>
        <p:txBody>
          <a:bodyPr/>
          <a:lstStyle/>
          <a:p>
            <a:r>
              <a:rPr lang="cs-CZ" dirty="0" smtClean="0"/>
              <a:t>Inovační procesy - kroky</a:t>
            </a:r>
            <a:endParaRPr lang="cs-CZ"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1223709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843558"/>
            <a:ext cx="7488832" cy="3600400"/>
          </a:xfrm>
          <a:prstGeom prst="rect">
            <a:avLst/>
          </a:prstGeom>
        </p:spPr>
        <p:txBody>
          <a:bodyPr>
            <a:noAutofit/>
          </a:bodyPr>
          <a:lstStyle/>
          <a:p>
            <a:pPr algn="just"/>
            <a:r>
              <a:rPr lang="cs-CZ" altLang="cs-CZ" sz="2000" dirty="0">
                <a:solidFill>
                  <a:srgbClr val="307871"/>
                </a:solidFill>
              </a:rPr>
              <a:t>Poznat budoucí požadavky zákazníků (čas strávený se zákazníkem, společné studium požadavků)</a:t>
            </a:r>
          </a:p>
          <a:p>
            <a:pPr algn="just"/>
            <a:r>
              <a:rPr lang="cs-CZ" altLang="cs-CZ" sz="2000" dirty="0">
                <a:solidFill>
                  <a:srgbClr val="307871"/>
                </a:solidFill>
              </a:rPr>
              <a:t>Vývojové návrhy vlastních projektantů (počet návrhů projednaných se zákazníky</a:t>
            </a:r>
            <a:r>
              <a:rPr lang="cs-CZ" altLang="cs-CZ" sz="2000" dirty="0" smtClean="0">
                <a:solidFill>
                  <a:srgbClr val="307871"/>
                </a:solidFill>
              </a:rPr>
              <a:t>)</a:t>
            </a:r>
          </a:p>
          <a:p>
            <a:pPr algn="just"/>
            <a:r>
              <a:rPr lang="cs-CZ" altLang="cs-CZ" sz="2000" dirty="0">
                <a:solidFill>
                  <a:srgbClr val="307871"/>
                </a:solidFill>
              </a:rPr>
              <a:t>Aktivní řízení projektů – pokrokovost řešení, parametry, pravděpodobnost využití, technologická realizace, ČSH, zpětná vazba se zákazníky)</a:t>
            </a:r>
          </a:p>
          <a:p>
            <a:pPr algn="just"/>
            <a:r>
              <a:rPr lang="cs-CZ" altLang="cs-CZ" sz="2000" dirty="0">
                <a:solidFill>
                  <a:srgbClr val="307871"/>
                </a:solidFill>
              </a:rPr>
              <a:t>Rozšíření současných produktů (s potřebnými změnami) do nových segmentů trhu (sledování počtu těchto projektů a nákladů potřebných pro převedení na nový trh)</a:t>
            </a:r>
          </a:p>
          <a:p>
            <a:endParaRPr lang="cs-CZ" altLang="cs-CZ" sz="2000" dirty="0">
              <a:solidFill>
                <a:srgbClr val="307871"/>
              </a:solidFill>
            </a:endParaRPr>
          </a:p>
        </p:txBody>
      </p:sp>
      <p:sp>
        <p:nvSpPr>
          <p:cNvPr id="6" name="Nadpis 5"/>
          <p:cNvSpPr>
            <a:spLocks noGrp="1"/>
          </p:cNvSpPr>
          <p:nvPr>
            <p:ph type="title"/>
          </p:nvPr>
        </p:nvSpPr>
        <p:spPr>
          <a:xfrm>
            <a:off x="179512" y="195486"/>
            <a:ext cx="6768752" cy="507703"/>
          </a:xfrm>
        </p:spPr>
        <p:txBody>
          <a:bodyPr/>
          <a:lstStyle/>
          <a:p>
            <a:r>
              <a:rPr lang="cs-CZ" dirty="0" smtClean="0"/>
              <a:t>Inovační procesy – cíle a měřítka</a:t>
            </a:r>
            <a:endParaRPr lang="cs-CZ"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0209951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843558"/>
            <a:ext cx="7488832" cy="3600400"/>
          </a:xfrm>
          <a:prstGeom prst="rect">
            <a:avLst/>
          </a:prstGeom>
        </p:spPr>
        <p:txBody>
          <a:bodyPr>
            <a:noAutofit/>
          </a:bodyPr>
          <a:lstStyle/>
          <a:p>
            <a:pPr algn="just"/>
            <a:r>
              <a:rPr lang="cs-CZ" altLang="cs-CZ" sz="2000" dirty="0">
                <a:solidFill>
                  <a:srgbClr val="307871"/>
                </a:solidFill>
              </a:rPr>
              <a:t>Řízení projektu (počet nových řešení, technologie, vyčíslené přínosy, otevírání postupných etap, analýza jednotlivých milníků)</a:t>
            </a:r>
          </a:p>
          <a:p>
            <a:pPr algn="just"/>
            <a:r>
              <a:rPr lang="cs-CZ" altLang="cs-CZ" sz="2000" dirty="0">
                <a:solidFill>
                  <a:srgbClr val="307871"/>
                </a:solidFill>
              </a:rPr>
              <a:t>Řízení času (čas potřebný pro realizaci, srovnání s vlastní zkušeností, </a:t>
            </a:r>
            <a:r>
              <a:rPr lang="cs-CZ" altLang="cs-CZ" sz="2000" dirty="0" err="1">
                <a:solidFill>
                  <a:srgbClr val="307871"/>
                </a:solidFill>
              </a:rPr>
              <a:t>benchmarking</a:t>
            </a:r>
            <a:r>
              <a:rPr lang="cs-CZ" altLang="cs-CZ" sz="2000" dirty="0">
                <a:solidFill>
                  <a:srgbClr val="307871"/>
                </a:solidFill>
              </a:rPr>
              <a:t>)</a:t>
            </a:r>
          </a:p>
          <a:p>
            <a:pPr algn="just"/>
            <a:r>
              <a:rPr lang="cs-CZ" altLang="cs-CZ" sz="2000" dirty="0">
                <a:solidFill>
                  <a:srgbClr val="307871"/>
                </a:solidFill>
              </a:rPr>
              <a:t>Řízení nákladů projektu (aktuální a plánované náklady za každou etapu)</a:t>
            </a:r>
          </a:p>
          <a:p>
            <a:endParaRPr lang="cs-CZ" altLang="cs-CZ" sz="2000" dirty="0">
              <a:solidFill>
                <a:srgbClr val="307871"/>
              </a:solidFill>
            </a:endParaRPr>
          </a:p>
        </p:txBody>
      </p:sp>
      <p:sp>
        <p:nvSpPr>
          <p:cNvPr id="6" name="Nadpis 5"/>
          <p:cNvSpPr>
            <a:spLocks noGrp="1"/>
          </p:cNvSpPr>
          <p:nvPr>
            <p:ph type="title"/>
          </p:nvPr>
        </p:nvSpPr>
        <p:spPr>
          <a:xfrm>
            <a:off x="179512" y="195486"/>
            <a:ext cx="6768752" cy="507703"/>
          </a:xfrm>
        </p:spPr>
        <p:txBody>
          <a:bodyPr/>
          <a:lstStyle/>
          <a:p>
            <a:r>
              <a:rPr lang="cs-CZ" dirty="0" smtClean="0"/>
              <a:t>Inovační procesy – cíle a měřítka</a:t>
            </a:r>
            <a:endParaRPr lang="cs-CZ"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8338628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843558"/>
            <a:ext cx="7488832" cy="3600400"/>
          </a:xfrm>
          <a:prstGeom prst="rect">
            <a:avLst/>
          </a:prstGeom>
        </p:spPr>
        <p:txBody>
          <a:bodyPr>
            <a:noAutofit/>
          </a:bodyPr>
          <a:lstStyle/>
          <a:p>
            <a:pPr algn="just"/>
            <a:r>
              <a:rPr lang="cs-CZ" altLang="cs-CZ" sz="2000" dirty="0">
                <a:solidFill>
                  <a:srgbClr val="307871"/>
                </a:solidFill>
              </a:rPr>
              <a:t>Rychlost uvedení na trh (časy jednotlivých etap, sledování nutných úprav)</a:t>
            </a:r>
          </a:p>
          <a:p>
            <a:pPr algn="just"/>
            <a:r>
              <a:rPr lang="cs-CZ" altLang="cs-CZ" sz="2000" dirty="0">
                <a:solidFill>
                  <a:srgbClr val="307871"/>
                </a:solidFill>
              </a:rPr>
              <a:t>Efektivní výroba produktu – výrobní náklady, počet úprav nákladů</a:t>
            </a:r>
          </a:p>
          <a:p>
            <a:pPr algn="just"/>
            <a:r>
              <a:rPr lang="cs-CZ" altLang="cs-CZ" sz="2000" dirty="0">
                <a:solidFill>
                  <a:srgbClr val="307871"/>
                </a:solidFill>
              </a:rPr>
              <a:t>Obchodní efektivnost nového produktu – prognóza skutečné poptávky, měření efektivnosti – výnosy, zisk atd.)</a:t>
            </a:r>
          </a:p>
          <a:p>
            <a:endParaRPr lang="cs-CZ" altLang="cs-CZ" sz="2000" dirty="0">
              <a:solidFill>
                <a:srgbClr val="307871"/>
              </a:solidFill>
            </a:endParaRPr>
          </a:p>
        </p:txBody>
      </p:sp>
      <p:sp>
        <p:nvSpPr>
          <p:cNvPr id="6" name="Nadpis 5"/>
          <p:cNvSpPr>
            <a:spLocks noGrp="1"/>
          </p:cNvSpPr>
          <p:nvPr>
            <p:ph type="title"/>
          </p:nvPr>
        </p:nvSpPr>
        <p:spPr>
          <a:xfrm>
            <a:off x="179512" y="195486"/>
            <a:ext cx="6768752" cy="507703"/>
          </a:xfrm>
        </p:spPr>
        <p:txBody>
          <a:bodyPr/>
          <a:lstStyle/>
          <a:p>
            <a:r>
              <a:rPr lang="cs-CZ" dirty="0" smtClean="0"/>
              <a:t>Inovační procesy – cíle a měřítka</a:t>
            </a:r>
            <a:endParaRPr lang="cs-CZ"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857965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843558"/>
            <a:ext cx="7632848" cy="3600400"/>
          </a:xfrm>
          <a:prstGeom prst="rect">
            <a:avLst/>
          </a:prstGeom>
        </p:spPr>
        <p:txBody>
          <a:bodyPr>
            <a:noAutofit/>
          </a:bodyPr>
          <a:lstStyle/>
          <a:p>
            <a:pPr algn="just">
              <a:lnSpc>
                <a:spcPct val="90000"/>
              </a:lnSpc>
              <a:spcBef>
                <a:spcPct val="30000"/>
              </a:spcBef>
              <a:spcAft>
                <a:spcPct val="30000"/>
              </a:spcAft>
              <a:buNone/>
              <a:defRPr/>
            </a:pPr>
            <a:r>
              <a:rPr lang="cs-CZ" sz="1800" dirty="0">
                <a:solidFill>
                  <a:srgbClr val="307871"/>
                </a:solidFill>
              </a:rPr>
              <a:t>Základní a aplikovaný výzkum:</a:t>
            </a:r>
          </a:p>
          <a:p>
            <a:pPr marL="960438" lvl="1" indent="-503238" algn="just">
              <a:lnSpc>
                <a:spcPct val="90000"/>
              </a:lnSpc>
              <a:spcBef>
                <a:spcPct val="30000"/>
              </a:spcBef>
              <a:spcAft>
                <a:spcPct val="30000"/>
              </a:spcAft>
              <a:buClr>
                <a:schemeClr val="tx1"/>
              </a:buClr>
              <a:buFont typeface="Wingdings" pitchFamily="2" charset="2"/>
              <a:buChar char="q"/>
              <a:defRPr/>
            </a:pPr>
            <a:r>
              <a:rPr lang="cs-CZ" sz="1800" dirty="0">
                <a:solidFill>
                  <a:srgbClr val="307871"/>
                </a:solidFill>
              </a:rPr>
              <a:t>Podíl (v procentech) nových výrobků,</a:t>
            </a:r>
          </a:p>
          <a:p>
            <a:pPr marL="960438" lvl="1" indent="-503238" algn="just">
              <a:lnSpc>
                <a:spcPct val="90000"/>
              </a:lnSpc>
              <a:spcBef>
                <a:spcPct val="30000"/>
              </a:spcBef>
              <a:spcAft>
                <a:spcPct val="30000"/>
              </a:spcAft>
              <a:buClr>
                <a:schemeClr val="tx1"/>
              </a:buClr>
              <a:buFont typeface="Wingdings" pitchFamily="2" charset="2"/>
              <a:buChar char="q"/>
              <a:defRPr/>
            </a:pPr>
            <a:r>
              <a:rPr lang="cs-CZ" sz="1800" dirty="0">
                <a:solidFill>
                  <a:srgbClr val="307871"/>
                </a:solidFill>
              </a:rPr>
              <a:t>Uvedení nového výrobku na trh v porovnání s konkurencí,</a:t>
            </a:r>
          </a:p>
          <a:p>
            <a:pPr marL="960438" lvl="1" indent="-503238" algn="just">
              <a:lnSpc>
                <a:spcPct val="90000"/>
              </a:lnSpc>
              <a:spcBef>
                <a:spcPct val="30000"/>
              </a:spcBef>
              <a:spcAft>
                <a:spcPct val="30000"/>
              </a:spcAft>
              <a:buClr>
                <a:schemeClr val="tx1"/>
              </a:buClr>
              <a:buFont typeface="Wingdings" pitchFamily="2" charset="2"/>
              <a:buChar char="q"/>
              <a:defRPr/>
            </a:pPr>
            <a:r>
              <a:rPr lang="cs-CZ" sz="1800" dirty="0">
                <a:solidFill>
                  <a:srgbClr val="307871"/>
                </a:solidFill>
              </a:rPr>
              <a:t>Uvedení nového výrobku v porovnání s plánem,</a:t>
            </a:r>
          </a:p>
          <a:p>
            <a:pPr marL="960438" lvl="1" indent="-503238" algn="just">
              <a:lnSpc>
                <a:spcPct val="90000"/>
              </a:lnSpc>
              <a:spcBef>
                <a:spcPct val="30000"/>
              </a:spcBef>
              <a:spcAft>
                <a:spcPct val="30000"/>
              </a:spcAft>
              <a:buClr>
                <a:schemeClr val="tx1"/>
              </a:buClr>
              <a:buFont typeface="Wingdings" pitchFamily="2" charset="2"/>
              <a:buChar char="q"/>
              <a:defRPr/>
            </a:pPr>
            <a:r>
              <a:rPr lang="cs-CZ" sz="1800" dirty="0">
                <a:solidFill>
                  <a:srgbClr val="307871"/>
                </a:solidFill>
              </a:rPr>
              <a:t>Doba vývoje nové generace výrobků.</a:t>
            </a:r>
          </a:p>
          <a:p>
            <a:pPr algn="just">
              <a:lnSpc>
                <a:spcPct val="90000"/>
              </a:lnSpc>
              <a:spcBef>
                <a:spcPct val="30000"/>
              </a:spcBef>
              <a:spcAft>
                <a:spcPct val="30000"/>
              </a:spcAft>
              <a:buClr>
                <a:schemeClr val="tx1"/>
              </a:buClr>
              <a:buNone/>
              <a:defRPr/>
            </a:pPr>
            <a:r>
              <a:rPr lang="cs-CZ" sz="1800" dirty="0">
                <a:solidFill>
                  <a:srgbClr val="307871"/>
                </a:solidFill>
              </a:rPr>
              <a:t>Měřítka pro vývoj produktu:</a:t>
            </a:r>
          </a:p>
          <a:p>
            <a:pPr marL="960438" lvl="1" indent="-503238" algn="just">
              <a:lnSpc>
                <a:spcPct val="90000"/>
              </a:lnSpc>
              <a:spcBef>
                <a:spcPct val="30000"/>
              </a:spcBef>
              <a:spcAft>
                <a:spcPct val="30000"/>
              </a:spcAft>
              <a:buClr>
                <a:schemeClr val="tx1"/>
              </a:buClr>
              <a:buFont typeface="Wingdings" pitchFamily="2" charset="2"/>
              <a:buChar char="q"/>
              <a:defRPr/>
            </a:pPr>
            <a:r>
              <a:rPr lang="cs-CZ" sz="1800" dirty="0">
                <a:solidFill>
                  <a:srgbClr val="307871"/>
                </a:solidFill>
              </a:rPr>
              <a:t>Kritický čas (</a:t>
            </a:r>
            <a:r>
              <a:rPr lang="cs-CZ" sz="1800" dirty="0" err="1">
                <a:solidFill>
                  <a:srgbClr val="307871"/>
                </a:solidFill>
              </a:rPr>
              <a:t>Break-Even</a:t>
            </a:r>
            <a:r>
              <a:rPr lang="cs-CZ" sz="1800" dirty="0">
                <a:solidFill>
                  <a:srgbClr val="307871"/>
                </a:solidFill>
              </a:rPr>
              <a:t> </a:t>
            </a:r>
            <a:r>
              <a:rPr lang="cs-CZ" sz="1800" dirty="0" err="1">
                <a:solidFill>
                  <a:srgbClr val="307871"/>
                </a:solidFill>
              </a:rPr>
              <a:t>Time</a:t>
            </a:r>
            <a:r>
              <a:rPr lang="cs-CZ" sz="1800" dirty="0">
                <a:solidFill>
                  <a:srgbClr val="307871"/>
                </a:solidFill>
              </a:rPr>
              <a:t>, BET), </a:t>
            </a:r>
            <a:r>
              <a:rPr lang="cs-CZ" sz="1800" i="1" dirty="0">
                <a:solidFill>
                  <a:srgbClr val="307871"/>
                </a:solidFill>
              </a:rPr>
              <a:t>obdoba bodu zvratu (</a:t>
            </a:r>
            <a:r>
              <a:rPr lang="cs-CZ" sz="1800" i="1" dirty="0" err="1">
                <a:solidFill>
                  <a:srgbClr val="307871"/>
                </a:solidFill>
              </a:rPr>
              <a:t>Break-Even</a:t>
            </a:r>
            <a:r>
              <a:rPr lang="cs-CZ" sz="1800" i="1" dirty="0">
                <a:solidFill>
                  <a:srgbClr val="307871"/>
                </a:solidFill>
              </a:rPr>
              <a:t> Point, BEP), </a:t>
            </a:r>
            <a:r>
              <a:rPr lang="cs-CZ" sz="1800" dirty="0">
                <a:solidFill>
                  <a:srgbClr val="307871"/>
                </a:solidFill>
              </a:rPr>
              <a:t>jde o dobu, která měří čas od začátku prací na vývoji produktu do doby, který pokryje náklady na vývoj produktu. Kritický čas se skládá z času průzkumu trhu, času od vývoje po vedení na trh a času, po který se vytvoří (kumulativně) úhrada vývojových nákladů.</a:t>
            </a:r>
            <a:endParaRPr lang="cs-CZ" sz="1800" i="1" dirty="0">
              <a:solidFill>
                <a:srgbClr val="307871"/>
              </a:solidFill>
            </a:endParaRPr>
          </a:p>
          <a:p>
            <a:pPr algn="just"/>
            <a:endParaRPr lang="cs-CZ" altLang="cs-CZ" sz="1800" dirty="0">
              <a:solidFill>
                <a:srgbClr val="307871"/>
              </a:solidFill>
            </a:endParaRPr>
          </a:p>
        </p:txBody>
      </p:sp>
      <p:sp>
        <p:nvSpPr>
          <p:cNvPr id="6" name="Nadpis 5"/>
          <p:cNvSpPr>
            <a:spLocks noGrp="1"/>
          </p:cNvSpPr>
          <p:nvPr>
            <p:ph type="title"/>
          </p:nvPr>
        </p:nvSpPr>
        <p:spPr>
          <a:xfrm>
            <a:off x="179512" y="195486"/>
            <a:ext cx="6768752" cy="507703"/>
          </a:xfrm>
        </p:spPr>
        <p:txBody>
          <a:bodyPr/>
          <a:lstStyle/>
          <a:p>
            <a:r>
              <a:rPr lang="cs-CZ" dirty="0" smtClean="0"/>
              <a:t>Inovační procesy – cíle a měřítka</a:t>
            </a:r>
            <a:endParaRPr lang="cs-CZ"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5153699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843558"/>
            <a:ext cx="7632848" cy="3600400"/>
          </a:xfrm>
          <a:prstGeom prst="rect">
            <a:avLst/>
          </a:prstGeom>
        </p:spPr>
        <p:txBody>
          <a:bodyPr>
            <a:noAutofit/>
          </a:bodyPr>
          <a:lstStyle/>
          <a:p>
            <a:r>
              <a:rPr lang="cs-CZ" altLang="cs-CZ" sz="2400" dirty="0">
                <a:solidFill>
                  <a:srgbClr val="307871"/>
                </a:solidFill>
              </a:rPr>
              <a:t>Lze rozdělit ve vztahu:</a:t>
            </a:r>
          </a:p>
          <a:p>
            <a:pPr lvl="1"/>
            <a:r>
              <a:rPr lang="cs-CZ" altLang="cs-CZ" sz="2400" dirty="0">
                <a:solidFill>
                  <a:srgbClr val="307871"/>
                </a:solidFill>
              </a:rPr>
              <a:t>Subdodávky</a:t>
            </a:r>
          </a:p>
          <a:p>
            <a:pPr lvl="1"/>
            <a:r>
              <a:rPr lang="cs-CZ" altLang="cs-CZ" sz="2400" dirty="0">
                <a:solidFill>
                  <a:srgbClr val="307871"/>
                </a:solidFill>
              </a:rPr>
              <a:t>Realizace produktu</a:t>
            </a:r>
          </a:p>
          <a:p>
            <a:pPr lvl="1"/>
            <a:r>
              <a:rPr lang="cs-CZ" altLang="cs-CZ" sz="2400" dirty="0">
                <a:solidFill>
                  <a:srgbClr val="307871"/>
                </a:solidFill>
              </a:rPr>
              <a:t>Distribuce a servis produktu</a:t>
            </a:r>
          </a:p>
          <a:p>
            <a:pPr lvl="1"/>
            <a:r>
              <a:rPr lang="cs-CZ" altLang="cs-CZ" sz="2400" dirty="0">
                <a:solidFill>
                  <a:srgbClr val="307871"/>
                </a:solidFill>
              </a:rPr>
              <a:t>Řízení rizika</a:t>
            </a:r>
          </a:p>
          <a:p>
            <a:pPr algn="just"/>
            <a:endParaRPr lang="cs-CZ" altLang="cs-CZ" sz="1800" dirty="0">
              <a:solidFill>
                <a:srgbClr val="307871"/>
              </a:solidFill>
            </a:endParaRPr>
          </a:p>
        </p:txBody>
      </p:sp>
      <p:sp>
        <p:nvSpPr>
          <p:cNvPr id="6" name="Nadpis 5"/>
          <p:cNvSpPr>
            <a:spLocks noGrp="1"/>
          </p:cNvSpPr>
          <p:nvPr>
            <p:ph type="title"/>
          </p:nvPr>
        </p:nvSpPr>
        <p:spPr>
          <a:xfrm>
            <a:off x="179512" y="195486"/>
            <a:ext cx="6768752" cy="507703"/>
          </a:xfrm>
        </p:spPr>
        <p:txBody>
          <a:bodyPr/>
          <a:lstStyle/>
          <a:p>
            <a:r>
              <a:rPr lang="cs-CZ" dirty="0" smtClean="0"/>
              <a:t>Provozní procesy</a:t>
            </a:r>
            <a:endParaRPr lang="cs-CZ"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839893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843558"/>
            <a:ext cx="7632848" cy="3600400"/>
          </a:xfrm>
          <a:prstGeom prst="rect">
            <a:avLst/>
          </a:prstGeom>
        </p:spPr>
        <p:txBody>
          <a:bodyPr>
            <a:noAutofit/>
          </a:bodyPr>
          <a:lstStyle/>
          <a:p>
            <a:pPr algn="just"/>
            <a:r>
              <a:rPr lang="cs-CZ" altLang="cs-CZ" sz="2400" dirty="0">
                <a:solidFill>
                  <a:srgbClr val="307871"/>
                </a:solidFill>
              </a:rPr>
              <a:t>Náklady na materiál (náklady spojené s nákupem – metoda ABC, náklady materiálu - % celkových nákladů za produkt, rating subdodavatelů – kvalita, čas dodávky, cena)</a:t>
            </a:r>
          </a:p>
          <a:p>
            <a:pPr algn="just"/>
            <a:r>
              <a:rPr lang="cs-CZ" altLang="cs-CZ" sz="2400" dirty="0">
                <a:solidFill>
                  <a:srgbClr val="307871"/>
                </a:solidFill>
              </a:rPr>
              <a:t>Optimální výše dodávky – určit takové množství, které vyhovuje minimu celkových nákladů spojených s objednáním a skladováním</a:t>
            </a:r>
          </a:p>
          <a:p>
            <a:pPr algn="just"/>
            <a:r>
              <a:rPr lang="cs-CZ" altLang="cs-CZ" sz="2400" dirty="0">
                <a:solidFill>
                  <a:srgbClr val="307871"/>
                </a:solidFill>
              </a:rPr>
              <a:t>Minimální hodnota nákladů na pořízení a skladování</a:t>
            </a:r>
          </a:p>
          <a:p>
            <a:pPr algn="just"/>
            <a:endParaRPr lang="cs-CZ" altLang="cs-CZ" sz="1800" dirty="0">
              <a:solidFill>
                <a:srgbClr val="307871"/>
              </a:solidFill>
            </a:endParaRPr>
          </a:p>
        </p:txBody>
      </p:sp>
      <p:sp>
        <p:nvSpPr>
          <p:cNvPr id="6" name="Nadpis 5"/>
          <p:cNvSpPr>
            <a:spLocks noGrp="1"/>
          </p:cNvSpPr>
          <p:nvPr>
            <p:ph type="title"/>
          </p:nvPr>
        </p:nvSpPr>
        <p:spPr>
          <a:xfrm>
            <a:off x="179512" y="195486"/>
            <a:ext cx="6768752" cy="507703"/>
          </a:xfrm>
        </p:spPr>
        <p:txBody>
          <a:bodyPr/>
          <a:lstStyle/>
          <a:p>
            <a:r>
              <a:rPr lang="cs-CZ" dirty="0" smtClean="0"/>
              <a:t>Provozní procesy – cíle a měřítka</a:t>
            </a:r>
            <a:endParaRPr lang="cs-CZ"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0643117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843558"/>
            <a:ext cx="7632848" cy="3600400"/>
          </a:xfrm>
          <a:prstGeom prst="rect">
            <a:avLst/>
          </a:prstGeom>
        </p:spPr>
        <p:txBody>
          <a:bodyPr>
            <a:noAutofit/>
          </a:bodyPr>
          <a:lstStyle/>
          <a:p>
            <a:pPr algn="just"/>
            <a:r>
              <a:rPr lang="cs-CZ" altLang="cs-CZ" sz="2400" dirty="0" smtClean="0">
                <a:solidFill>
                  <a:srgbClr val="307871"/>
                </a:solidFill>
              </a:rPr>
              <a:t>Efektivnost výrobního procesu = </a:t>
            </a:r>
            <a:r>
              <a:rPr lang="cs-CZ" altLang="cs-CZ" sz="2400" dirty="0">
                <a:solidFill>
                  <a:srgbClr val="307871"/>
                </a:solidFill>
              </a:rPr>
              <a:t>doba zpracování/doba </a:t>
            </a:r>
            <a:r>
              <a:rPr lang="cs-CZ" altLang="cs-CZ" sz="2400" dirty="0" smtClean="0">
                <a:solidFill>
                  <a:srgbClr val="307871"/>
                </a:solidFill>
              </a:rPr>
              <a:t>průchodu</a:t>
            </a:r>
          </a:p>
          <a:p>
            <a:pPr algn="just"/>
            <a:endParaRPr lang="cs-CZ" altLang="cs-CZ" sz="2400" dirty="0">
              <a:solidFill>
                <a:srgbClr val="307871"/>
              </a:solidFill>
            </a:endParaRPr>
          </a:p>
          <a:p>
            <a:pPr algn="just"/>
            <a:endParaRPr lang="cs-CZ" altLang="cs-CZ" sz="2400" dirty="0">
              <a:solidFill>
                <a:srgbClr val="307871"/>
              </a:solidFill>
            </a:endParaRPr>
          </a:p>
          <a:p>
            <a:pPr lvl="1" algn="just"/>
            <a:r>
              <a:rPr lang="cs-CZ" altLang="cs-CZ" sz="2000" dirty="0">
                <a:solidFill>
                  <a:srgbClr val="307871"/>
                </a:solidFill>
              </a:rPr>
              <a:t>Poměr je menší než 1 neboť:</a:t>
            </a:r>
          </a:p>
          <a:p>
            <a:pPr lvl="1" algn="just"/>
            <a:r>
              <a:rPr lang="cs-CZ" altLang="cs-CZ" sz="2000" dirty="0">
                <a:solidFill>
                  <a:srgbClr val="307871"/>
                </a:solidFill>
              </a:rPr>
              <a:t>Doba průchodu = doba zpracování + doba kontroly + doba přesunu + doba skladování (čekání)</a:t>
            </a:r>
          </a:p>
          <a:p>
            <a:pPr algn="just"/>
            <a:endParaRPr lang="cs-CZ" altLang="cs-CZ" sz="1800" dirty="0">
              <a:solidFill>
                <a:srgbClr val="307871"/>
              </a:solidFill>
            </a:endParaRPr>
          </a:p>
        </p:txBody>
      </p:sp>
      <p:sp>
        <p:nvSpPr>
          <p:cNvPr id="6" name="Nadpis 5"/>
          <p:cNvSpPr>
            <a:spLocks noGrp="1"/>
          </p:cNvSpPr>
          <p:nvPr>
            <p:ph type="title"/>
          </p:nvPr>
        </p:nvSpPr>
        <p:spPr>
          <a:xfrm>
            <a:off x="179512" y="195486"/>
            <a:ext cx="6768752" cy="507703"/>
          </a:xfrm>
        </p:spPr>
        <p:txBody>
          <a:bodyPr/>
          <a:lstStyle/>
          <a:p>
            <a:r>
              <a:rPr lang="cs-CZ" dirty="0" smtClean="0"/>
              <a:t>Provozní procesy – cíle a měřítka</a:t>
            </a:r>
            <a:endParaRPr lang="cs-CZ"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8189426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843558"/>
            <a:ext cx="7632848" cy="3600400"/>
          </a:xfrm>
          <a:prstGeom prst="rect">
            <a:avLst/>
          </a:prstGeom>
        </p:spPr>
        <p:txBody>
          <a:bodyPr>
            <a:noAutofit/>
          </a:bodyPr>
          <a:lstStyle/>
          <a:p>
            <a:pPr algn="just"/>
            <a:r>
              <a:rPr lang="cs-CZ" altLang="cs-CZ" sz="2400" dirty="0">
                <a:solidFill>
                  <a:srgbClr val="307871"/>
                </a:solidFill>
              </a:rPr>
              <a:t>Optimální náklady (ABC náklady na skladování a dodávky, náklady na servis – přechod na elektronický styk)</a:t>
            </a:r>
          </a:p>
          <a:p>
            <a:pPr algn="just"/>
            <a:r>
              <a:rPr lang="cs-CZ" altLang="cs-CZ" sz="2400" dirty="0">
                <a:solidFill>
                  <a:srgbClr val="307871"/>
                </a:solidFill>
              </a:rPr>
              <a:t>Časový harmonogram (časy objednávka – dodávka, kompletace produktu – uvedení do provozu)</a:t>
            </a:r>
          </a:p>
          <a:p>
            <a:pPr algn="just"/>
            <a:r>
              <a:rPr lang="cs-CZ" altLang="cs-CZ" sz="2400" dirty="0">
                <a:solidFill>
                  <a:srgbClr val="307871"/>
                </a:solidFill>
              </a:rPr>
              <a:t>Kvalita (% dodávek s vadami)</a:t>
            </a:r>
          </a:p>
        </p:txBody>
      </p:sp>
      <p:sp>
        <p:nvSpPr>
          <p:cNvPr id="6" name="Nadpis 5"/>
          <p:cNvSpPr>
            <a:spLocks noGrp="1"/>
          </p:cNvSpPr>
          <p:nvPr>
            <p:ph type="title"/>
          </p:nvPr>
        </p:nvSpPr>
        <p:spPr>
          <a:xfrm>
            <a:off x="179512" y="195486"/>
            <a:ext cx="6768752" cy="507703"/>
          </a:xfrm>
        </p:spPr>
        <p:txBody>
          <a:bodyPr/>
          <a:lstStyle/>
          <a:p>
            <a:r>
              <a:rPr lang="cs-CZ" dirty="0" smtClean="0"/>
              <a:t>Provozní procesy – cíle a měřítka</a:t>
            </a:r>
            <a:endParaRPr lang="cs-CZ"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42067651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1131590"/>
            <a:ext cx="8280920" cy="3312368"/>
          </a:xfrm>
          <a:prstGeom prst="rect">
            <a:avLst/>
          </a:prstGeom>
        </p:spPr>
        <p:txBody>
          <a:bodyPr>
            <a:noAutofit/>
          </a:bodyPr>
          <a:lstStyle/>
          <a:p>
            <a:pPr marL="609600" indent="-609600">
              <a:buClr>
                <a:schemeClr val="tx1"/>
              </a:buClr>
              <a:buFontTx/>
              <a:buAutoNum type="arabicParenR"/>
              <a:defRPr/>
            </a:pPr>
            <a:r>
              <a:rPr lang="cs-CZ" sz="2000" dirty="0" smtClean="0">
                <a:latin typeface="Times New Roman" pitchFamily="18" charset="0"/>
                <a:cs typeface="Times New Roman" pitchFamily="18" charset="0"/>
              </a:rPr>
              <a:t>Procesní řízení organizace</a:t>
            </a:r>
          </a:p>
          <a:p>
            <a:pPr marL="609600" indent="-609600">
              <a:buClr>
                <a:schemeClr val="tx1"/>
              </a:buClr>
              <a:buFontTx/>
              <a:buAutoNum type="arabicParenR"/>
              <a:defRPr/>
            </a:pPr>
            <a:r>
              <a:rPr lang="cs-CZ" sz="2000" dirty="0" smtClean="0">
                <a:latin typeface="Times New Roman" pitchFamily="18" charset="0"/>
                <a:cs typeface="Times New Roman" pitchFamily="18" charset="0"/>
              </a:rPr>
              <a:t>Proces </a:t>
            </a:r>
          </a:p>
          <a:p>
            <a:pPr marL="609600" indent="-609600">
              <a:buClr>
                <a:schemeClr val="tx1"/>
              </a:buClr>
              <a:buFontTx/>
              <a:buAutoNum type="arabicParenR"/>
              <a:defRPr/>
            </a:pPr>
            <a:r>
              <a:rPr lang="cs-CZ" sz="2000" dirty="0" smtClean="0">
                <a:latin typeface="Times New Roman" pitchFamily="18" charset="0"/>
                <a:cs typeface="Times New Roman" pitchFamily="18" charset="0"/>
              </a:rPr>
              <a:t>Řízení podnikových procesů</a:t>
            </a:r>
          </a:p>
          <a:p>
            <a:pPr marL="609600" indent="-609600">
              <a:buClr>
                <a:schemeClr val="tx1"/>
              </a:buClr>
              <a:buFontTx/>
              <a:buAutoNum type="arabicParenR"/>
              <a:defRPr/>
            </a:pPr>
            <a:r>
              <a:rPr lang="cs-CZ" sz="2000" dirty="0" smtClean="0">
                <a:latin typeface="Times New Roman" pitchFamily="18" charset="0"/>
                <a:cs typeface="Times New Roman" pitchFamily="18" charset="0"/>
              </a:rPr>
              <a:t>Hodnototvorný řetězec</a:t>
            </a:r>
          </a:p>
          <a:p>
            <a:pPr marL="609600" indent="-609600">
              <a:buClr>
                <a:schemeClr val="tx1"/>
              </a:buClr>
              <a:buFontTx/>
              <a:buAutoNum type="arabicParenR"/>
              <a:defRPr/>
            </a:pPr>
            <a:r>
              <a:rPr lang="cs-CZ" sz="2000" dirty="0" smtClean="0">
                <a:latin typeface="Times New Roman" pitchFamily="18" charset="0"/>
                <a:cs typeface="Times New Roman" pitchFamily="18" charset="0"/>
              </a:rPr>
              <a:t>Cíle </a:t>
            </a:r>
            <a:r>
              <a:rPr lang="cs-CZ" sz="2000" smtClean="0">
                <a:latin typeface="Times New Roman" pitchFamily="18" charset="0"/>
                <a:cs typeface="Times New Roman" pitchFamily="18" charset="0"/>
              </a:rPr>
              <a:t>a měřítka</a:t>
            </a:r>
            <a:endParaRPr lang="cs-CZ" sz="2000" dirty="0" smtClean="0">
              <a:latin typeface="Times New Roman" pitchFamily="18" charset="0"/>
              <a:cs typeface="Times New Roman" pitchFamily="18" charset="0"/>
            </a:endParaRPr>
          </a:p>
          <a:p>
            <a:pPr marL="609600" indent="-609600">
              <a:buClr>
                <a:schemeClr val="tx1"/>
              </a:buClr>
              <a:buFontTx/>
              <a:buAutoNum type="arabicParenR"/>
              <a:defRPr/>
            </a:pPr>
            <a:endParaRPr lang="cs-CZ" sz="2000" dirty="0" smtClean="0">
              <a:latin typeface="Times New Roman" pitchFamily="18" charset="0"/>
              <a:cs typeface="Times New Roman" pitchFamily="18" charset="0"/>
            </a:endParaRPr>
          </a:p>
          <a:p>
            <a:pPr marL="609600" indent="-609600">
              <a:buClr>
                <a:schemeClr val="tx1"/>
              </a:buClr>
              <a:buFontTx/>
              <a:buAutoNum type="arabicParenR"/>
              <a:defRPr/>
            </a:pPr>
            <a:endParaRPr lang="cs-CZ" sz="2000" dirty="0" smtClean="0">
              <a:latin typeface="Times New Roman" pitchFamily="18" charset="0"/>
              <a:cs typeface="Times New Roman" pitchFamily="18" charset="0"/>
            </a:endParaRPr>
          </a:p>
          <a:p>
            <a:pPr marL="609600" indent="-609600">
              <a:buClr>
                <a:schemeClr val="tx1"/>
              </a:buClr>
              <a:buFontTx/>
              <a:buAutoNum type="arabicParenR"/>
              <a:defRPr/>
            </a:pPr>
            <a:endParaRPr lang="cs-CZ" sz="1800" b="1" dirty="0" smtClean="0">
              <a:solidFill>
                <a:srgbClr val="FF0000"/>
              </a:solidFill>
              <a:latin typeface="Times New Roman" panose="02020603050405020304" pitchFamily="18" charset="0"/>
              <a:cs typeface="Times New Roman" panose="02020603050405020304" pitchFamily="18" charset="0"/>
            </a:endParaRPr>
          </a:p>
          <a:p>
            <a:endParaRPr lang="cs-CZ" sz="1800" b="1" dirty="0" smtClean="0">
              <a:solidFill>
                <a:srgbClr val="FF0000"/>
              </a:solidFill>
              <a:latin typeface="Times New Roman" panose="02020603050405020304" pitchFamily="18" charset="0"/>
              <a:cs typeface="Times New Roman" panose="02020603050405020304" pitchFamily="18" charset="0"/>
            </a:endParaRPr>
          </a:p>
          <a:p>
            <a:endParaRPr lang="cs-CZ" altLang="cs-CZ" sz="1800" b="1" dirty="0" smtClean="0">
              <a:solidFill>
                <a:srgbClr val="FF0000"/>
              </a:solidFill>
              <a:latin typeface="Times New Roman" panose="02020603050405020304" pitchFamily="18" charset="0"/>
              <a:cs typeface="Times New Roman" panose="02020603050405020304" pitchFamily="18" charset="0"/>
            </a:endParaRPr>
          </a:p>
          <a:p>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dirty="0" smtClean="0"/>
              <a:t>Obsah</a:t>
            </a:r>
            <a:endParaRPr lang="cs-CZ"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9975437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843558"/>
            <a:ext cx="7632848" cy="3600400"/>
          </a:xfrm>
          <a:prstGeom prst="rect">
            <a:avLst/>
          </a:prstGeom>
        </p:spPr>
        <p:txBody>
          <a:bodyPr>
            <a:noAutofit/>
          </a:bodyPr>
          <a:lstStyle/>
          <a:p>
            <a:pPr marL="0" indent="0" algn="just">
              <a:spcBef>
                <a:spcPct val="30000"/>
              </a:spcBef>
              <a:spcAft>
                <a:spcPct val="30000"/>
              </a:spcAft>
              <a:buNone/>
            </a:pPr>
            <a:r>
              <a:rPr lang="cs-CZ" altLang="cs-CZ" sz="2000" dirty="0">
                <a:solidFill>
                  <a:srgbClr val="307871"/>
                </a:solidFill>
              </a:rPr>
              <a:t>Jakýkoliv výpadek funkčnosti výrobku je pro zákazníka „ztrátou“, která snižuje hodnotu, kterou mu dodavatel poskytl. Nabízí se rovněž možnost provádět preventivní údržbu, čímž se zákazníkovi umožní bezporuchový provoz zakoupeného výrobku (zařízení). </a:t>
            </a:r>
          </a:p>
          <a:p>
            <a:pPr marL="0" indent="0" algn="just">
              <a:spcBef>
                <a:spcPct val="30000"/>
              </a:spcBef>
              <a:spcAft>
                <a:spcPct val="30000"/>
              </a:spcAft>
              <a:buNone/>
            </a:pPr>
            <a:r>
              <a:rPr lang="cs-CZ" altLang="cs-CZ" sz="2000" dirty="0">
                <a:solidFill>
                  <a:srgbClr val="307871"/>
                </a:solidFill>
              </a:rPr>
              <a:t>Dodání stejného náhradního výrobku po dobu servisu, ten se po prohlídce vrací zpět k dodavateli.</a:t>
            </a:r>
          </a:p>
          <a:p>
            <a:pPr marL="0" indent="0" algn="just">
              <a:spcBef>
                <a:spcPct val="30000"/>
              </a:spcBef>
              <a:spcAft>
                <a:spcPct val="30000"/>
              </a:spcAft>
              <a:buNone/>
            </a:pPr>
            <a:r>
              <a:rPr lang="cs-CZ" altLang="cs-CZ" sz="2000" dirty="0">
                <a:solidFill>
                  <a:srgbClr val="307871"/>
                </a:solidFill>
              </a:rPr>
              <a:t>Mottem řady dalších poprodejních servisních služeb je: „zákazník výrobek zaplatil, nesmí být postižen tím, že jej nemůže používat.</a:t>
            </a:r>
          </a:p>
        </p:txBody>
      </p:sp>
      <p:sp>
        <p:nvSpPr>
          <p:cNvPr id="6" name="Nadpis 5"/>
          <p:cNvSpPr>
            <a:spLocks noGrp="1"/>
          </p:cNvSpPr>
          <p:nvPr>
            <p:ph type="title"/>
          </p:nvPr>
        </p:nvSpPr>
        <p:spPr>
          <a:xfrm>
            <a:off x="179512" y="195486"/>
            <a:ext cx="6768752" cy="507703"/>
          </a:xfrm>
        </p:spPr>
        <p:txBody>
          <a:bodyPr/>
          <a:lstStyle/>
          <a:p>
            <a:r>
              <a:rPr lang="cs-CZ" dirty="0" smtClean="0"/>
              <a:t>Poprodejní servis</a:t>
            </a:r>
            <a:endParaRPr lang="cs-CZ"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1683567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843558"/>
            <a:ext cx="7632848" cy="3600400"/>
          </a:xfrm>
          <a:prstGeom prst="rect">
            <a:avLst/>
          </a:prstGeom>
        </p:spPr>
        <p:txBody>
          <a:bodyPr>
            <a:noAutofit/>
          </a:bodyPr>
          <a:lstStyle/>
          <a:p>
            <a:r>
              <a:rPr lang="cs-CZ" altLang="cs-CZ" sz="2000" dirty="0">
                <a:solidFill>
                  <a:srgbClr val="307871"/>
                </a:solidFill>
              </a:rPr>
              <a:t>Vliv podniku na prostředí</a:t>
            </a:r>
          </a:p>
          <a:p>
            <a:r>
              <a:rPr lang="cs-CZ" altLang="cs-CZ" sz="2000" dirty="0">
                <a:solidFill>
                  <a:srgbClr val="307871"/>
                </a:solidFill>
              </a:rPr>
              <a:t>Ochrana pracovníků (bezpečnost práce a ochrana zdraví)</a:t>
            </a:r>
          </a:p>
          <a:p>
            <a:r>
              <a:rPr lang="cs-CZ" altLang="cs-CZ" sz="2000" dirty="0">
                <a:solidFill>
                  <a:srgbClr val="307871"/>
                </a:solidFill>
              </a:rPr>
              <a:t>Využití diverzifikovaného složení zaměstnanců</a:t>
            </a:r>
          </a:p>
          <a:p>
            <a:r>
              <a:rPr lang="cs-CZ" altLang="cs-CZ" sz="2000" dirty="0">
                <a:solidFill>
                  <a:srgbClr val="307871"/>
                </a:solidFill>
              </a:rPr>
              <a:t>Podpora regionálních organizací a spolků</a:t>
            </a:r>
          </a:p>
        </p:txBody>
      </p:sp>
      <p:sp>
        <p:nvSpPr>
          <p:cNvPr id="6" name="Nadpis 5"/>
          <p:cNvSpPr>
            <a:spLocks noGrp="1"/>
          </p:cNvSpPr>
          <p:nvPr>
            <p:ph type="title"/>
          </p:nvPr>
        </p:nvSpPr>
        <p:spPr>
          <a:xfrm>
            <a:off x="179512" y="195486"/>
            <a:ext cx="6768752" cy="507703"/>
          </a:xfrm>
        </p:spPr>
        <p:txBody>
          <a:bodyPr/>
          <a:lstStyle/>
          <a:p>
            <a:r>
              <a:rPr lang="cs-CZ" dirty="0" smtClean="0"/>
              <a:t>Regulační a sociální procesy</a:t>
            </a:r>
            <a:endParaRPr lang="cs-CZ"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8859518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843558"/>
            <a:ext cx="7632848" cy="3600400"/>
          </a:xfrm>
          <a:prstGeom prst="rect">
            <a:avLst/>
          </a:prstGeom>
        </p:spPr>
        <p:txBody>
          <a:bodyPr>
            <a:noAutofit/>
          </a:bodyPr>
          <a:lstStyle/>
          <a:p>
            <a:r>
              <a:rPr lang="cs-CZ" altLang="cs-CZ" sz="2400" dirty="0" smtClean="0">
                <a:solidFill>
                  <a:srgbClr val="307871"/>
                </a:solidFill>
              </a:rPr>
              <a:t>Pro zákaznickou oblast nabídnou:</a:t>
            </a:r>
          </a:p>
          <a:p>
            <a:pPr lvl="1"/>
            <a:r>
              <a:rPr lang="cs-CZ" altLang="cs-CZ" sz="2000" dirty="0" smtClean="0">
                <a:solidFill>
                  <a:srgbClr val="307871"/>
                </a:solidFill>
              </a:rPr>
              <a:t>Konkurenční cenu</a:t>
            </a:r>
          </a:p>
          <a:p>
            <a:pPr lvl="1"/>
            <a:r>
              <a:rPr lang="cs-CZ" altLang="cs-CZ" sz="2000" dirty="0" smtClean="0">
                <a:solidFill>
                  <a:srgbClr val="307871"/>
                </a:solidFill>
              </a:rPr>
              <a:t>Požadovanou kvalitu</a:t>
            </a:r>
          </a:p>
          <a:p>
            <a:pPr lvl="1"/>
            <a:r>
              <a:rPr lang="cs-CZ" altLang="cs-CZ" sz="2000" dirty="0" smtClean="0">
                <a:solidFill>
                  <a:srgbClr val="307871"/>
                </a:solidFill>
              </a:rPr>
              <a:t>Dodací lhůtu</a:t>
            </a:r>
          </a:p>
          <a:p>
            <a:pPr lvl="1"/>
            <a:r>
              <a:rPr lang="cs-CZ" altLang="cs-CZ" sz="2000" dirty="0" smtClean="0">
                <a:solidFill>
                  <a:srgbClr val="307871"/>
                </a:solidFill>
              </a:rPr>
              <a:t>Výběr produktů a služeb</a:t>
            </a:r>
            <a:endParaRPr lang="cs-CZ" altLang="cs-CZ" sz="2000" dirty="0">
              <a:solidFill>
                <a:srgbClr val="307871"/>
              </a:solidFill>
            </a:endParaRPr>
          </a:p>
        </p:txBody>
      </p:sp>
      <p:sp>
        <p:nvSpPr>
          <p:cNvPr id="6" name="Nadpis 5"/>
          <p:cNvSpPr>
            <a:spLocks noGrp="1"/>
          </p:cNvSpPr>
          <p:nvPr>
            <p:ph type="title"/>
          </p:nvPr>
        </p:nvSpPr>
        <p:spPr>
          <a:xfrm>
            <a:off x="179512" y="195486"/>
            <a:ext cx="6768752" cy="507703"/>
          </a:xfrm>
        </p:spPr>
        <p:txBody>
          <a:bodyPr/>
          <a:lstStyle/>
          <a:p>
            <a:r>
              <a:rPr lang="cs-CZ" dirty="0" smtClean="0"/>
              <a:t>Provozní procesy – dobré výsledky přinesou</a:t>
            </a:r>
            <a:endParaRPr lang="cs-CZ"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1129899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843558"/>
            <a:ext cx="7632848" cy="3600400"/>
          </a:xfrm>
          <a:prstGeom prst="rect">
            <a:avLst/>
          </a:prstGeom>
        </p:spPr>
        <p:txBody>
          <a:bodyPr>
            <a:noAutofit/>
          </a:bodyPr>
          <a:lstStyle/>
          <a:p>
            <a:pPr algn="just"/>
            <a:r>
              <a:rPr lang="cs-CZ" altLang="cs-CZ" sz="2400" dirty="0">
                <a:solidFill>
                  <a:srgbClr val="307871"/>
                </a:solidFill>
              </a:rPr>
              <a:t>Pro finanční </a:t>
            </a:r>
            <a:r>
              <a:rPr lang="cs-CZ" altLang="cs-CZ" sz="2400" dirty="0" smtClean="0">
                <a:solidFill>
                  <a:srgbClr val="307871"/>
                </a:solidFill>
              </a:rPr>
              <a:t>oblast </a:t>
            </a:r>
            <a:r>
              <a:rPr lang="cs-CZ" altLang="cs-CZ" sz="2400" dirty="0">
                <a:solidFill>
                  <a:srgbClr val="307871"/>
                </a:solidFill>
              </a:rPr>
              <a:t>nabídnout:</a:t>
            </a:r>
          </a:p>
          <a:p>
            <a:pPr lvl="1" algn="just"/>
            <a:r>
              <a:rPr lang="cs-CZ" altLang="cs-CZ" sz="2000" dirty="0">
                <a:solidFill>
                  <a:srgbClr val="307871"/>
                </a:solidFill>
              </a:rPr>
              <a:t>Optimální náklady (tržby/aktiva, obraty zásob, pohledávek, návratnost investice – ČSH)</a:t>
            </a:r>
          </a:p>
          <a:p>
            <a:pPr lvl="1" algn="just"/>
            <a:r>
              <a:rPr lang="cs-CZ" altLang="cs-CZ" sz="2000" dirty="0">
                <a:solidFill>
                  <a:srgbClr val="307871"/>
                </a:solidFill>
              </a:rPr>
              <a:t>Růst objemu tržeb u stávajících i nových zákazníků</a:t>
            </a:r>
          </a:p>
        </p:txBody>
      </p:sp>
      <p:sp>
        <p:nvSpPr>
          <p:cNvPr id="6" name="Nadpis 5"/>
          <p:cNvSpPr>
            <a:spLocks noGrp="1"/>
          </p:cNvSpPr>
          <p:nvPr>
            <p:ph type="title"/>
          </p:nvPr>
        </p:nvSpPr>
        <p:spPr>
          <a:xfrm>
            <a:off x="179512" y="195486"/>
            <a:ext cx="6768752" cy="507703"/>
          </a:xfrm>
        </p:spPr>
        <p:txBody>
          <a:bodyPr/>
          <a:lstStyle/>
          <a:p>
            <a:r>
              <a:rPr lang="cs-CZ" dirty="0" smtClean="0"/>
              <a:t>Provozní procesy – dobré výsledky přinesou</a:t>
            </a:r>
            <a:endParaRPr lang="cs-CZ"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4722147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843558"/>
            <a:ext cx="7632848" cy="3600400"/>
          </a:xfrm>
          <a:prstGeom prst="rect">
            <a:avLst/>
          </a:prstGeom>
        </p:spPr>
        <p:txBody>
          <a:bodyPr>
            <a:noAutofit/>
          </a:bodyPr>
          <a:lstStyle/>
          <a:p>
            <a:r>
              <a:rPr lang="cs-CZ" altLang="cs-CZ" sz="2400" dirty="0">
                <a:solidFill>
                  <a:srgbClr val="307871"/>
                </a:solidFill>
              </a:rPr>
              <a:t>Propagaci podniku</a:t>
            </a:r>
          </a:p>
          <a:p>
            <a:r>
              <a:rPr lang="cs-CZ" altLang="cs-CZ" sz="2400" dirty="0">
                <a:solidFill>
                  <a:srgbClr val="307871"/>
                </a:solidFill>
              </a:rPr>
              <a:t>Personální </a:t>
            </a:r>
            <a:r>
              <a:rPr lang="cs-CZ" altLang="cs-CZ" sz="2400" dirty="0" smtClean="0">
                <a:solidFill>
                  <a:srgbClr val="307871"/>
                </a:solidFill>
              </a:rPr>
              <a:t>politice</a:t>
            </a:r>
            <a:endParaRPr lang="cs-CZ" altLang="cs-CZ" sz="2400" dirty="0">
              <a:solidFill>
                <a:srgbClr val="307871"/>
              </a:solidFill>
            </a:endParaRPr>
          </a:p>
          <a:p>
            <a:r>
              <a:rPr lang="cs-CZ" altLang="cs-CZ" sz="2400" dirty="0">
                <a:solidFill>
                  <a:srgbClr val="307871"/>
                </a:solidFill>
              </a:rPr>
              <a:t>Budování kultury firmy</a:t>
            </a:r>
          </a:p>
          <a:p>
            <a:r>
              <a:rPr lang="cs-CZ" altLang="cs-CZ" sz="2400" dirty="0">
                <a:solidFill>
                  <a:srgbClr val="307871"/>
                </a:solidFill>
              </a:rPr>
              <a:t>Podpořit prodej</a:t>
            </a:r>
          </a:p>
        </p:txBody>
      </p:sp>
      <p:sp>
        <p:nvSpPr>
          <p:cNvPr id="6" name="Nadpis 5"/>
          <p:cNvSpPr>
            <a:spLocks noGrp="1"/>
          </p:cNvSpPr>
          <p:nvPr>
            <p:ph type="title"/>
          </p:nvPr>
        </p:nvSpPr>
        <p:spPr>
          <a:xfrm>
            <a:off x="179512" y="195486"/>
            <a:ext cx="6768752" cy="507703"/>
          </a:xfrm>
        </p:spPr>
        <p:txBody>
          <a:bodyPr/>
          <a:lstStyle/>
          <a:p>
            <a:r>
              <a:rPr lang="cs-CZ" dirty="0" smtClean="0"/>
              <a:t>Procesy v podniku by měly pomoci:</a:t>
            </a:r>
            <a:endParaRPr lang="cs-CZ"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8796432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23528" y="1075519"/>
            <a:ext cx="7488832" cy="3312368"/>
          </a:xfrm>
          <a:prstGeom prst="rect">
            <a:avLst/>
          </a:prstGeom>
        </p:spPr>
        <p:txBody>
          <a:bodyPr>
            <a:noAutofit/>
          </a:bodyPr>
          <a:lstStyle/>
          <a:p>
            <a:pPr algn="just"/>
            <a:r>
              <a:rPr lang="cs-CZ" altLang="cs-CZ" sz="2000" dirty="0">
                <a:solidFill>
                  <a:srgbClr val="307871"/>
                </a:solidFill>
              </a:rPr>
              <a:t>Manažeři charakterizují procesy, které jsou pro dosažení zákaznických a finančních cílů nejdůležitější</a:t>
            </a:r>
          </a:p>
          <a:p>
            <a:pPr algn="just"/>
            <a:r>
              <a:rPr lang="cs-CZ" altLang="cs-CZ" sz="2000" dirty="0">
                <a:solidFill>
                  <a:srgbClr val="307871"/>
                </a:solidFill>
              </a:rPr>
              <a:t>Obvykle vyvíjení cílů a měřítek až po nadefinování cílů a měřítek zákaznické a finanční perspektivy</a:t>
            </a:r>
          </a:p>
          <a:p>
            <a:pPr algn="just"/>
            <a:r>
              <a:rPr lang="cs-CZ" altLang="cs-CZ" sz="2000" dirty="0">
                <a:solidFill>
                  <a:srgbClr val="307871"/>
                </a:solidFill>
              </a:rPr>
              <a:t>Měřit výkonnost takových procesů jako je vyřizování objednávek, nákup, řízení a plánování výroby, které prostupují napříč několika odděleními</a:t>
            </a:r>
          </a:p>
          <a:p>
            <a:pPr algn="just"/>
            <a:r>
              <a:rPr lang="cs-CZ" altLang="cs-CZ" sz="2000" dirty="0">
                <a:solidFill>
                  <a:srgbClr val="307871"/>
                </a:solidFill>
              </a:rPr>
              <a:t>Obvykle měřeny náklady, jakost, propustnost a čas</a:t>
            </a:r>
          </a:p>
        </p:txBody>
      </p:sp>
      <p:sp>
        <p:nvSpPr>
          <p:cNvPr id="6" name="Nadpis 5"/>
          <p:cNvSpPr>
            <a:spLocks noGrp="1"/>
          </p:cNvSpPr>
          <p:nvPr>
            <p:ph type="title"/>
          </p:nvPr>
        </p:nvSpPr>
        <p:spPr>
          <a:xfrm>
            <a:off x="179512" y="195486"/>
            <a:ext cx="4824536" cy="507703"/>
          </a:xfrm>
        </p:spPr>
        <p:txBody>
          <a:bodyPr/>
          <a:lstStyle/>
          <a:p>
            <a:r>
              <a:rPr lang="cs-CZ" dirty="0" smtClean="0"/>
              <a:t>Shrnutí</a:t>
            </a:r>
            <a:endParaRPr lang="cs-CZ"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276017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1131590"/>
            <a:ext cx="6984776" cy="3312368"/>
          </a:xfrm>
          <a:prstGeom prst="rect">
            <a:avLst/>
          </a:prstGeom>
        </p:spPr>
        <p:txBody>
          <a:bodyPr>
            <a:noAutofit/>
          </a:bodyPr>
          <a:lstStyle/>
          <a:p>
            <a:pPr marL="0" indent="0" algn="just">
              <a:spcBef>
                <a:spcPct val="30000"/>
              </a:spcBef>
              <a:spcAft>
                <a:spcPct val="30000"/>
              </a:spcAft>
              <a:buNone/>
              <a:tabLst>
                <a:tab pos="533400" algn="l"/>
                <a:tab pos="2247900" algn="l"/>
              </a:tabLst>
              <a:defRPr/>
            </a:pPr>
            <a:r>
              <a:rPr lang="cs-CZ" sz="2000" dirty="0" smtClean="0">
                <a:latin typeface="Times New Roman" pitchFamily="18" charset="0"/>
                <a:cs typeface="Times New Roman" pitchFamily="18" charset="0"/>
              </a:rPr>
              <a:t>Interní procesy jsou procesy potřebné pro dosažení cílů z pohledu zákazníků a majitelů firmy. </a:t>
            </a:r>
            <a:r>
              <a:rPr lang="cs-CZ" altLang="cs-CZ" sz="2000" dirty="0" smtClean="0">
                <a:solidFill>
                  <a:srgbClr val="307871"/>
                </a:solidFill>
              </a:rPr>
              <a:t>Procesní řízení se zabývá </a:t>
            </a:r>
            <a:r>
              <a:rPr lang="cs-CZ" altLang="cs-CZ" sz="2000" dirty="0">
                <a:solidFill>
                  <a:srgbClr val="307871"/>
                </a:solidFill>
              </a:rPr>
              <a:t>pohledem na hodnotu pro zákazníka a ekonomickou přidanou hodnotou pro </a:t>
            </a:r>
            <a:r>
              <a:rPr lang="cs-CZ" altLang="cs-CZ" sz="2000" dirty="0" smtClean="0">
                <a:solidFill>
                  <a:srgbClr val="307871"/>
                </a:solidFill>
              </a:rPr>
              <a:t>podnik. Nezaměřuje </a:t>
            </a:r>
            <a:r>
              <a:rPr lang="cs-CZ" altLang="cs-CZ" sz="2000" dirty="0">
                <a:solidFill>
                  <a:srgbClr val="307871"/>
                </a:solidFill>
              </a:rPr>
              <a:t>se na výsledky, ale na příčiny.</a:t>
            </a:r>
          </a:p>
          <a:p>
            <a:pPr marL="0" indent="0" algn="just">
              <a:spcBef>
                <a:spcPct val="30000"/>
              </a:spcBef>
              <a:spcAft>
                <a:spcPct val="30000"/>
              </a:spcAft>
              <a:buNone/>
              <a:tabLst>
                <a:tab pos="533400" algn="l"/>
                <a:tab pos="2247900" algn="l"/>
              </a:tabLst>
              <a:defRPr/>
            </a:pPr>
            <a:r>
              <a:rPr lang="cs-CZ" sz="2000" dirty="0" smtClean="0">
                <a:latin typeface="Times New Roman" pitchFamily="18" charset="0"/>
                <a:cs typeface="Times New Roman" pitchFamily="18" charset="0"/>
              </a:rPr>
              <a:t> </a:t>
            </a:r>
            <a:endParaRPr lang="cs-CZ" altLang="cs-CZ" sz="2000" dirty="0">
              <a:latin typeface="Times New Roman" pitchFamily="18" charset="0"/>
              <a:cs typeface="Times New Roman" pitchFamily="18" charset="0"/>
            </a:endParaRPr>
          </a:p>
          <a:p>
            <a:pPr marL="0" indent="0">
              <a:spcBef>
                <a:spcPct val="30000"/>
              </a:spcBef>
              <a:spcAft>
                <a:spcPct val="30000"/>
              </a:spcAft>
              <a:buNone/>
              <a:tabLst>
                <a:tab pos="533400" algn="l"/>
                <a:tab pos="2247900" algn="l"/>
              </a:tabLst>
              <a:defRPr/>
            </a:pPr>
            <a:endParaRPr lang="cs-CZ" sz="2000" dirty="0">
              <a:latin typeface="Times New Roman" pitchFamily="18" charset="0"/>
              <a:cs typeface="Times New Roman" pitchFamily="18" charset="0"/>
            </a:endParaRPr>
          </a:p>
        </p:txBody>
      </p:sp>
      <p:sp>
        <p:nvSpPr>
          <p:cNvPr id="6" name="Nadpis 5"/>
          <p:cNvSpPr>
            <a:spLocks noGrp="1"/>
          </p:cNvSpPr>
          <p:nvPr>
            <p:ph type="title"/>
          </p:nvPr>
        </p:nvSpPr>
        <p:spPr>
          <a:xfrm>
            <a:off x="179512" y="195486"/>
            <a:ext cx="3888432" cy="507703"/>
          </a:xfrm>
        </p:spPr>
        <p:txBody>
          <a:bodyPr/>
          <a:lstStyle/>
          <a:p>
            <a:r>
              <a:rPr lang="cs-CZ" dirty="0" smtClean="0"/>
              <a:t>Úvod</a:t>
            </a:r>
            <a:endParaRPr lang="cs-CZ"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6110883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1131590"/>
            <a:ext cx="8280920" cy="3312368"/>
          </a:xfrm>
          <a:prstGeom prst="rect">
            <a:avLst/>
          </a:prstGeom>
        </p:spPr>
        <p:txBody>
          <a:bodyPr>
            <a:noAutofit/>
          </a:bodyPr>
          <a:lstStyle/>
          <a:p>
            <a:pPr algn="just"/>
            <a:r>
              <a:rPr lang="cs-CZ" altLang="cs-CZ" sz="2000" dirty="0">
                <a:latin typeface="Times New Roman" pitchFamily="18" charset="0"/>
                <a:cs typeface="Times New Roman" pitchFamily="18" charset="0"/>
              </a:rPr>
              <a:t>Spočívá v přidělení odpovědnosti.</a:t>
            </a:r>
          </a:p>
          <a:p>
            <a:pPr algn="just"/>
            <a:r>
              <a:rPr lang="cs-CZ" altLang="cs-CZ" sz="2000" dirty="0">
                <a:latin typeface="Times New Roman" pitchFamily="18" charset="0"/>
                <a:cs typeface="Times New Roman" pitchFamily="18" charset="0"/>
              </a:rPr>
              <a:t>V procesně řízené organizaci najdeme také hierarchickou strukturu, ale centrem pozornosti je proces a jeho průběh napříč organizační strukturou.</a:t>
            </a:r>
          </a:p>
        </p:txBody>
      </p:sp>
      <p:sp>
        <p:nvSpPr>
          <p:cNvPr id="6" name="Nadpis 5"/>
          <p:cNvSpPr>
            <a:spLocks noGrp="1"/>
          </p:cNvSpPr>
          <p:nvPr>
            <p:ph type="title"/>
          </p:nvPr>
        </p:nvSpPr>
        <p:spPr>
          <a:xfrm>
            <a:off x="179512" y="195486"/>
            <a:ext cx="6192688" cy="507703"/>
          </a:xfrm>
        </p:spPr>
        <p:txBody>
          <a:bodyPr/>
          <a:lstStyle/>
          <a:p>
            <a:r>
              <a:rPr lang="cs-CZ" dirty="0" smtClean="0"/>
              <a:t>Procesní řízení organizace</a:t>
            </a:r>
            <a:endParaRPr lang="cs-CZ"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5788452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1131590"/>
            <a:ext cx="8280920" cy="3312368"/>
          </a:xfrm>
          <a:prstGeom prst="rect">
            <a:avLst/>
          </a:prstGeom>
        </p:spPr>
        <p:txBody>
          <a:bodyPr>
            <a:noAutofit/>
          </a:bodyPr>
          <a:lstStyle/>
          <a:p>
            <a:pPr algn="just"/>
            <a:r>
              <a:rPr lang="cs-CZ" altLang="cs-CZ" sz="2000" dirty="0">
                <a:latin typeface="Times New Roman" pitchFamily="18" charset="0"/>
                <a:cs typeface="Times New Roman" pitchFamily="18" charset="0"/>
              </a:rPr>
              <a:t>Činnosti přetvářejí vstupy na požadované výstupy (hodnoty).</a:t>
            </a:r>
          </a:p>
          <a:p>
            <a:pPr algn="just"/>
            <a:r>
              <a:rPr lang="cs-CZ" altLang="cs-CZ" sz="2000" dirty="0">
                <a:latin typeface="Times New Roman" pitchFamily="18" charset="0"/>
                <a:cs typeface="Times New Roman" pitchFamily="18" charset="0"/>
              </a:rPr>
              <a:t>Má popsatelný začátek a cíl.</a:t>
            </a:r>
          </a:p>
          <a:p>
            <a:pPr algn="just"/>
            <a:r>
              <a:rPr lang="cs-CZ" altLang="cs-CZ" sz="2000" dirty="0">
                <a:latin typeface="Times New Roman" pitchFamily="18" charset="0"/>
                <a:cs typeface="Times New Roman" pitchFamily="18" charset="0"/>
              </a:rPr>
              <a:t>Např. inovace produktu, prodej </a:t>
            </a:r>
            <a:r>
              <a:rPr lang="cs-CZ" altLang="cs-CZ" sz="2000" dirty="0" smtClean="0">
                <a:latin typeface="Times New Roman" pitchFamily="18" charset="0"/>
                <a:cs typeface="Times New Roman" pitchFamily="18" charset="0"/>
              </a:rPr>
              <a:t>produktu.</a:t>
            </a:r>
            <a:endParaRPr lang="cs-CZ" altLang="cs-CZ" sz="2000" dirty="0">
              <a:latin typeface="Times New Roman" pitchFamily="18" charset="0"/>
              <a:cs typeface="Times New Roman" pitchFamily="18" charset="0"/>
            </a:endParaRPr>
          </a:p>
          <a:p>
            <a:pPr algn="just"/>
            <a:r>
              <a:rPr lang="cs-CZ" altLang="cs-CZ" sz="2000" dirty="0">
                <a:latin typeface="Times New Roman" pitchFamily="18" charset="0"/>
                <a:cs typeface="Times New Roman" pitchFamily="18" charset="0"/>
              </a:rPr>
              <a:t>Zákaznický, regulační, výrobní, </a:t>
            </a:r>
            <a:r>
              <a:rPr lang="cs-CZ" altLang="cs-CZ" sz="2000" dirty="0" smtClean="0">
                <a:latin typeface="Times New Roman" pitchFamily="18" charset="0"/>
                <a:cs typeface="Times New Roman" pitchFamily="18" charset="0"/>
              </a:rPr>
              <a:t>poprodejní.</a:t>
            </a:r>
            <a:endParaRPr lang="cs-CZ" altLang="cs-CZ" sz="2000" dirty="0">
              <a:latin typeface="Times New Roman" pitchFamily="18" charset="0"/>
              <a:cs typeface="Times New Roman" pitchFamily="18" charset="0"/>
            </a:endParaRPr>
          </a:p>
        </p:txBody>
      </p:sp>
      <p:sp>
        <p:nvSpPr>
          <p:cNvPr id="6" name="Nadpis 5"/>
          <p:cNvSpPr>
            <a:spLocks noGrp="1"/>
          </p:cNvSpPr>
          <p:nvPr>
            <p:ph type="title"/>
          </p:nvPr>
        </p:nvSpPr>
        <p:spPr>
          <a:xfrm>
            <a:off x="179512" y="195486"/>
            <a:ext cx="6192688" cy="507703"/>
          </a:xfrm>
        </p:spPr>
        <p:txBody>
          <a:bodyPr/>
          <a:lstStyle/>
          <a:p>
            <a:r>
              <a:rPr lang="cs-CZ" dirty="0" smtClean="0"/>
              <a:t>Proces</a:t>
            </a:r>
            <a:endParaRPr lang="cs-CZ"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42537245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1131590"/>
            <a:ext cx="7488832" cy="3312368"/>
          </a:xfrm>
          <a:prstGeom prst="rect">
            <a:avLst/>
          </a:prstGeom>
        </p:spPr>
        <p:txBody>
          <a:bodyPr>
            <a:noAutofit/>
          </a:bodyPr>
          <a:lstStyle/>
          <a:p>
            <a:pPr algn="just"/>
            <a:r>
              <a:rPr lang="cs-CZ" altLang="cs-CZ" sz="2000" dirty="0">
                <a:latin typeface="Times New Roman" pitchFamily="18" charset="0"/>
                <a:cs typeface="Times New Roman" pitchFamily="18" charset="0"/>
              </a:rPr>
              <a:t>Začíná v oddělení marketingu, které klienta osloví nabídkou, pokračuje uzavřením smlouvy o dodávce v oddělení nákupu, následuje příprava výroby, výroba, kontrola a dodávka produktu zákazníkovi.</a:t>
            </a:r>
          </a:p>
        </p:txBody>
      </p:sp>
      <p:sp>
        <p:nvSpPr>
          <p:cNvPr id="6" name="Nadpis 5"/>
          <p:cNvSpPr>
            <a:spLocks noGrp="1"/>
          </p:cNvSpPr>
          <p:nvPr>
            <p:ph type="title"/>
          </p:nvPr>
        </p:nvSpPr>
        <p:spPr>
          <a:xfrm>
            <a:off x="179512" y="195486"/>
            <a:ext cx="6192688" cy="507703"/>
          </a:xfrm>
        </p:spPr>
        <p:txBody>
          <a:bodyPr/>
          <a:lstStyle/>
          <a:p>
            <a:r>
              <a:rPr lang="cs-CZ" dirty="0" smtClean="0"/>
              <a:t>Proces jednání se zákazníkem</a:t>
            </a:r>
            <a:endParaRPr lang="cs-CZ"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9493936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843558"/>
            <a:ext cx="7488832" cy="3600400"/>
          </a:xfrm>
          <a:prstGeom prst="rect">
            <a:avLst/>
          </a:prstGeom>
        </p:spPr>
        <p:txBody>
          <a:bodyPr>
            <a:noAutofit/>
          </a:bodyPr>
          <a:lstStyle/>
          <a:p>
            <a:pPr marL="0" indent="0" algn="just">
              <a:spcBef>
                <a:spcPct val="30000"/>
              </a:spcBef>
              <a:spcAft>
                <a:spcPct val="30000"/>
              </a:spcAft>
              <a:buNone/>
              <a:tabLst>
                <a:tab pos="457200" algn="l"/>
              </a:tabLst>
            </a:pPr>
            <a:r>
              <a:rPr lang="cs-CZ" altLang="cs-CZ" sz="2000" dirty="0">
                <a:solidFill>
                  <a:srgbClr val="307871"/>
                </a:solidFill>
              </a:rPr>
              <a:t>Identifikovat ty procesy, které jsou z pohledu zákaznických a finančních cílů nejvýznamnější. </a:t>
            </a:r>
          </a:p>
          <a:p>
            <a:pPr marL="0" indent="0" algn="just">
              <a:spcBef>
                <a:spcPct val="30000"/>
              </a:spcBef>
              <a:spcAft>
                <a:spcPct val="30000"/>
              </a:spcAft>
              <a:buNone/>
              <a:tabLst>
                <a:tab pos="457200" algn="l"/>
              </a:tabLst>
            </a:pPr>
            <a:r>
              <a:rPr lang="cs-CZ" altLang="cs-CZ" sz="2000" dirty="0">
                <a:solidFill>
                  <a:srgbClr val="307871"/>
                </a:solidFill>
              </a:rPr>
              <a:t>Pro </a:t>
            </a:r>
            <a:r>
              <a:rPr lang="cs-CZ" altLang="cs-CZ" sz="2000" u="sng" dirty="0" smtClean="0">
                <a:solidFill>
                  <a:srgbClr val="307871"/>
                </a:solidFill>
              </a:rPr>
              <a:t>úplný </a:t>
            </a:r>
            <a:r>
              <a:rPr lang="cs-CZ" altLang="cs-CZ" sz="2000" u="sng" dirty="0">
                <a:solidFill>
                  <a:srgbClr val="307871"/>
                </a:solidFill>
              </a:rPr>
              <a:t>interní hodnotový řetězec</a:t>
            </a:r>
            <a:r>
              <a:rPr lang="cs-CZ" altLang="cs-CZ" sz="2000" dirty="0">
                <a:solidFill>
                  <a:srgbClr val="307871"/>
                </a:solidFill>
              </a:rPr>
              <a:t>:</a:t>
            </a:r>
          </a:p>
          <a:p>
            <a:pPr marL="0" indent="0" algn="just">
              <a:spcBef>
                <a:spcPct val="30000"/>
              </a:spcBef>
              <a:spcAft>
                <a:spcPct val="30000"/>
              </a:spcAft>
              <a:buClr>
                <a:schemeClr val="tx1"/>
              </a:buClr>
              <a:buFont typeface="Wingdings" panose="05000000000000000000" pitchFamily="2" charset="2"/>
              <a:buChar char="q"/>
              <a:tabLst>
                <a:tab pos="457200" algn="l"/>
              </a:tabLst>
            </a:pPr>
            <a:r>
              <a:rPr lang="cs-CZ" altLang="cs-CZ" sz="2000" dirty="0">
                <a:solidFill>
                  <a:srgbClr val="307871"/>
                </a:solidFill>
              </a:rPr>
              <a:t>	Inovační proces (identifikací současných a zejména 	budoucích potřeb zákazníků a hledáním způsobu řešení těchto 	potřeb),</a:t>
            </a:r>
          </a:p>
          <a:p>
            <a:pPr marL="0" indent="0" algn="just">
              <a:spcBef>
                <a:spcPct val="30000"/>
              </a:spcBef>
              <a:spcAft>
                <a:spcPct val="30000"/>
              </a:spcAft>
              <a:buClr>
                <a:schemeClr val="tx1"/>
              </a:buClr>
              <a:buFont typeface="Wingdings" panose="05000000000000000000" pitchFamily="2" charset="2"/>
              <a:buChar char="q"/>
              <a:tabLst>
                <a:tab pos="457200" algn="l"/>
              </a:tabLst>
            </a:pPr>
            <a:r>
              <a:rPr lang="cs-CZ" altLang="cs-CZ" sz="2000" dirty="0">
                <a:solidFill>
                  <a:srgbClr val="307871"/>
                </a:solidFill>
              </a:rPr>
              <a:t>	Provozní (výrobní) proces (výroba a dodávka stávajících 	produktů zákazníkům), </a:t>
            </a:r>
          </a:p>
          <a:p>
            <a:pPr marL="0" indent="0" algn="just">
              <a:spcBef>
                <a:spcPct val="30000"/>
              </a:spcBef>
              <a:spcAft>
                <a:spcPct val="30000"/>
              </a:spcAft>
              <a:buClr>
                <a:schemeClr val="tx1"/>
              </a:buClr>
              <a:buFont typeface="Wingdings" panose="05000000000000000000" pitchFamily="2" charset="2"/>
              <a:buChar char="q"/>
              <a:tabLst>
                <a:tab pos="457200" algn="l"/>
              </a:tabLst>
            </a:pPr>
            <a:r>
              <a:rPr lang="cs-CZ" altLang="cs-CZ" sz="2000" dirty="0" smtClean="0">
                <a:solidFill>
                  <a:srgbClr val="307871"/>
                </a:solidFill>
              </a:rPr>
              <a:t>   Prodejní </a:t>
            </a:r>
            <a:r>
              <a:rPr lang="cs-CZ" altLang="cs-CZ" sz="2000" dirty="0">
                <a:solidFill>
                  <a:srgbClr val="307871"/>
                </a:solidFill>
              </a:rPr>
              <a:t>servis (služby po uskutečnění prodeje, které přidávají nakoupeným výrobkům a službám další hodnotu).</a:t>
            </a:r>
          </a:p>
          <a:p>
            <a:pPr marL="0" indent="0" algn="just">
              <a:spcBef>
                <a:spcPct val="30000"/>
              </a:spcBef>
              <a:spcAft>
                <a:spcPct val="30000"/>
              </a:spcAft>
              <a:buClr>
                <a:schemeClr val="tx1"/>
              </a:buClr>
              <a:buFont typeface="Wingdings" panose="05000000000000000000" pitchFamily="2" charset="2"/>
              <a:buChar char="q"/>
              <a:tabLst>
                <a:tab pos="457200" algn="l"/>
              </a:tabLst>
            </a:pPr>
            <a:endParaRPr lang="cs-CZ" altLang="cs-CZ" sz="2000" dirty="0">
              <a:solidFill>
                <a:srgbClr val="307871"/>
              </a:solidFill>
            </a:endParaRPr>
          </a:p>
        </p:txBody>
      </p:sp>
      <p:sp>
        <p:nvSpPr>
          <p:cNvPr id="6" name="Nadpis 5"/>
          <p:cNvSpPr>
            <a:spLocks noGrp="1"/>
          </p:cNvSpPr>
          <p:nvPr>
            <p:ph type="title"/>
          </p:nvPr>
        </p:nvSpPr>
        <p:spPr>
          <a:xfrm>
            <a:off x="179512" y="195486"/>
            <a:ext cx="6192688" cy="507703"/>
          </a:xfrm>
        </p:spPr>
        <p:txBody>
          <a:bodyPr/>
          <a:lstStyle/>
          <a:p>
            <a:r>
              <a:rPr lang="cs-CZ" dirty="0" smtClean="0"/>
              <a:t>Řízení interních procesů</a:t>
            </a:r>
            <a:endParaRPr lang="cs-CZ"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2425614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843558"/>
            <a:ext cx="7488832" cy="3600400"/>
          </a:xfrm>
          <a:prstGeom prst="rect">
            <a:avLst/>
          </a:prstGeom>
        </p:spPr>
        <p:txBody>
          <a:bodyPr>
            <a:noAutofit/>
          </a:bodyPr>
          <a:lstStyle/>
          <a:p>
            <a:pPr marL="0" indent="0" algn="just">
              <a:spcBef>
                <a:spcPct val="30000"/>
              </a:spcBef>
              <a:spcAft>
                <a:spcPct val="30000"/>
              </a:spcAft>
              <a:buClr>
                <a:schemeClr val="tx1"/>
              </a:buClr>
              <a:buNone/>
              <a:tabLst>
                <a:tab pos="628650" algn="l"/>
              </a:tabLst>
            </a:pPr>
            <a:endParaRPr lang="cs-CZ" altLang="cs-CZ" sz="2000" dirty="0">
              <a:solidFill>
                <a:srgbClr val="307871"/>
              </a:solidFill>
            </a:endParaRPr>
          </a:p>
          <a:p>
            <a:pPr marL="0" indent="0" algn="just">
              <a:spcBef>
                <a:spcPct val="30000"/>
              </a:spcBef>
              <a:spcAft>
                <a:spcPct val="30000"/>
              </a:spcAft>
              <a:buClr>
                <a:schemeClr val="tx1"/>
              </a:buClr>
              <a:buNone/>
              <a:tabLst>
                <a:tab pos="628650" algn="l"/>
              </a:tabLst>
            </a:pPr>
            <a:r>
              <a:rPr lang="cs-CZ" altLang="cs-CZ" sz="2000" dirty="0">
                <a:solidFill>
                  <a:srgbClr val="307871"/>
                </a:solidFill>
              </a:rPr>
              <a:t>Cíle a měřítka této oblasti se určují po tom, co jsou stanoveny cíle a měřítka finanční a zákaznické oblasti.</a:t>
            </a:r>
            <a:endParaRPr lang="cs-CZ" altLang="cs-CZ" sz="2000" dirty="0" smtClean="0">
              <a:solidFill>
                <a:srgbClr val="307871"/>
              </a:solidFill>
            </a:endParaRPr>
          </a:p>
          <a:p>
            <a:pPr marL="0" indent="0" algn="just">
              <a:spcBef>
                <a:spcPct val="30000"/>
              </a:spcBef>
              <a:spcAft>
                <a:spcPct val="30000"/>
              </a:spcAft>
              <a:buClr>
                <a:schemeClr val="tx1"/>
              </a:buClr>
              <a:buNone/>
              <a:tabLst>
                <a:tab pos="628650" algn="l"/>
              </a:tabLst>
            </a:pPr>
            <a:r>
              <a:rPr lang="cs-CZ" altLang="cs-CZ" sz="2000" dirty="0" smtClean="0">
                <a:solidFill>
                  <a:srgbClr val="307871"/>
                </a:solidFill>
              </a:rPr>
              <a:t>V </a:t>
            </a:r>
            <a:r>
              <a:rPr lang="cs-CZ" altLang="cs-CZ" sz="2000" dirty="0">
                <a:solidFill>
                  <a:srgbClr val="307871"/>
                </a:solidFill>
              </a:rPr>
              <a:t>rámci důsledného zavádění </a:t>
            </a:r>
            <a:r>
              <a:rPr lang="cs-CZ" altLang="cs-CZ" sz="2000" dirty="0" smtClean="0">
                <a:solidFill>
                  <a:srgbClr val="307871"/>
                </a:solidFill>
              </a:rPr>
              <a:t>systému řízení a měření výkonnosti </a:t>
            </a:r>
            <a:r>
              <a:rPr lang="cs-CZ" altLang="cs-CZ" sz="2000" dirty="0">
                <a:solidFill>
                  <a:srgbClr val="307871"/>
                </a:solidFill>
              </a:rPr>
              <a:t>dojde k odhalení zcela nových procesů, které je nutno zaktivizovat, aby byly naplněny cíle finanční a zákaznické </a:t>
            </a:r>
            <a:r>
              <a:rPr lang="cs-CZ" altLang="cs-CZ" sz="2000" dirty="0" smtClean="0">
                <a:solidFill>
                  <a:srgbClr val="307871"/>
                </a:solidFill>
              </a:rPr>
              <a:t>oblasti. </a:t>
            </a:r>
            <a:endParaRPr lang="cs-CZ" altLang="cs-CZ" sz="2000" dirty="0">
              <a:solidFill>
                <a:srgbClr val="307871"/>
              </a:solidFill>
            </a:endParaRPr>
          </a:p>
          <a:p>
            <a:pPr marL="0" indent="0" algn="just">
              <a:spcBef>
                <a:spcPct val="30000"/>
              </a:spcBef>
              <a:spcAft>
                <a:spcPct val="30000"/>
              </a:spcAft>
              <a:buClr>
                <a:schemeClr val="tx1"/>
              </a:buClr>
              <a:buNone/>
              <a:tabLst>
                <a:tab pos="628650" algn="l"/>
              </a:tabLst>
            </a:pPr>
            <a:r>
              <a:rPr lang="cs-CZ" altLang="cs-CZ" sz="2000" dirty="0">
                <a:solidFill>
                  <a:srgbClr val="307871"/>
                </a:solidFill>
              </a:rPr>
              <a:t>Procesy nejsou obvykle svázány se stávající organizační strukturou a mají tendenci procházet napříč organizační strukturou.</a:t>
            </a:r>
          </a:p>
        </p:txBody>
      </p:sp>
      <p:sp>
        <p:nvSpPr>
          <p:cNvPr id="6" name="Nadpis 5"/>
          <p:cNvSpPr>
            <a:spLocks noGrp="1"/>
          </p:cNvSpPr>
          <p:nvPr>
            <p:ph type="title"/>
          </p:nvPr>
        </p:nvSpPr>
        <p:spPr>
          <a:xfrm>
            <a:off x="179512" y="195486"/>
            <a:ext cx="6192688" cy="507703"/>
          </a:xfrm>
        </p:spPr>
        <p:txBody>
          <a:bodyPr/>
          <a:lstStyle/>
          <a:p>
            <a:r>
              <a:rPr lang="cs-CZ" dirty="0" smtClean="0"/>
              <a:t>Řízení interních procesů</a:t>
            </a:r>
            <a:endParaRPr lang="cs-CZ"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056882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843558"/>
            <a:ext cx="7488832" cy="3600400"/>
          </a:xfrm>
          <a:prstGeom prst="rect">
            <a:avLst/>
          </a:prstGeom>
        </p:spPr>
        <p:txBody>
          <a:bodyPr>
            <a:noAutofit/>
          </a:bodyPr>
          <a:lstStyle/>
          <a:p>
            <a:pPr marL="0" indent="0" algn="just">
              <a:spcBef>
                <a:spcPct val="30000"/>
              </a:spcBef>
              <a:spcAft>
                <a:spcPct val="30000"/>
              </a:spcAft>
              <a:buNone/>
            </a:pPr>
            <a:r>
              <a:rPr lang="cs-CZ" altLang="cs-CZ" sz="2000" dirty="0" smtClean="0">
                <a:solidFill>
                  <a:srgbClr val="307871"/>
                </a:solidFill>
              </a:rPr>
              <a:t>Základní </a:t>
            </a:r>
            <a:r>
              <a:rPr lang="cs-CZ" altLang="cs-CZ" sz="2000" dirty="0">
                <a:solidFill>
                  <a:srgbClr val="307871"/>
                </a:solidFill>
              </a:rPr>
              <a:t>model interních procesů má obecnou platnost a tvoří jádro všech individuálních modelů interních procesů pro jednotlivé podnikatelské subjekty. Tento model zahrnuje v sobě tří základní interní procesy:</a:t>
            </a:r>
          </a:p>
          <a:p>
            <a:pPr lvl="1" algn="just">
              <a:spcBef>
                <a:spcPct val="30000"/>
              </a:spcBef>
              <a:spcAft>
                <a:spcPct val="30000"/>
              </a:spcAft>
              <a:buClr>
                <a:schemeClr val="tx1"/>
              </a:buClr>
              <a:buFont typeface="Wingdings" panose="05000000000000000000" pitchFamily="2" charset="2"/>
              <a:buChar char="q"/>
            </a:pPr>
            <a:r>
              <a:rPr lang="cs-CZ" altLang="cs-CZ" sz="2000" dirty="0">
                <a:solidFill>
                  <a:srgbClr val="307871"/>
                </a:solidFill>
              </a:rPr>
              <a:t>Inovační proces</a:t>
            </a:r>
          </a:p>
          <a:p>
            <a:pPr lvl="1" algn="just">
              <a:spcBef>
                <a:spcPct val="30000"/>
              </a:spcBef>
              <a:spcAft>
                <a:spcPct val="30000"/>
              </a:spcAft>
              <a:buClr>
                <a:schemeClr val="tx1"/>
              </a:buClr>
              <a:buFont typeface="Wingdings" panose="05000000000000000000" pitchFamily="2" charset="2"/>
              <a:buChar char="q"/>
            </a:pPr>
            <a:r>
              <a:rPr lang="cs-CZ" altLang="cs-CZ" sz="2000" dirty="0">
                <a:solidFill>
                  <a:srgbClr val="307871"/>
                </a:solidFill>
              </a:rPr>
              <a:t>Provozní (výrobní) proces</a:t>
            </a:r>
          </a:p>
          <a:p>
            <a:pPr lvl="1" algn="just">
              <a:spcBef>
                <a:spcPct val="30000"/>
              </a:spcBef>
              <a:spcAft>
                <a:spcPct val="30000"/>
              </a:spcAft>
              <a:buClr>
                <a:schemeClr val="tx1"/>
              </a:buClr>
              <a:buFont typeface="Wingdings" panose="05000000000000000000" pitchFamily="2" charset="2"/>
              <a:buChar char="q"/>
            </a:pPr>
            <a:r>
              <a:rPr lang="cs-CZ" altLang="cs-CZ" sz="2000" dirty="0">
                <a:solidFill>
                  <a:srgbClr val="307871"/>
                </a:solidFill>
              </a:rPr>
              <a:t>Proces poprodejního servisu</a:t>
            </a:r>
          </a:p>
        </p:txBody>
      </p:sp>
      <p:sp>
        <p:nvSpPr>
          <p:cNvPr id="6" name="Nadpis 5"/>
          <p:cNvSpPr>
            <a:spLocks noGrp="1"/>
          </p:cNvSpPr>
          <p:nvPr>
            <p:ph type="title"/>
          </p:nvPr>
        </p:nvSpPr>
        <p:spPr>
          <a:xfrm>
            <a:off x="179512" y="195486"/>
            <a:ext cx="6768752" cy="507703"/>
          </a:xfrm>
        </p:spPr>
        <p:txBody>
          <a:bodyPr/>
          <a:lstStyle/>
          <a:p>
            <a:r>
              <a:rPr lang="cs-CZ" dirty="0" smtClean="0"/>
              <a:t>Hodnotový řetězec interních podnikových procesů</a:t>
            </a:r>
            <a:endParaRPr lang="cs-CZ"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297598480"/>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2989</TotalTime>
  <Words>1334</Words>
  <Application>Microsoft Office PowerPoint</Application>
  <PresentationFormat>Předvádění na obrazovce (16:9)</PresentationFormat>
  <Paragraphs>196</Paragraphs>
  <Slides>25</Slides>
  <Notes>24</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25</vt:i4>
      </vt:variant>
    </vt:vector>
  </HeadingPairs>
  <TitlesOfParts>
    <vt:vector size="31" baseType="lpstr">
      <vt:lpstr>Arial</vt:lpstr>
      <vt:lpstr>Calibri</vt:lpstr>
      <vt:lpstr>Enriqueta</vt:lpstr>
      <vt:lpstr>Times New Roman</vt:lpstr>
      <vt:lpstr>Wingdings</vt:lpstr>
      <vt:lpstr>SLU</vt:lpstr>
      <vt:lpstr>Oblast interních procesů</vt:lpstr>
      <vt:lpstr>Obsah</vt:lpstr>
      <vt:lpstr>Úvod</vt:lpstr>
      <vt:lpstr>Procesní řízení organizace</vt:lpstr>
      <vt:lpstr>Proces</vt:lpstr>
      <vt:lpstr>Proces jednání se zákazníkem</vt:lpstr>
      <vt:lpstr>Řízení interních procesů</vt:lpstr>
      <vt:lpstr>Řízení interních procesů</vt:lpstr>
      <vt:lpstr>Hodnotový řetězec interních podnikových procesů</vt:lpstr>
      <vt:lpstr>Hodnotový řetězec interních podnikových procesů</vt:lpstr>
      <vt:lpstr>Inovační procesy - kroky</vt:lpstr>
      <vt:lpstr>Inovační procesy – cíle a měřítka</vt:lpstr>
      <vt:lpstr>Inovační procesy – cíle a měřítka</vt:lpstr>
      <vt:lpstr>Inovační procesy – cíle a měřítka</vt:lpstr>
      <vt:lpstr>Inovační procesy – cíle a měřítka</vt:lpstr>
      <vt:lpstr>Provozní procesy</vt:lpstr>
      <vt:lpstr>Provozní procesy – cíle a měřítka</vt:lpstr>
      <vt:lpstr>Provozní procesy – cíle a měřítka</vt:lpstr>
      <vt:lpstr>Provozní procesy – cíle a měřítka</vt:lpstr>
      <vt:lpstr>Poprodejní servis</vt:lpstr>
      <vt:lpstr>Regulační a sociální procesy</vt:lpstr>
      <vt:lpstr>Provozní procesy – dobré výsledky přinesou</vt:lpstr>
      <vt:lpstr>Provozní procesy – dobré výsledky přinesou</vt:lpstr>
      <vt:lpstr>Procesy v podniku by měly pomoci:</vt:lpstr>
      <vt:lpstr>Shrnutí</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ryl0001</cp:lastModifiedBy>
  <cp:revision>265</cp:revision>
  <dcterms:created xsi:type="dcterms:W3CDTF">2016-07-06T15:42:34Z</dcterms:created>
  <dcterms:modified xsi:type="dcterms:W3CDTF">2023-02-08T11:26:25Z</dcterms:modified>
</cp:coreProperties>
</file>