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304" r:id="rId4"/>
    <p:sldId id="305" r:id="rId5"/>
    <p:sldId id="307" r:id="rId6"/>
    <p:sldId id="306" r:id="rId7"/>
    <p:sldId id="297" r:id="rId8"/>
  </p:sldIdLst>
  <p:sldSz cx="9144000" cy="5143500" type="screen16x9"/>
  <p:notesSz cx="6669088" cy="9928225"/>
  <p:custDataLst>
    <p:tags r:id="rId11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258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20CF4-FDC5-4272-AD1D-2B0E991C5342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8BC8E-EA37-45B4-B800-E87CA6F85E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042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6988" y="744538"/>
            <a:ext cx="6615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5526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45252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03040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4099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8927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Podmínky </a:t>
            </a:r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absolvování předmětu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výkonnosti podniků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940152" y="3723878"/>
            <a:ext cx="3032119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Žaneta </a:t>
            </a:r>
            <a:r>
              <a:rPr lang="cs-CZ" alt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Rylková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výkonnosti podniků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vyučující:</a:t>
            </a:r>
            <a:r>
              <a:rPr lang="cs-CZ" sz="1800" b="1" dirty="0"/>
              <a:t>		</a:t>
            </a:r>
            <a:r>
              <a:rPr lang="cs-CZ" sz="1800" b="1" i="1" dirty="0">
                <a:latin typeface="Times New Roman" pitchFamily="18" charset="0"/>
                <a:cs typeface="Times New Roman" pitchFamily="18" charset="0"/>
              </a:rPr>
              <a:t>Ing. Žaneta </a:t>
            </a:r>
            <a:r>
              <a:rPr lang="cs-CZ" sz="1800" b="1" i="1" dirty="0" err="1">
                <a:latin typeface="Times New Roman" pitchFamily="18" charset="0"/>
                <a:cs typeface="Times New Roman" pitchFamily="18" charset="0"/>
              </a:rPr>
              <a:t>Rylková</a:t>
            </a:r>
            <a:r>
              <a:rPr lang="cs-CZ" sz="1800" b="1" i="1" dirty="0">
                <a:latin typeface="Times New Roman" pitchFamily="18" charset="0"/>
                <a:cs typeface="Times New Roman" pitchFamily="18" charset="0"/>
              </a:rPr>
              <a:t>, Ph.D.</a:t>
            </a:r>
          </a:p>
          <a:p>
            <a:pPr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kancelář: </a:t>
            </a: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1800" i="1" dirty="0">
                <a:latin typeface="Times New Roman" pitchFamily="18" charset="0"/>
                <a:cs typeface="Times New Roman" pitchFamily="18" charset="0"/>
              </a:rPr>
              <a:t>B 303</a:t>
            </a:r>
          </a:p>
          <a:p>
            <a:pPr marL="0" indent="0"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e-mail:</a:t>
            </a: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1800" i="1" dirty="0" err="1">
                <a:latin typeface="Times New Roman" pitchFamily="18" charset="0"/>
                <a:cs typeface="Times New Roman" pitchFamily="18" charset="0"/>
              </a:rPr>
              <a:t>rylkova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@</a:t>
            </a:r>
            <a:r>
              <a:rPr lang="cs-CZ" sz="1800" i="1" dirty="0" err="1">
                <a:latin typeface="Times New Roman" pitchFamily="18" charset="0"/>
                <a:cs typeface="Times New Roman" pitchFamily="18" charset="0"/>
              </a:rPr>
              <a:t>opf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1800" i="1" dirty="0" err="1">
                <a:latin typeface="Times New Roman" pitchFamily="18" charset="0"/>
                <a:cs typeface="Times New Roman" pitchFamily="18" charset="0"/>
              </a:rPr>
              <a:t>slu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800" i="1" dirty="0" err="1">
                <a:latin typeface="Times New Roman" pitchFamily="18" charset="0"/>
                <a:cs typeface="Times New Roman" pitchFamily="18" charset="0"/>
              </a:rPr>
              <a:t>cz</a:t>
            </a:r>
            <a:endParaRPr lang="cs-CZ" sz="18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Konzultační hodiny: </a:t>
            </a:r>
            <a:r>
              <a:rPr lang="cs-CZ" sz="1800" i="1" dirty="0">
                <a:latin typeface="Times New Roman" pitchFamily="18" charset="0"/>
                <a:cs typeface="Times New Roman" pitchFamily="18" charset="0"/>
              </a:rPr>
              <a:t>	pondělí 10:30 – 11:30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608512" cy="507703"/>
          </a:xfrm>
        </p:spPr>
        <p:txBody>
          <a:bodyPr/>
          <a:lstStyle/>
          <a:p>
            <a:r>
              <a:rPr lang="cs-CZ" dirty="0"/>
              <a:t>Organizační pokyny a informace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452438" algn="l"/>
              </a:tabLst>
            </a:pPr>
            <a:r>
              <a:rPr lang="cs-CZ" sz="16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Ekonomické problémy</a:t>
            </a:r>
            <a:endParaRPr lang="cs-CZ" sz="1600" i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452438" algn="l"/>
              </a:tabLst>
            </a:pPr>
            <a:r>
              <a:rPr lang="cs-CZ" sz="16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			max. 40 bodů</a:t>
            </a:r>
          </a:p>
          <a:p>
            <a:pPr marL="0" indent="0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452438" algn="l"/>
              </a:tabLst>
            </a:pPr>
            <a:r>
              <a:rPr lang="cs-CZ" sz="16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Teoretické principy 		</a:t>
            </a:r>
          </a:p>
          <a:p>
            <a:pPr marL="0" indent="0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358775" algn="l"/>
                <a:tab pos="3949700" algn="l"/>
              </a:tabLst>
            </a:pPr>
            <a:endParaRPr lang="cs-CZ" sz="16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4938" algn="l"/>
                <a:tab pos="4572000" algn="l"/>
              </a:tabLst>
            </a:pPr>
            <a:r>
              <a:rPr lang="cs-CZ" sz="16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Seminární práce                            max. 10 bodů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endParaRPr lang="cs-CZ" sz="8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1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Výsledné hodnocení:		A	50 – 47 bodů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1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		B	46 – 42 bodů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1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		C	41 – 37 bodů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1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		D	36 – 33 bodů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1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		E	32 – 29 bodů</a:t>
            </a:r>
          </a:p>
          <a:p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84576" cy="507703"/>
          </a:xfrm>
        </p:spPr>
        <p:txBody>
          <a:bodyPr/>
          <a:lstStyle/>
          <a:p>
            <a:r>
              <a:rPr lang="cs-CZ" dirty="0"/>
              <a:t>Podmínky ukončení studia předmětu</a:t>
            </a:r>
          </a:p>
        </p:txBody>
      </p:sp>
      <p:sp>
        <p:nvSpPr>
          <p:cNvPr id="4" name="Pravá složená závorka 3"/>
          <p:cNvSpPr/>
          <p:nvPr/>
        </p:nvSpPr>
        <p:spPr>
          <a:xfrm>
            <a:off x="2209259" y="962159"/>
            <a:ext cx="288032" cy="1368151"/>
          </a:xfrm>
          <a:prstGeom prst="rightBrace">
            <a:avLst>
              <a:gd name="adj1" fmla="val 47607"/>
              <a:gd name="adj2" fmla="val 50595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2296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Vypracovat jeden z nabízených samostatných úkolů ze skript Management výkonnosti podniků:</a:t>
            </a:r>
          </a:p>
          <a:p>
            <a:pPr lvl="1"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Str. 38 Rozklad ukazatele EVA</a:t>
            </a:r>
          </a:p>
          <a:p>
            <a:pPr lvl="1"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Str. 40 Výpočet ukazatele CFROI</a:t>
            </a:r>
          </a:p>
          <a:p>
            <a:pPr lvl="1"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Str. 120 Využití metody ABC</a:t>
            </a:r>
          </a:p>
          <a:p>
            <a:pPr lvl="1"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Str. 122 Výpočet výrobní kapacity</a:t>
            </a:r>
          </a:p>
          <a:p>
            <a:pPr lvl="1"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Str. 130 Zvýšení podílu tržeb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Seminární práce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0769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Vypracování seminární práce do šablony seminární práce.</a:t>
            </a:r>
          </a:p>
          <a:p>
            <a:pPr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Uvést zadání samostatného úkolu a řešení.</a:t>
            </a:r>
          </a:p>
          <a:p>
            <a:pPr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Odevzdání seminární práce do IS Odevzdávárny nejpozději do 10. 5. </a:t>
            </a:r>
            <a:r>
              <a:rPr lang="cs-CZ" altLang="cs-CZ" sz="1800"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endParaRPr lang="cs-CZ" alt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Seminární práce - náležitosti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1295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Klíčové faktory stabilní konkurenceschopnosti a dlouhodobé výkonnosti podniku</a:t>
            </a:r>
          </a:p>
          <a:p>
            <a:pPr algn="just"/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měření a řízení podnikové výkonnosti</a:t>
            </a:r>
          </a:p>
          <a:p>
            <a:pPr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Obsahové zaměření metody řízení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Balanced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Scorecard</a:t>
            </a:r>
            <a:endParaRPr lang="cs-CZ" alt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Struktura manažerského nástroje BSC</a:t>
            </a:r>
          </a:p>
          <a:p>
            <a:pPr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Měření podnikové strategie</a:t>
            </a:r>
          </a:p>
          <a:p>
            <a:pPr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Finanční cíle a měřítka finanční výkonnosti</a:t>
            </a:r>
          </a:p>
          <a:p>
            <a:pPr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Tradiční přístupy posuzování výkonnosti podniku</a:t>
            </a:r>
          </a:p>
          <a:p>
            <a:pPr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Zákaznická oblast</a:t>
            </a:r>
          </a:p>
          <a:p>
            <a:pPr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Oblast interních procesů</a:t>
            </a:r>
          </a:p>
          <a:p>
            <a:pPr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Oblast lidského kapitálu (potenciálu) organizace</a:t>
            </a:r>
          </a:p>
          <a:p>
            <a:pPr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Koncepty řízení podnikové výkonnosti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Obsahové zaměření předmětu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4415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Obecný cíl: Maximalizace hodnoty firmy pro vlastníka</a:t>
            </a:r>
          </a:p>
          <a:p>
            <a:pPr algn="just"/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maximalizaci hodnoty firmy přispívá produkce v širším pojetí:</a:t>
            </a:r>
          </a:p>
          <a:p>
            <a:pPr lvl="1" algn="just"/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Dobře zvolený a optimálně vytvořený sortiment produktů a služeb</a:t>
            </a:r>
          </a:p>
          <a:p>
            <a:pPr lvl="1" algn="just"/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Nastavení vztahu s dodavateli a odběrateli, organizace distribuce</a:t>
            </a:r>
          </a:p>
          <a:p>
            <a:pPr lvl="1" algn="just"/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Organizace výroby – minimalizace nákladů (spotřebních, mzdových i zadrženého kapitálu) při výrobě za dodržení zákonných norem a v potřebné kvalitě a množství.</a:t>
            </a:r>
            <a:endParaRPr lang="cs-CZ" altLang="cs-CZ" sz="1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7826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0cc13d47-7671-4c12-a4ff-4b08fef7fac9"/>
</p:tagLst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2842</TotalTime>
  <Words>349</Words>
  <Application>Microsoft Office PowerPoint</Application>
  <PresentationFormat>Předvádění na obrazovce (16:9)</PresentationFormat>
  <Paragraphs>67</Paragraphs>
  <Slides>7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SLU</vt:lpstr>
      <vt:lpstr>Podmínky absolvování předmětu  Management výkonnosti podniků</vt:lpstr>
      <vt:lpstr>Organizační pokyny a informace</vt:lpstr>
      <vt:lpstr>Podmínky ukončení studia předmětu</vt:lpstr>
      <vt:lpstr>Seminární práce</vt:lpstr>
      <vt:lpstr>Seminární práce - náležitosti</vt:lpstr>
      <vt:lpstr>Obsahové zaměření předmětu</vt:lpstr>
      <vt:lpstr>Úvod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Žaneta Rylková</cp:lastModifiedBy>
  <cp:revision>153</cp:revision>
  <cp:lastPrinted>2023-02-15T12:10:16Z</cp:lastPrinted>
  <dcterms:created xsi:type="dcterms:W3CDTF">2016-07-06T15:42:34Z</dcterms:created>
  <dcterms:modified xsi:type="dcterms:W3CDTF">2024-02-28T05:54:16Z</dcterms:modified>
</cp:coreProperties>
</file>