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348" r:id="rId3"/>
    <p:sldId id="322" r:id="rId4"/>
    <p:sldId id="330" r:id="rId5"/>
    <p:sldId id="331" r:id="rId6"/>
    <p:sldId id="332" r:id="rId7"/>
    <p:sldId id="323" r:id="rId8"/>
    <p:sldId id="326" r:id="rId9"/>
    <p:sldId id="334" r:id="rId10"/>
    <p:sldId id="335" r:id="rId11"/>
    <p:sldId id="336" r:id="rId12"/>
    <p:sldId id="337" r:id="rId13"/>
    <p:sldId id="338" r:id="rId14"/>
    <p:sldId id="328" r:id="rId15"/>
    <p:sldId id="333" r:id="rId16"/>
    <p:sldId id="349" r:id="rId17"/>
    <p:sldId id="350" r:id="rId18"/>
    <p:sldId id="343" r:id="rId19"/>
    <p:sldId id="344" r:id="rId20"/>
    <p:sldId id="346" r:id="rId21"/>
    <p:sldId id="347" r:id="rId22"/>
    <p:sldId id="340" r:id="rId23"/>
    <p:sldId id="341"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351" r:id="rId51"/>
    <p:sldId id="352" r:id="rId52"/>
    <p:sldId id="353" r:id="rId53"/>
    <p:sldId id="354" r:id="rId54"/>
    <p:sldId id="355" r:id="rId55"/>
    <p:sldId id="339" r:id="rId56"/>
    <p:sldId id="356" r:id="rId57"/>
    <p:sldId id="357" r:id="rId58"/>
    <p:sldId id="342" r:id="rId59"/>
    <p:sldId id="358" r:id="rId60"/>
    <p:sldId id="359" r:id="rId61"/>
    <p:sldId id="345" r:id="rId62"/>
    <p:sldId id="360" r:id="rId63"/>
    <p:sldId id="361" r:id="rId64"/>
    <p:sldId id="362" r:id="rId65"/>
    <p:sldId id="363" r:id="rId66"/>
    <p:sldId id="364" r:id="rId67"/>
    <p:sldId id="365" r:id="rId68"/>
    <p:sldId id="366" r:id="rId69"/>
    <p:sldId id="367" r:id="rId70"/>
    <p:sldId id="368" r:id="rId71"/>
    <p:sldId id="369" r:id="rId72"/>
    <p:sldId id="370" r:id="rId73"/>
    <p:sldId id="371" r:id="rId74"/>
    <p:sldId id="372" r:id="rId75"/>
    <p:sldId id="373" r:id="rId76"/>
    <p:sldId id="374" r:id="rId77"/>
    <p:sldId id="375" r:id="rId78"/>
    <p:sldId id="376" r:id="rId7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21.02.2024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endParaRPr lang="cs-CZ" sz="2000" dirty="0"/>
          </a:p>
          <a:p>
            <a:pPr algn="just"/>
            <a:r>
              <a:rPr lang="cs-CZ" sz="2000" dirty="0"/>
              <a:t>Externí podnikatelské prostředí můžeme rozčlenit do dvou úrovní, a to na </a:t>
            </a:r>
            <a:r>
              <a:rPr lang="cs-CZ" sz="2000" b="1" dirty="0"/>
              <a:t>vzdálenější (makroprostředí)</a:t>
            </a:r>
            <a:r>
              <a:rPr lang="cs-CZ" sz="2000" dirty="0"/>
              <a:t> a </a:t>
            </a:r>
            <a:r>
              <a:rPr lang="cs-CZ" sz="2000" b="1" dirty="0"/>
              <a:t>bližší prostředí (tržní prostředí)</a:t>
            </a:r>
            <a:r>
              <a:rPr lang="cs-CZ" sz="20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endParaRPr lang="cs-CZ" sz="2000" dirty="0"/>
          </a:p>
          <a:p>
            <a:pPr algn="just"/>
            <a:r>
              <a:rPr lang="cs-CZ" sz="2000" dirty="0"/>
              <a:t>Toto prostředí se nejčastěji označuje jako tzv. makroprostředí.</a:t>
            </a:r>
          </a:p>
          <a:p>
            <a:pPr algn="just"/>
            <a:endParaRPr lang="cs-CZ" sz="2000" dirty="0"/>
          </a:p>
          <a:p>
            <a:pPr algn="just"/>
            <a:r>
              <a:rPr lang="cs-CZ" sz="2000" dirty="0"/>
              <a:t>Makroprostředí je vytvořeno společenským a historickým vývojem konkrétní společnosti v konkrétní lokalitě, proto se také označuje jako „</a:t>
            </a:r>
            <a:r>
              <a:rPr lang="cs-CZ" sz="2000" b="1" dirty="0"/>
              <a:t>kontextuální úroveň</a:t>
            </a:r>
            <a:r>
              <a:rPr lang="cs-CZ" sz="2000" dirty="0"/>
              <a:t>“.</a:t>
            </a:r>
          </a:p>
          <a:p>
            <a:pPr algn="just"/>
            <a:endParaRPr lang="cs-CZ" sz="2000" dirty="0"/>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791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endParaRPr lang="cs-CZ" sz="2000" dirty="0"/>
          </a:p>
          <a:p>
            <a:pPr algn="just"/>
            <a:r>
              <a:rPr lang="cs-CZ" sz="2000" dirty="0"/>
              <a:t>Základní charakteristikou tržního prostředí je to, že podniky mohou ovlivňovat subjekty a síly tohoto podnikatelského prostředí. Toto ovlivňování je cílené a záměrné. </a:t>
            </a:r>
          </a:p>
          <a:p>
            <a:pPr algn="just"/>
            <a:endParaRPr lang="cs-CZ" sz="2000" dirty="0"/>
          </a:p>
          <a:p>
            <a:pPr algn="just"/>
            <a:r>
              <a:rPr lang="cs-CZ" sz="2000" dirty="0"/>
              <a:t>Tržní prostředí můžeme označit jako </a:t>
            </a:r>
            <a:r>
              <a:rPr lang="cs-CZ" sz="2000" b="1" dirty="0"/>
              <a:t>úroveň transakční</a:t>
            </a:r>
            <a:r>
              <a:rPr lang="cs-CZ" sz="2000" dirty="0"/>
              <a:t>,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18068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endParaRPr lang="cs-CZ" sz="1800" dirty="0"/>
          </a:p>
          <a:p>
            <a:pPr algn="just"/>
            <a:r>
              <a:rPr lang="cs-CZ" sz="1800" dirty="0"/>
              <a:t>Interní prostředí podniku můžeme označit jako </a:t>
            </a:r>
            <a:r>
              <a:rPr lang="cs-CZ" sz="1800" b="1" dirty="0"/>
              <a:t>organizační úroveň </a:t>
            </a:r>
            <a:r>
              <a:rPr lang="cs-CZ" sz="1800" dirty="0"/>
              <a:t>podnikatelského prostředí, jelikož se týká čistě podniku jako organizace.</a:t>
            </a:r>
          </a:p>
          <a:p>
            <a:pPr algn="just"/>
            <a:endParaRPr lang="cs-CZ" sz="1800" dirty="0"/>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(2012) 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p>
          <a:p>
            <a:pPr lvl="0" algn="just"/>
            <a:r>
              <a:rPr lang="cs-CZ" sz="1800" b="1" dirty="0"/>
              <a:t>Národní podnikatelské prostředí</a:t>
            </a:r>
          </a:p>
          <a:p>
            <a:pPr lvl="0" algn="just"/>
            <a:r>
              <a:rPr lang="cs-CZ" sz="1800" b="1" dirty="0"/>
              <a:t>Lokální podnikatelské prostředí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4" name="Vývojový diagram: spojnice 3">
            <a:extLst>
              <a:ext uri="{FF2B5EF4-FFF2-40B4-BE49-F238E27FC236}">
                <a16:creationId xmlns:a16="http://schemas.microsoft.com/office/drawing/2014/main" id="{0B63A38A-70C4-4E3C-9412-A47AE20D3567}"/>
              </a:ext>
            </a:extLst>
          </p:cNvPr>
          <p:cNvSpPr/>
          <p:nvPr/>
        </p:nvSpPr>
        <p:spPr>
          <a:xfrm>
            <a:off x="4410491" y="2245803"/>
            <a:ext cx="648072" cy="6480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sp>
        <p:nvSpPr>
          <p:cNvPr id="6" name="Vývojový diagram: spojnice 5">
            <a:extLst>
              <a:ext uri="{FF2B5EF4-FFF2-40B4-BE49-F238E27FC236}">
                <a16:creationId xmlns:a16="http://schemas.microsoft.com/office/drawing/2014/main" id="{0CED4D51-0EA2-48F4-B005-2443F84215ED}"/>
              </a:ext>
            </a:extLst>
          </p:cNvPr>
          <p:cNvSpPr/>
          <p:nvPr/>
        </p:nvSpPr>
        <p:spPr>
          <a:xfrm>
            <a:off x="4067944" y="1927963"/>
            <a:ext cx="1314531" cy="129404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spojnice 8">
            <a:extLst>
              <a:ext uri="{FF2B5EF4-FFF2-40B4-BE49-F238E27FC236}">
                <a16:creationId xmlns:a16="http://schemas.microsoft.com/office/drawing/2014/main" id="{AC99B50F-52B6-44D8-B098-3D1C5BA41B4C}"/>
              </a:ext>
            </a:extLst>
          </p:cNvPr>
          <p:cNvSpPr/>
          <p:nvPr/>
        </p:nvSpPr>
        <p:spPr>
          <a:xfrm>
            <a:off x="3779912" y="1712732"/>
            <a:ext cx="1881826" cy="17702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ývojový diagram: spojnice 10">
            <a:extLst>
              <a:ext uri="{FF2B5EF4-FFF2-40B4-BE49-F238E27FC236}">
                <a16:creationId xmlns:a16="http://schemas.microsoft.com/office/drawing/2014/main" id="{356E9ECC-EB8D-4895-9FA8-DD5644BD5F08}"/>
              </a:ext>
            </a:extLst>
          </p:cNvPr>
          <p:cNvSpPr/>
          <p:nvPr/>
        </p:nvSpPr>
        <p:spPr>
          <a:xfrm>
            <a:off x="3525480" y="1341512"/>
            <a:ext cx="2453081" cy="245665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ývojový diagram: spojnice 11">
            <a:extLst>
              <a:ext uri="{FF2B5EF4-FFF2-40B4-BE49-F238E27FC236}">
                <a16:creationId xmlns:a16="http://schemas.microsoft.com/office/drawing/2014/main" id="{8F05DD1B-86C5-4BB4-A10E-2DB29C71154E}"/>
              </a:ext>
            </a:extLst>
          </p:cNvPr>
          <p:cNvSpPr/>
          <p:nvPr/>
        </p:nvSpPr>
        <p:spPr>
          <a:xfrm>
            <a:off x="3059833" y="966615"/>
            <a:ext cx="3384376" cy="333332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a:extLst>
              <a:ext uri="{FF2B5EF4-FFF2-40B4-BE49-F238E27FC236}">
                <a16:creationId xmlns:a16="http://schemas.microsoft.com/office/drawing/2014/main" id="{9AE6D78E-0E45-4D2A-B48C-A41BEC1F5D25}"/>
              </a:ext>
            </a:extLst>
          </p:cNvPr>
          <p:cNvCxnSpPr/>
          <p:nvPr/>
        </p:nvCxnSpPr>
        <p:spPr>
          <a:xfrm>
            <a:off x="6084168" y="177966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7A19ADE1-B55D-45E4-88B3-5FBD94F3B84F}"/>
              </a:ext>
            </a:extLst>
          </p:cNvPr>
          <p:cNvCxnSpPr/>
          <p:nvPr/>
        </p:nvCxnSpPr>
        <p:spPr>
          <a:xfrm>
            <a:off x="5796136" y="3075806"/>
            <a:ext cx="108012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22980013-5A21-4F1F-9A11-5B88B7051D78}"/>
              </a:ext>
            </a:extLst>
          </p:cNvPr>
          <p:cNvCxnSpPr>
            <a:cxnSpLocks/>
          </p:cNvCxnSpPr>
          <p:nvPr/>
        </p:nvCxnSpPr>
        <p:spPr>
          <a:xfrm flipH="1">
            <a:off x="2411760" y="2893875"/>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BD4FB612-E500-4876-8994-B901D07AF04E}"/>
              </a:ext>
            </a:extLst>
          </p:cNvPr>
          <p:cNvSpPr txBox="1"/>
          <p:nvPr/>
        </p:nvSpPr>
        <p:spPr>
          <a:xfrm>
            <a:off x="7092280" y="1563638"/>
            <a:ext cx="1224136" cy="369332"/>
          </a:xfrm>
          <a:prstGeom prst="rect">
            <a:avLst/>
          </a:prstGeom>
          <a:noFill/>
        </p:spPr>
        <p:txBody>
          <a:bodyPr wrap="square" rtlCol="0">
            <a:spAutoFit/>
          </a:bodyPr>
          <a:lstStyle/>
          <a:p>
            <a:r>
              <a:rPr lang="cs-CZ" b="1" dirty="0"/>
              <a:t>Celý svět</a:t>
            </a:r>
          </a:p>
        </p:txBody>
      </p:sp>
      <p:cxnSp>
        <p:nvCxnSpPr>
          <p:cNvPr id="21" name="Přímá spojnice se šipkou 20">
            <a:extLst>
              <a:ext uri="{FF2B5EF4-FFF2-40B4-BE49-F238E27FC236}">
                <a16:creationId xmlns:a16="http://schemas.microsoft.com/office/drawing/2014/main" id="{75C2A518-4376-4869-92D8-8582F793580D}"/>
              </a:ext>
            </a:extLst>
          </p:cNvPr>
          <p:cNvCxnSpPr>
            <a:cxnSpLocks/>
          </p:cNvCxnSpPr>
          <p:nvPr/>
        </p:nvCxnSpPr>
        <p:spPr>
          <a:xfrm flipH="1" flipV="1">
            <a:off x="2771800" y="1419623"/>
            <a:ext cx="1800200" cy="64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456E22DB-2713-411D-BFA4-BCFB740F2F57}"/>
              </a:ext>
            </a:extLst>
          </p:cNvPr>
          <p:cNvSpPr txBox="1"/>
          <p:nvPr/>
        </p:nvSpPr>
        <p:spPr>
          <a:xfrm>
            <a:off x="6948264" y="3483030"/>
            <a:ext cx="1512168" cy="369332"/>
          </a:xfrm>
          <a:prstGeom prst="rect">
            <a:avLst/>
          </a:prstGeom>
          <a:noFill/>
        </p:spPr>
        <p:txBody>
          <a:bodyPr wrap="square" rtlCol="0">
            <a:spAutoFit/>
          </a:bodyPr>
          <a:lstStyle/>
          <a:p>
            <a:r>
              <a:rPr lang="cs-CZ" b="1" dirty="0"/>
              <a:t>Region světa</a:t>
            </a:r>
          </a:p>
        </p:txBody>
      </p:sp>
      <p:sp>
        <p:nvSpPr>
          <p:cNvPr id="24" name="TextovéPole 23">
            <a:extLst>
              <a:ext uri="{FF2B5EF4-FFF2-40B4-BE49-F238E27FC236}">
                <a16:creationId xmlns:a16="http://schemas.microsoft.com/office/drawing/2014/main" id="{7CFD89B4-F5DF-4FD9-9816-4CAD45864F97}"/>
              </a:ext>
            </a:extLst>
          </p:cNvPr>
          <p:cNvSpPr txBox="1"/>
          <p:nvPr/>
        </p:nvSpPr>
        <p:spPr>
          <a:xfrm>
            <a:off x="323528" y="2643758"/>
            <a:ext cx="2088232" cy="369332"/>
          </a:xfrm>
          <a:prstGeom prst="rect">
            <a:avLst/>
          </a:prstGeom>
          <a:noFill/>
        </p:spPr>
        <p:txBody>
          <a:bodyPr wrap="square" rtlCol="0">
            <a:spAutoFit/>
          </a:bodyPr>
          <a:lstStyle/>
          <a:p>
            <a:r>
              <a:rPr lang="cs-CZ" b="1" dirty="0"/>
              <a:t>Národní prostředí</a:t>
            </a:r>
          </a:p>
        </p:txBody>
      </p:sp>
      <p:sp>
        <p:nvSpPr>
          <p:cNvPr id="25" name="TextovéPole 24">
            <a:extLst>
              <a:ext uri="{FF2B5EF4-FFF2-40B4-BE49-F238E27FC236}">
                <a16:creationId xmlns:a16="http://schemas.microsoft.com/office/drawing/2014/main" id="{FF596031-B27C-4881-96EE-58196BC55243}"/>
              </a:ext>
            </a:extLst>
          </p:cNvPr>
          <p:cNvSpPr txBox="1"/>
          <p:nvPr/>
        </p:nvSpPr>
        <p:spPr>
          <a:xfrm>
            <a:off x="755576" y="1059582"/>
            <a:ext cx="2016224" cy="369332"/>
          </a:xfrm>
          <a:prstGeom prst="rect">
            <a:avLst/>
          </a:prstGeom>
          <a:noFill/>
        </p:spPr>
        <p:txBody>
          <a:bodyPr wrap="square" rtlCol="0">
            <a:spAutoFit/>
          </a:bodyPr>
          <a:lstStyle/>
          <a:p>
            <a:r>
              <a:rPr lang="cs-CZ" b="1" dirty="0"/>
              <a:t>Místní komunita</a:t>
            </a:r>
          </a:p>
        </p:txBody>
      </p:sp>
    </p:spTree>
    <p:extLst>
      <p:ext uri="{BB962C8B-B14F-4D97-AF65-F5344CB8AC3E}">
        <p14:creationId xmlns:p14="http://schemas.microsoft.com/office/powerpoint/2010/main" val="263410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graphicFrame>
        <p:nvGraphicFramePr>
          <p:cNvPr id="2" name="Tabulka 1">
            <a:extLst>
              <a:ext uri="{FF2B5EF4-FFF2-40B4-BE49-F238E27FC236}">
                <a16:creationId xmlns:a16="http://schemas.microsoft.com/office/drawing/2014/main" id="{3CF80C0E-AAB4-41A8-91CE-5CF97B807BF1}"/>
              </a:ext>
            </a:extLst>
          </p:cNvPr>
          <p:cNvGraphicFramePr>
            <a:graphicFrameLocks noGrp="1"/>
          </p:cNvGraphicFramePr>
          <p:nvPr>
            <p:extLst>
              <p:ext uri="{D42A27DB-BD31-4B8C-83A1-F6EECF244321}">
                <p14:modId xmlns:p14="http://schemas.microsoft.com/office/powerpoint/2010/main" val="126618309"/>
              </p:ext>
            </p:extLst>
          </p:nvPr>
        </p:nvGraphicFramePr>
        <p:xfrm>
          <a:off x="251520" y="627534"/>
          <a:ext cx="8424936" cy="4320475"/>
        </p:xfrm>
        <a:graphic>
          <a:graphicData uri="http://schemas.openxmlformats.org/drawingml/2006/table">
            <a:tbl>
              <a:tblPr firstRow="1" bandRow="1">
                <a:tableStyleId>{5C22544A-7EE6-4342-B048-85BDC9FD1C3A}</a:tableStyleId>
              </a:tblPr>
              <a:tblGrid>
                <a:gridCol w="1299853">
                  <a:extLst>
                    <a:ext uri="{9D8B030D-6E8A-4147-A177-3AD203B41FA5}">
                      <a16:colId xmlns:a16="http://schemas.microsoft.com/office/drawing/2014/main" val="2166685122"/>
                    </a:ext>
                  </a:extLst>
                </a:gridCol>
                <a:gridCol w="1831508">
                  <a:extLst>
                    <a:ext uri="{9D8B030D-6E8A-4147-A177-3AD203B41FA5}">
                      <a16:colId xmlns:a16="http://schemas.microsoft.com/office/drawing/2014/main" val="2042408925"/>
                    </a:ext>
                  </a:extLst>
                </a:gridCol>
                <a:gridCol w="1923601">
                  <a:extLst>
                    <a:ext uri="{9D8B030D-6E8A-4147-A177-3AD203B41FA5}">
                      <a16:colId xmlns:a16="http://schemas.microsoft.com/office/drawing/2014/main" val="2382284113"/>
                    </a:ext>
                  </a:extLst>
                </a:gridCol>
                <a:gridCol w="1684987">
                  <a:extLst>
                    <a:ext uri="{9D8B030D-6E8A-4147-A177-3AD203B41FA5}">
                      <a16:colId xmlns:a16="http://schemas.microsoft.com/office/drawing/2014/main" val="3277187748"/>
                    </a:ext>
                  </a:extLst>
                </a:gridCol>
                <a:gridCol w="1684987">
                  <a:extLst>
                    <a:ext uri="{9D8B030D-6E8A-4147-A177-3AD203B41FA5}">
                      <a16:colId xmlns:a16="http://schemas.microsoft.com/office/drawing/2014/main" val="1447616580"/>
                    </a:ext>
                  </a:extLst>
                </a:gridCol>
              </a:tblGrid>
              <a:tr h="394737">
                <a:tc>
                  <a:txBody>
                    <a:bodyPr/>
                    <a:lstStyle/>
                    <a:p>
                      <a:r>
                        <a:rPr lang="cs-CZ" sz="1000" dirty="0" err="1"/>
                        <a:t>Vrsty</a:t>
                      </a:r>
                      <a:r>
                        <a:rPr lang="cs-CZ" sz="1000" dirty="0"/>
                        <a:t> a dimenze</a:t>
                      </a:r>
                    </a:p>
                  </a:txBody>
                  <a:tcPr/>
                </a:tc>
                <a:tc>
                  <a:txBody>
                    <a:bodyPr/>
                    <a:lstStyle/>
                    <a:p>
                      <a:r>
                        <a:rPr lang="cs-CZ" sz="1000" dirty="0"/>
                        <a:t>Místní komunita</a:t>
                      </a:r>
                    </a:p>
                  </a:txBody>
                  <a:tcPr/>
                </a:tc>
                <a:tc>
                  <a:txBody>
                    <a:bodyPr/>
                    <a:lstStyle/>
                    <a:p>
                      <a:r>
                        <a:rPr lang="cs-CZ" sz="1000" dirty="0"/>
                        <a:t>Národní prostředí</a:t>
                      </a:r>
                    </a:p>
                  </a:txBody>
                  <a:tcPr/>
                </a:tc>
                <a:tc>
                  <a:txBody>
                    <a:bodyPr/>
                    <a:lstStyle/>
                    <a:p>
                      <a:r>
                        <a:rPr lang="cs-CZ" sz="1000" dirty="0"/>
                        <a:t>Region světa</a:t>
                      </a:r>
                    </a:p>
                  </a:txBody>
                  <a:tcPr/>
                </a:tc>
                <a:tc>
                  <a:txBody>
                    <a:bodyPr/>
                    <a:lstStyle/>
                    <a:p>
                      <a:r>
                        <a:rPr lang="cs-CZ" sz="1000" dirty="0"/>
                        <a:t>Celý svět</a:t>
                      </a:r>
                    </a:p>
                  </a:txBody>
                  <a:tcPr/>
                </a:tc>
                <a:extLst>
                  <a:ext uri="{0D108BD9-81ED-4DB2-BD59-A6C34878D82A}">
                    <a16:rowId xmlns:a16="http://schemas.microsoft.com/office/drawing/2014/main" val="3225497138"/>
                  </a:ext>
                </a:extLst>
              </a:tr>
              <a:tr h="583994">
                <a:tc>
                  <a:txBody>
                    <a:bodyPr/>
                    <a:lstStyle/>
                    <a:p>
                      <a:r>
                        <a:rPr lang="cs-CZ" sz="1000" dirty="0"/>
                        <a:t>Soci-kulturní </a:t>
                      </a:r>
                    </a:p>
                  </a:txBody>
                  <a:tcPr/>
                </a:tc>
                <a:tc>
                  <a:txBody>
                    <a:bodyPr/>
                    <a:lstStyle/>
                    <a:p>
                      <a:r>
                        <a:rPr lang="cs-CZ" sz="1000" dirty="0"/>
                        <a:t>Rodiny, místní zákazníci, školy, města a venkov</a:t>
                      </a:r>
                    </a:p>
                  </a:txBody>
                  <a:tcPr/>
                </a:tc>
                <a:tc>
                  <a:txBody>
                    <a:bodyPr/>
                    <a:lstStyle/>
                    <a:p>
                      <a:r>
                        <a:rPr lang="cs-CZ" sz="1000" dirty="0"/>
                        <a:t>Národní kultura, jazyk, vnímání sdílené historie</a:t>
                      </a:r>
                    </a:p>
                  </a:txBody>
                  <a:tcPr/>
                </a:tc>
                <a:tc>
                  <a:txBody>
                    <a:bodyPr/>
                    <a:lstStyle/>
                    <a:p>
                      <a:r>
                        <a:rPr lang="cs-CZ" sz="1000" dirty="0"/>
                        <a:t>Kulturní příbuznost v celém regionu, pohyb obyvatel mezi zeměmi </a:t>
                      </a:r>
                    </a:p>
                  </a:txBody>
                  <a:tcPr/>
                </a:tc>
                <a:tc>
                  <a:txBody>
                    <a:bodyPr/>
                    <a:lstStyle/>
                    <a:p>
                      <a:r>
                        <a:rPr lang="cs-CZ" sz="1000" dirty="0"/>
                        <a:t>Lidská práva, světová náboženství</a:t>
                      </a:r>
                    </a:p>
                  </a:txBody>
                  <a:tcPr/>
                </a:tc>
                <a:extLst>
                  <a:ext uri="{0D108BD9-81ED-4DB2-BD59-A6C34878D82A}">
                    <a16:rowId xmlns:a16="http://schemas.microsoft.com/office/drawing/2014/main" val="3442906448"/>
                  </a:ext>
                </a:extLst>
              </a:tr>
              <a:tr h="583994">
                <a:tc>
                  <a:txBody>
                    <a:bodyPr/>
                    <a:lstStyle/>
                    <a:p>
                      <a:r>
                        <a:rPr lang="cs-CZ" sz="1000" dirty="0"/>
                        <a:t>Ekonomická</a:t>
                      </a:r>
                    </a:p>
                  </a:txBody>
                  <a:tcPr/>
                </a:tc>
                <a:tc>
                  <a:txBody>
                    <a:bodyPr/>
                    <a:lstStyle/>
                    <a:p>
                      <a:r>
                        <a:rPr lang="cs-CZ" sz="1000" dirty="0"/>
                        <a:t>Lokální  podnikání, převládající odvětví</a:t>
                      </a:r>
                    </a:p>
                  </a:txBody>
                  <a:tcPr/>
                </a:tc>
                <a:tc>
                  <a:txBody>
                    <a:bodyPr/>
                    <a:lstStyle/>
                    <a:p>
                      <a:r>
                        <a:rPr lang="cs-CZ" sz="1000" dirty="0"/>
                        <a:t>Národní odvětví, odvětvová struktura, národní příjem a ekonomický růst</a:t>
                      </a:r>
                    </a:p>
                  </a:txBody>
                  <a:tcPr/>
                </a:tc>
                <a:tc>
                  <a:txBody>
                    <a:bodyPr/>
                    <a:lstStyle/>
                    <a:p>
                      <a:r>
                        <a:rPr lang="cs-CZ" sz="1000" dirty="0"/>
                        <a:t>Stupeň ekonomické integrace, regionální obchodní vztahy</a:t>
                      </a:r>
                    </a:p>
                  </a:txBody>
                  <a:tcPr/>
                </a:tc>
                <a:tc>
                  <a:txBody>
                    <a:bodyPr/>
                    <a:lstStyle/>
                    <a:p>
                      <a:r>
                        <a:rPr lang="cs-CZ" sz="1000" dirty="0"/>
                        <a:t>Globální ekonomická integrace, globální podniky a odvětví (WTO)</a:t>
                      </a:r>
                    </a:p>
                  </a:txBody>
                  <a:tcPr/>
                </a:tc>
                <a:extLst>
                  <a:ext uri="{0D108BD9-81ED-4DB2-BD59-A6C34878D82A}">
                    <a16:rowId xmlns:a16="http://schemas.microsoft.com/office/drawing/2014/main" val="3483415710"/>
                  </a:ext>
                </a:extLst>
              </a:tr>
              <a:tr h="421774">
                <a:tc>
                  <a:txBody>
                    <a:bodyPr/>
                    <a:lstStyle/>
                    <a:p>
                      <a:r>
                        <a:rPr lang="cs-CZ" sz="1000" dirty="0"/>
                        <a:t>Politická </a:t>
                      </a:r>
                    </a:p>
                  </a:txBody>
                  <a:tcPr/>
                </a:tc>
                <a:tc>
                  <a:txBody>
                    <a:bodyPr/>
                    <a:lstStyle/>
                    <a:p>
                      <a:r>
                        <a:rPr lang="cs-CZ" sz="1000" dirty="0"/>
                        <a:t>Lokální  vláda a politika</a:t>
                      </a:r>
                    </a:p>
                  </a:txBody>
                  <a:tcPr/>
                </a:tc>
                <a:tc>
                  <a:txBody>
                    <a:bodyPr/>
                    <a:lstStyle/>
                    <a:p>
                      <a:r>
                        <a:rPr lang="cs-CZ" sz="1000" dirty="0"/>
                        <a:t>Politický systém: stupeň občasné a politické svobody</a:t>
                      </a:r>
                    </a:p>
                  </a:txBody>
                  <a:tcPr/>
                </a:tc>
                <a:tc>
                  <a:txBody>
                    <a:bodyPr/>
                    <a:lstStyle/>
                    <a:p>
                      <a:r>
                        <a:rPr lang="cs-CZ" sz="1000" dirty="0"/>
                        <a:t>Stupeň politické spolupráce, sdílení institucí (EU)</a:t>
                      </a:r>
                    </a:p>
                  </a:txBody>
                  <a:tcPr/>
                </a:tc>
                <a:tc>
                  <a:txBody>
                    <a:bodyPr/>
                    <a:lstStyle/>
                    <a:p>
                      <a:r>
                        <a:rPr lang="cs-CZ" sz="1000" dirty="0"/>
                        <a:t>Mezinárodní vládní spolupráce (UN)</a:t>
                      </a:r>
                    </a:p>
                  </a:txBody>
                  <a:tcPr/>
                </a:tc>
                <a:extLst>
                  <a:ext uri="{0D108BD9-81ED-4DB2-BD59-A6C34878D82A}">
                    <a16:rowId xmlns:a16="http://schemas.microsoft.com/office/drawing/2014/main" val="3684801773"/>
                  </a:ext>
                </a:extLst>
              </a:tr>
              <a:tr h="583994">
                <a:tc>
                  <a:txBody>
                    <a:bodyPr/>
                    <a:lstStyle/>
                    <a:p>
                      <a:r>
                        <a:rPr lang="cs-CZ" sz="1000" dirty="0"/>
                        <a:t>Právní </a:t>
                      </a:r>
                    </a:p>
                  </a:txBody>
                  <a:tcPr/>
                </a:tc>
                <a:tc>
                  <a:txBody>
                    <a:bodyPr/>
                    <a:lstStyle/>
                    <a:p>
                      <a:r>
                        <a:rPr lang="cs-CZ" sz="1000" dirty="0"/>
                        <a:t>Přenesené zákonodárství, plánování, zdraví a bezpečnost</a:t>
                      </a:r>
                    </a:p>
                  </a:txBody>
                  <a:tcPr/>
                </a:tc>
                <a:tc>
                  <a:txBody>
                    <a:bodyPr/>
                    <a:lstStyle/>
                    <a:p>
                      <a:r>
                        <a:rPr lang="cs-CZ" sz="1000" dirty="0"/>
                        <a:t>Právní stát, nezávislost justice a soudní systém, národní legislativa</a:t>
                      </a:r>
                    </a:p>
                  </a:txBody>
                  <a:tcPr/>
                </a:tc>
                <a:tc>
                  <a:txBody>
                    <a:bodyPr/>
                    <a:lstStyle/>
                    <a:p>
                      <a:r>
                        <a:rPr lang="cs-CZ" sz="1000" dirty="0"/>
                        <a:t>Harmonizace práva, vzájemné uznávání soudních rozhodnutí</a:t>
                      </a:r>
                    </a:p>
                  </a:txBody>
                  <a:tcPr/>
                </a:tc>
                <a:tc>
                  <a:txBody>
                    <a:bodyPr/>
                    <a:lstStyle/>
                    <a:p>
                      <a:r>
                        <a:rPr lang="cs-CZ" sz="1000" dirty="0"/>
                        <a:t>Mezinárodní právo a mezinárodní soudní dvůr </a:t>
                      </a:r>
                    </a:p>
                  </a:txBody>
                  <a:tcPr/>
                </a:tc>
                <a:extLst>
                  <a:ext uri="{0D108BD9-81ED-4DB2-BD59-A6C34878D82A}">
                    <a16:rowId xmlns:a16="http://schemas.microsoft.com/office/drawing/2014/main" val="3372603925"/>
                  </a:ext>
                </a:extLst>
              </a:tr>
              <a:tr h="583994">
                <a:tc>
                  <a:txBody>
                    <a:bodyPr/>
                    <a:lstStyle/>
                    <a:p>
                      <a:r>
                        <a:rPr lang="cs-CZ" sz="1000" dirty="0"/>
                        <a:t>Technologická</a:t>
                      </a:r>
                    </a:p>
                  </a:txBody>
                  <a:tcPr/>
                </a:tc>
                <a:tc>
                  <a:txBody>
                    <a:bodyPr/>
                    <a:lstStyle/>
                    <a:p>
                      <a:r>
                        <a:rPr lang="cs-CZ" sz="1000" dirty="0"/>
                        <a:t>Školy, výzkumná centra</a:t>
                      </a:r>
                    </a:p>
                  </a:txBody>
                  <a:tcPr/>
                </a:tc>
                <a:tc>
                  <a:txBody>
                    <a:bodyPr/>
                    <a:lstStyle/>
                    <a:p>
                      <a:r>
                        <a:rPr lang="cs-CZ" sz="1000" dirty="0"/>
                        <a:t>Národní školský systém, university, vládní podpora výzkumu a vývoje</a:t>
                      </a:r>
                    </a:p>
                  </a:txBody>
                  <a:tcPr/>
                </a:tc>
                <a:tc>
                  <a:txBody>
                    <a:bodyPr/>
                    <a:lstStyle/>
                    <a:p>
                      <a:r>
                        <a:rPr lang="cs-CZ" sz="1000" dirty="0"/>
                        <a:t>Přeshraniční výzkum, spolupráce mezi univerzitami (ERASMUS)</a:t>
                      </a:r>
                    </a:p>
                  </a:txBody>
                  <a:tcPr/>
                </a:tc>
                <a:tc>
                  <a:txBody>
                    <a:bodyPr/>
                    <a:lstStyle/>
                    <a:p>
                      <a:r>
                        <a:rPr lang="cs-CZ" sz="1000" dirty="0"/>
                        <a:t>Globální šíření průlomových technologií, globální sítě výzkumu a vývoje</a:t>
                      </a:r>
                    </a:p>
                  </a:txBody>
                  <a:tcPr/>
                </a:tc>
                <a:extLst>
                  <a:ext uri="{0D108BD9-81ED-4DB2-BD59-A6C34878D82A}">
                    <a16:rowId xmlns:a16="http://schemas.microsoft.com/office/drawing/2014/main" val="1895989661"/>
                  </a:ext>
                </a:extLst>
              </a:tr>
              <a:tr h="583994">
                <a:tc>
                  <a:txBody>
                    <a:bodyPr/>
                    <a:lstStyle/>
                    <a:p>
                      <a:r>
                        <a:rPr lang="cs-CZ" sz="1000" dirty="0"/>
                        <a:t>Finanční</a:t>
                      </a:r>
                    </a:p>
                  </a:txBody>
                  <a:tcPr/>
                </a:tc>
                <a:tc>
                  <a:txBody>
                    <a:bodyPr/>
                    <a:lstStyle/>
                    <a:p>
                      <a:r>
                        <a:rPr lang="cs-CZ" sz="1000" dirty="0"/>
                        <a:t>Penetrace bank a finanční služeb</a:t>
                      </a:r>
                    </a:p>
                  </a:txBody>
                  <a:tcPr/>
                </a:tc>
                <a:tc>
                  <a:txBody>
                    <a:bodyPr/>
                    <a:lstStyle/>
                    <a:p>
                      <a:r>
                        <a:rPr lang="cs-CZ" sz="1000" dirty="0"/>
                        <a:t>Národní finanční systém, regulatorní systém</a:t>
                      </a:r>
                    </a:p>
                  </a:txBody>
                  <a:tcPr/>
                </a:tc>
                <a:tc>
                  <a:txBody>
                    <a:bodyPr/>
                    <a:lstStyle/>
                    <a:p>
                      <a:r>
                        <a:rPr lang="cs-CZ" sz="1000" dirty="0"/>
                        <a:t>Přeshraniční finanční toky, regionální regulace (</a:t>
                      </a:r>
                      <a:r>
                        <a:rPr lang="cs-CZ" sz="1000" dirty="0" err="1"/>
                        <a:t>European</a:t>
                      </a:r>
                      <a:r>
                        <a:rPr lang="cs-CZ" sz="1000" dirty="0"/>
                        <a:t> </a:t>
                      </a:r>
                      <a:r>
                        <a:rPr lang="cs-CZ" sz="1000" dirty="0" err="1"/>
                        <a:t>Central</a:t>
                      </a:r>
                      <a:r>
                        <a:rPr lang="cs-CZ" sz="1000" dirty="0"/>
                        <a:t> Bank)</a:t>
                      </a:r>
                    </a:p>
                  </a:txBody>
                  <a:tcPr/>
                </a:tc>
                <a:tc>
                  <a:txBody>
                    <a:bodyPr/>
                    <a:lstStyle/>
                    <a:p>
                      <a:r>
                        <a:rPr lang="cs-CZ" sz="1000" dirty="0"/>
                        <a:t>Globální finanční toky, mezinárodní instituce (IMF, </a:t>
                      </a:r>
                      <a:r>
                        <a:rPr lang="cs-CZ" sz="1000" dirty="0" err="1"/>
                        <a:t>World</a:t>
                      </a:r>
                      <a:r>
                        <a:rPr lang="cs-CZ" sz="1000" dirty="0"/>
                        <a:t> Bank)</a:t>
                      </a:r>
                    </a:p>
                  </a:txBody>
                  <a:tcPr/>
                </a:tc>
                <a:extLst>
                  <a:ext uri="{0D108BD9-81ED-4DB2-BD59-A6C34878D82A}">
                    <a16:rowId xmlns:a16="http://schemas.microsoft.com/office/drawing/2014/main" val="4187158569"/>
                  </a:ext>
                </a:extLst>
              </a:tr>
              <a:tr h="583994">
                <a:tc>
                  <a:txBody>
                    <a:bodyPr/>
                    <a:lstStyle/>
                    <a:p>
                      <a:r>
                        <a:rPr lang="cs-CZ" sz="1000" dirty="0"/>
                        <a:t>Environmentální </a:t>
                      </a:r>
                    </a:p>
                  </a:txBody>
                  <a:tcPr/>
                </a:tc>
                <a:tc>
                  <a:txBody>
                    <a:bodyPr/>
                    <a:lstStyle/>
                    <a:p>
                      <a:r>
                        <a:rPr lang="cs-CZ" sz="1000" dirty="0"/>
                        <a:t>Ekosystém,  úroveň znečištění, kvalita ovzduší</a:t>
                      </a:r>
                    </a:p>
                  </a:txBody>
                  <a:tcPr/>
                </a:tc>
                <a:tc>
                  <a:txBody>
                    <a:bodyPr/>
                    <a:lstStyle/>
                    <a:p>
                      <a:r>
                        <a:rPr lang="cs-CZ" sz="1000" dirty="0"/>
                        <a:t>Oblast environmentální stresu, právní ochrana životního prostředí</a:t>
                      </a:r>
                    </a:p>
                  </a:txBody>
                  <a:tcPr/>
                </a:tc>
                <a:tc>
                  <a:txBody>
                    <a:bodyPr/>
                    <a:lstStyle/>
                    <a:p>
                      <a:r>
                        <a:rPr lang="cs-CZ" sz="1000" dirty="0"/>
                        <a:t>Regionální instituce, spolupráce nad regionálními zdroji</a:t>
                      </a:r>
                    </a:p>
                  </a:txBody>
                  <a:tcPr/>
                </a:tc>
                <a:tc>
                  <a:txBody>
                    <a:bodyPr/>
                    <a:lstStyle/>
                    <a:p>
                      <a:r>
                        <a:rPr lang="cs-CZ" sz="1000" dirty="0"/>
                        <a:t>Změny klimatu, mezinárodní spolupráce na redukci emisí</a:t>
                      </a:r>
                    </a:p>
                  </a:txBody>
                  <a:tcPr/>
                </a:tc>
                <a:extLst>
                  <a:ext uri="{0D108BD9-81ED-4DB2-BD59-A6C34878D82A}">
                    <a16:rowId xmlns:a16="http://schemas.microsoft.com/office/drawing/2014/main" val="1942615760"/>
                  </a:ext>
                </a:extLst>
              </a:tr>
            </a:tbl>
          </a:graphicData>
        </a:graphic>
      </p:graphicFrame>
    </p:spTree>
    <p:extLst>
      <p:ext uri="{BB962C8B-B14F-4D97-AF65-F5344CB8AC3E}">
        <p14:creationId xmlns:p14="http://schemas.microsoft.com/office/powerpoint/2010/main" val="274369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Teritoriem realizace mezinárodních podnikatelských aktivit je světové hospodářské prostředí (světová ekonomika), které je tvořeno faktory a silami významným způsobem ovlivňujícími činnost podnikatelských subjektů. </a:t>
            </a:r>
          </a:p>
          <a:p>
            <a:pPr algn="just"/>
            <a:endParaRPr lang="cs-CZ" sz="1800" dirty="0"/>
          </a:p>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středa 12,30 – 14,00 nebo online přes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lvl="1" algn="just"/>
            <a:endParaRPr lang="cs-CZ" sz="1400" dirty="0"/>
          </a:p>
          <a:p>
            <a:pPr algn="just"/>
            <a:r>
              <a:rPr lang="cs-CZ" sz="1800" dirty="0"/>
              <a:t>Veškeré materiály, informace a podklady ke studiu: IS SU</a:t>
            </a:r>
          </a:p>
          <a:p>
            <a:pPr algn="just"/>
            <a:endParaRPr lang="cs-CZ" sz="1800" dirty="0"/>
          </a:p>
          <a:p>
            <a:pPr algn="just"/>
            <a:r>
              <a:rPr lang="cs-CZ" sz="1800" dirty="0"/>
              <a:t>Požadavky na ukončení předmětu:</a:t>
            </a:r>
          </a:p>
          <a:p>
            <a:pPr lvl="1" algn="just"/>
            <a:r>
              <a:rPr lang="cs-CZ" sz="1400" dirty="0"/>
              <a:t>Absolvování průběžného testu na přednášce v týdnu 25. 3. – 31. 3. 2024 – 20% hodnocení</a:t>
            </a:r>
          </a:p>
          <a:p>
            <a:pPr lvl="1" algn="just"/>
            <a:r>
              <a:rPr lang="cs-CZ" sz="1400" dirty="0"/>
              <a:t>Vypracování a odevzdání seminární práce nejpozději do 10. 5. 2024 (do 23:00) přes </a:t>
            </a:r>
            <a:r>
              <a:rPr lang="cs-CZ" sz="1400" dirty="0" err="1"/>
              <a:t>Odevzdávárnu</a:t>
            </a:r>
            <a:r>
              <a:rPr lang="cs-CZ" sz="1400" dirty="0"/>
              <a:t> IS SU a její prezentace – 20% hodnocení</a:t>
            </a:r>
          </a:p>
          <a:p>
            <a:pPr lvl="1" algn="just"/>
            <a:r>
              <a:rPr lang="cs-CZ" sz="1400" dirty="0"/>
              <a:t>Absolvování zkoušky – ústní forma zkoušky,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Vývoj světové ekonomiky:</a:t>
            </a:r>
            <a:endParaRPr lang="cs-CZ" sz="2000" dirty="0"/>
          </a:p>
          <a:p>
            <a:pPr lvl="1"/>
            <a:r>
              <a:rPr lang="cs-CZ" sz="2000" dirty="0"/>
              <a:t>1. etapa - vznik světové ekonomiky – konec 19. století</a:t>
            </a:r>
          </a:p>
          <a:p>
            <a:pPr lvl="1"/>
            <a:r>
              <a:rPr lang="cs-CZ" sz="2000" dirty="0"/>
              <a:t>2. etapa – rozvoj světové ekonomiky – do začátku 1. světové války</a:t>
            </a:r>
          </a:p>
          <a:p>
            <a:pPr lvl="1"/>
            <a:r>
              <a:rPr lang="cs-CZ" sz="2000" dirty="0"/>
              <a:t>3. etapa – období mezi dvěma světovými válkami</a:t>
            </a:r>
          </a:p>
          <a:p>
            <a:pPr lvl="1"/>
            <a:r>
              <a:rPr lang="cs-CZ" sz="2000" dirty="0"/>
              <a:t>4. etapa – od konce 2. světové války do konce 90. let</a:t>
            </a:r>
          </a:p>
          <a:p>
            <a:pPr lvl="1"/>
            <a:r>
              <a:rPr lang="cs-CZ" sz="2000" dirty="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a:t>Globalizace je nejčastěji vnímána jako soubor ekonomických procesů vyvolávající celou řadu společenských důsledků, a to nejvíce v oblasti kultury, ekonomiky a životního prostředí země. </a:t>
            </a:r>
          </a:p>
          <a:p>
            <a:pPr algn="just"/>
            <a:r>
              <a:rPr lang="cs-CZ" sz="2400" dirty="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endParaRPr lang="cs-CZ" sz="2400" dirty="0"/>
          </a:p>
          <a:p>
            <a:pPr algn="just"/>
            <a:endParaRPr lang="cs-CZ" sz="2400" dirty="0"/>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Globalizace</a:t>
            </a:r>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p>
          <a:p>
            <a:pPr algn="just"/>
            <a:r>
              <a:rPr lang="cs-CZ" sz="2000" b="1" i="1" dirty="0"/>
              <a:t>Viditelnými institucemi </a:t>
            </a:r>
            <a:r>
              <a:rPr lang="cs-CZ" sz="2000" dirty="0"/>
              <a:t>jsou formální instituce a organizace poskytující podporu a pomoc podnikatelským subjektům. </a:t>
            </a:r>
          </a:p>
          <a:p>
            <a:pPr algn="just"/>
            <a:r>
              <a:rPr lang="cs-CZ" sz="2000" dirty="0"/>
              <a:t>K </a:t>
            </a:r>
            <a:r>
              <a:rPr lang="cs-CZ" sz="2000" b="1" i="1" dirty="0"/>
              <a:t>neviditelným institucím </a:t>
            </a:r>
            <a:r>
              <a:rPr lang="cs-CZ" sz="2000" dirty="0"/>
              <a:t>patří kulturní hodnoty, vzdělávací systémy, regulace a procedury, ekonomický systém a vládní politika.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a:t>Prostředí národního státu</a:t>
            </a:r>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p>
          <a:p>
            <a:pPr algn="just"/>
            <a:r>
              <a:rPr lang="cs-CZ" sz="1800" dirty="0"/>
              <a:t>Intervence mají většinou charakter politických rozhodnutí s cílem získání co nejlepších možností pro národ a jeho obyvatele. </a:t>
            </a:r>
          </a:p>
          <a:p>
            <a:pPr algn="just"/>
            <a:r>
              <a:rPr lang="cs-CZ" sz="1800" dirty="0"/>
              <a:t>Důvody 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Makroprostředí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3791100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3521742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24555"/>
            <a:ext cx="3939902" cy="3939902"/>
          </a:xfrm>
          <a:prstGeom prst="rect">
            <a:avLst/>
          </a:prstGeom>
        </p:spPr>
      </p:pic>
    </p:spTree>
    <p:extLst>
      <p:ext uri="{BB962C8B-B14F-4D97-AF65-F5344CB8AC3E}">
        <p14:creationId xmlns:p14="http://schemas.microsoft.com/office/powerpoint/2010/main" val="1554473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236712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2311565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14820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Každý 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p>
          <a:p>
            <a:pPr algn="just"/>
            <a:endParaRPr lang="cs-CZ" sz="2000" dirty="0"/>
          </a:p>
          <a:p>
            <a:pPr algn="just"/>
            <a:r>
              <a:rPr lang="cs-CZ" sz="2000" b="1"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2801018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686275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2134873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4147566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098453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411802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4214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především </a:t>
            </a:r>
            <a:r>
              <a:rPr lang="cs-CZ" sz="2000" b="1" dirty="0"/>
              <a:t>nákladovost </a:t>
            </a:r>
            <a:r>
              <a:rPr lang="cs-CZ" sz="2000" dirty="0"/>
              <a:t>(náklady na vývoj a zavádění technologií, dopravu a zdroje), </a:t>
            </a:r>
            <a:r>
              <a:rPr lang="cs-CZ" sz="2000" b="1" dirty="0"/>
              <a:t>zákazníky </a:t>
            </a:r>
            <a:r>
              <a:rPr lang="cs-CZ" sz="2000" dirty="0"/>
              <a:t>(jejich požadavky a možnost uplatnění jednotných forem marketingu), </a:t>
            </a:r>
            <a:r>
              <a:rPr lang="cs-CZ" sz="2000" b="1" dirty="0"/>
              <a:t>národní specifika </a:t>
            </a:r>
            <a:r>
              <a:rPr lang="cs-CZ" sz="2000" dirty="0"/>
              <a:t>(podpora podnikání a protekce státu, uplatňování technických standardů, institucionální 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tvořena 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886542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136922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Od 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a:t>
            </a:r>
            <a:r>
              <a:rPr lang="cs-CZ" sz="1800" b="1" dirty="0"/>
              <a:t>hnací síly</a:t>
            </a:r>
            <a:r>
              <a:rPr lang="cs-CZ" sz="1800" dirty="0"/>
              <a:t>. </a:t>
            </a:r>
          </a:p>
          <a:p>
            <a:pPr lvl="0" algn="just"/>
            <a:endParaRPr lang="cs-CZ" sz="1800" dirty="0"/>
          </a:p>
          <a:p>
            <a:pPr lvl="0" algn="just"/>
            <a:r>
              <a:rPr lang="cs-CZ" sz="1800" dirty="0"/>
              <a:t>Také systémový model faktorů úspěchů v podnikání zařazuje podnikatelské prostředí mezi tzv. </a:t>
            </a:r>
            <a:r>
              <a:rPr lang="cs-CZ" sz="1800" b="1" dirty="0"/>
              <a:t>objektivní faktory úspěchů podnikání</a:t>
            </a:r>
            <a:r>
              <a:rPr lang="cs-CZ" sz="1800" dirty="0"/>
              <a:t>, spolu s faktorem vlastnictví. 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700168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98950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0854653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226626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850911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4025354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921107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3682201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118868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86508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(2004), 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a:t>Jak uvádí Dvořáček a </a:t>
            </a:r>
            <a:r>
              <a:rPr lang="cs-CZ" sz="1800" dirty="0" err="1"/>
              <a:t>Slunčík</a:t>
            </a:r>
            <a:r>
              <a:rPr lang="cs-CZ" sz="1800" dirty="0"/>
              <a:t> (2012) 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4266127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406214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174669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5616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9961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092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8803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395165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90545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4674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Módní jevy (výkyvy)</a:t>
            </a:r>
          </a:p>
          <a:p>
            <a:pPr lvl="0" algn="just"/>
            <a:endParaRPr lang="cs-CZ" sz="1800" dirty="0"/>
          </a:p>
          <a:p>
            <a:pPr lvl="0" algn="just"/>
            <a:r>
              <a:rPr lang="cs-CZ" sz="1800" b="1" dirty="0"/>
              <a:t>Trend</a:t>
            </a:r>
            <a:r>
              <a:rPr lang="cs-CZ" sz="1800" dirty="0"/>
              <a:t> </a:t>
            </a:r>
          </a:p>
          <a:p>
            <a:pPr lvl="0" algn="just"/>
            <a:endParaRPr lang="cs-CZ" sz="1800" dirty="0"/>
          </a:p>
          <a:p>
            <a:pPr lvl="0" algn="just"/>
            <a:r>
              <a:rPr lang="cs-CZ" sz="1800" b="1" dirty="0" err="1"/>
              <a:t>Megatrendy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Změny v podnikatelském prostředí</a:t>
            </a:r>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9960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8202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52253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48895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79868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041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6339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2669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56805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72149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Dvořáček a </a:t>
            </a:r>
            <a:r>
              <a:rPr lang="cs-CZ" sz="1800" dirty="0" err="1"/>
              <a:t>Slunčík</a:t>
            </a:r>
            <a:r>
              <a:rPr lang="cs-CZ" sz="1800" dirty="0"/>
              <a:t> (2012) 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lvl="0" algn="just"/>
            <a:endParaRPr lang="cs-CZ" sz="1800" dirty="0"/>
          </a:p>
          <a:p>
            <a:pPr marL="0" indent="0" algn="just">
              <a:buNone/>
            </a:pPr>
            <a:r>
              <a:rPr lang="cs-CZ" sz="1800" dirty="0"/>
              <a:t>Na základě těchto dvou faktorů byly tedy identifikovány tyto typy podnikatelského prostředí:</a:t>
            </a:r>
          </a:p>
          <a:p>
            <a:pPr lvl="0" algn="just"/>
            <a:r>
              <a:rPr lang="cs-CZ" sz="1800" b="1" dirty="0"/>
              <a:t>stabilní jednoduché podnikatelské prostředí</a:t>
            </a:r>
          </a:p>
          <a:p>
            <a:pPr lvl="0" algn="just"/>
            <a:r>
              <a:rPr lang="cs-CZ" sz="1800" b="1" dirty="0"/>
              <a:t>stabilní komplexní podnikatelské prostředí </a:t>
            </a:r>
          </a:p>
          <a:p>
            <a:pPr lvl="0" algn="just"/>
            <a:r>
              <a:rPr lang="cs-CZ" sz="1800" b="1" dirty="0"/>
              <a:t>dynamické jednoduché podnikatelské prostředí</a:t>
            </a:r>
            <a:endParaRPr lang="cs-CZ" sz="1800" dirty="0"/>
          </a:p>
          <a:p>
            <a:pPr lvl="0" algn="just"/>
            <a:r>
              <a:rPr lang="cs-CZ" sz="1800" b="1" dirty="0"/>
              <a:t>dynamické komplexní podnikatelské prostředí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0007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40408469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246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12966415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6731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74642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19486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4704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5874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a:t>
            </a:r>
          </a:p>
          <a:p>
            <a:pPr marL="0" lvl="0" indent="0" algn="just">
              <a:buNone/>
            </a:pPr>
            <a:endParaRPr lang="cs-CZ" sz="2000" dirty="0"/>
          </a:p>
          <a:p>
            <a:pPr algn="just"/>
            <a:r>
              <a:rPr lang="cs-CZ" sz="2000" b="1" i="1" dirty="0"/>
              <a:t>Externí prostředí</a:t>
            </a:r>
          </a:p>
          <a:p>
            <a:pPr algn="just"/>
            <a:endParaRPr lang="cs-CZ" sz="2000" b="1" i="1" dirty="0"/>
          </a:p>
          <a:p>
            <a:pPr algn="just"/>
            <a:r>
              <a:rPr lang="cs-CZ" sz="2000" b="1" i="1" dirty="0"/>
              <a:t>Interní prostředí</a:t>
            </a:r>
            <a:endParaRPr lang="cs-CZ" sz="2000" dirty="0"/>
          </a:p>
          <a:p>
            <a:pPr lvl="0"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cxnSp>
        <p:nvCxnSpPr>
          <p:cNvPr id="5" name="Přímá spojnice se šipkou 4">
            <a:extLst>
              <a:ext uri="{FF2B5EF4-FFF2-40B4-BE49-F238E27FC236}">
                <a16:creationId xmlns:a16="http://schemas.microsoft.com/office/drawing/2014/main" id="{24DF17F5-4E55-40F6-A120-08C94A87EA71}"/>
              </a:ext>
            </a:extLst>
          </p:cNvPr>
          <p:cNvCxnSpPr/>
          <p:nvPr/>
        </p:nvCxnSpPr>
        <p:spPr>
          <a:xfrm>
            <a:off x="4283968" y="2715766"/>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6FF3C315-69B6-43D4-8884-06D5E80C4721}"/>
              </a:ext>
            </a:extLst>
          </p:cNvPr>
          <p:cNvSpPr txBox="1"/>
          <p:nvPr/>
        </p:nvSpPr>
        <p:spPr>
          <a:xfrm>
            <a:off x="6300192" y="2499742"/>
            <a:ext cx="1368152" cy="307777"/>
          </a:xfrm>
          <a:prstGeom prst="rect">
            <a:avLst/>
          </a:prstGeom>
          <a:noFill/>
        </p:spPr>
        <p:txBody>
          <a:bodyPr wrap="square" rtlCol="0">
            <a:spAutoFit/>
          </a:bodyPr>
          <a:lstStyle/>
          <a:p>
            <a:r>
              <a:rPr lang="cs-CZ" sz="1400" dirty="0"/>
              <a:t>Interní prostředí</a:t>
            </a:r>
          </a:p>
        </p:txBody>
      </p:sp>
      <p:cxnSp>
        <p:nvCxnSpPr>
          <p:cNvPr id="8" name="Přímá spojnice se šipkou 7">
            <a:extLst>
              <a:ext uri="{FF2B5EF4-FFF2-40B4-BE49-F238E27FC236}">
                <a16:creationId xmlns:a16="http://schemas.microsoft.com/office/drawing/2014/main" id="{1DF868D1-286B-4966-BC4E-51E0FC7E4905}"/>
              </a:ext>
            </a:extLst>
          </p:cNvPr>
          <p:cNvCxnSpPr/>
          <p:nvPr/>
        </p:nvCxnSpPr>
        <p:spPr>
          <a:xfrm>
            <a:off x="5004048" y="1203598"/>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D013863-FE17-4CBC-BFF3-49E075E7A48B}"/>
              </a:ext>
            </a:extLst>
          </p:cNvPr>
          <p:cNvCxnSpPr/>
          <p:nvPr/>
        </p:nvCxnSpPr>
        <p:spPr>
          <a:xfrm flipV="1">
            <a:off x="4788024" y="1203598"/>
            <a:ext cx="2016224"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F08FFFE1-05E6-448F-B7AB-2E6EA4FF00B8}"/>
              </a:ext>
            </a:extLst>
          </p:cNvPr>
          <p:cNvSpPr txBox="1"/>
          <p:nvPr/>
        </p:nvSpPr>
        <p:spPr>
          <a:xfrm>
            <a:off x="6804248" y="987574"/>
            <a:ext cx="1440160" cy="307777"/>
          </a:xfrm>
          <a:prstGeom prst="rect">
            <a:avLst/>
          </a:prstGeom>
          <a:noFill/>
        </p:spPr>
        <p:txBody>
          <a:bodyPr wrap="square" rtlCol="0">
            <a:spAutoFit/>
          </a:bodyPr>
          <a:lstStyle/>
          <a:p>
            <a:r>
              <a:rPr lang="cs-CZ" sz="1400" dirty="0"/>
              <a:t>Externí prostředí</a:t>
            </a:r>
          </a:p>
        </p:txBody>
      </p:sp>
      <p:cxnSp>
        <p:nvCxnSpPr>
          <p:cNvPr id="14" name="Přímá spojnice se šipkou 13">
            <a:extLst>
              <a:ext uri="{FF2B5EF4-FFF2-40B4-BE49-F238E27FC236}">
                <a16:creationId xmlns:a16="http://schemas.microsoft.com/office/drawing/2014/main" id="{B5505512-82AF-42CD-BC77-653B725FE0BC}"/>
              </a:ext>
            </a:extLst>
          </p:cNvPr>
          <p:cNvCxnSpPr>
            <a:cxnSpLocks/>
          </p:cNvCxnSpPr>
          <p:nvPr/>
        </p:nvCxnSpPr>
        <p:spPr>
          <a:xfrm flipH="1">
            <a:off x="2123728" y="1131590"/>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A15EB839-B1AF-4D7C-A366-BBF46EB92489}"/>
              </a:ext>
            </a:extLst>
          </p:cNvPr>
          <p:cNvCxnSpPr>
            <a:cxnSpLocks/>
          </p:cNvCxnSpPr>
          <p:nvPr/>
        </p:nvCxnSpPr>
        <p:spPr>
          <a:xfrm flipH="1">
            <a:off x="1835696" y="1995686"/>
            <a:ext cx="1728192" cy="65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DC831B63-6D38-4351-90C6-560F69AB77FA}"/>
              </a:ext>
            </a:extLst>
          </p:cNvPr>
          <p:cNvSpPr txBox="1"/>
          <p:nvPr/>
        </p:nvSpPr>
        <p:spPr>
          <a:xfrm>
            <a:off x="611560" y="843558"/>
            <a:ext cx="1440160" cy="1631216"/>
          </a:xfrm>
          <a:prstGeom prst="rect">
            <a:avLst/>
          </a:prstGeom>
          <a:noFill/>
        </p:spPr>
        <p:txBody>
          <a:bodyPr wrap="square" rtlCol="0">
            <a:spAutoFit/>
          </a:bodyPr>
          <a:lstStyle/>
          <a:p>
            <a:r>
              <a:rPr lang="cs-CZ" sz="1400" b="1" dirty="0"/>
              <a:t>Makroprostředí </a:t>
            </a:r>
          </a:p>
          <a:p>
            <a:pPr marL="285750" indent="-285750">
              <a:buFont typeface="Arial" panose="020B0604020202020204" pitchFamily="34" charset="0"/>
              <a:buChar char="•"/>
            </a:pPr>
            <a:r>
              <a:rPr lang="cs-CZ" sz="1200" dirty="0"/>
              <a:t>Nepřímý vliv zainteresovaných skupin: vlády,  regulátoři, komunity apod.</a:t>
            </a:r>
          </a:p>
          <a:p>
            <a:pPr marL="285750" indent="-285750">
              <a:buFontTx/>
              <a:buChar char="-"/>
            </a:pPr>
            <a:endParaRPr lang="cs-CZ" sz="1400" dirty="0"/>
          </a:p>
        </p:txBody>
      </p:sp>
      <p:sp>
        <p:nvSpPr>
          <p:cNvPr id="21" name="TextovéPole 20">
            <a:extLst>
              <a:ext uri="{FF2B5EF4-FFF2-40B4-BE49-F238E27FC236}">
                <a16:creationId xmlns:a16="http://schemas.microsoft.com/office/drawing/2014/main" id="{52F97650-E7EF-408B-8665-BD6A863F66E6}"/>
              </a:ext>
            </a:extLst>
          </p:cNvPr>
          <p:cNvSpPr txBox="1"/>
          <p:nvPr/>
        </p:nvSpPr>
        <p:spPr>
          <a:xfrm>
            <a:off x="395536" y="2561877"/>
            <a:ext cx="1558441" cy="1600438"/>
          </a:xfrm>
          <a:prstGeom prst="rect">
            <a:avLst/>
          </a:prstGeom>
          <a:noFill/>
        </p:spPr>
        <p:txBody>
          <a:bodyPr wrap="square" rtlCol="0">
            <a:spAutoFit/>
          </a:bodyPr>
          <a:lstStyle/>
          <a:p>
            <a:r>
              <a:rPr lang="cs-CZ" sz="1400" b="1" dirty="0"/>
              <a:t>Tržní prostředí</a:t>
            </a:r>
          </a:p>
          <a:p>
            <a:pPr marL="285750" indent="-285750">
              <a:buFont typeface="Arial" panose="020B0604020202020204" pitchFamily="34" charset="0"/>
              <a:buChar char="•"/>
            </a:pPr>
            <a:r>
              <a:rPr lang="cs-CZ" sz="1200" dirty="0"/>
              <a:t>Přímý vliv zainteresovaných skupin: zákazníci, konkurence, akcionáři, dodavatelé atd.</a:t>
            </a:r>
          </a:p>
        </p:txBody>
      </p:sp>
    </p:spTree>
    <p:extLst>
      <p:ext uri="{BB962C8B-B14F-4D97-AF65-F5344CB8AC3E}">
        <p14:creationId xmlns:p14="http://schemas.microsoft.com/office/powerpoint/2010/main" val="413412322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2924</TotalTime>
  <Words>7527</Words>
  <Application>Microsoft Office PowerPoint</Application>
  <PresentationFormat>Předvádění na obrazovce (16:9)</PresentationFormat>
  <Paragraphs>534</Paragraphs>
  <Slides>78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78</vt:i4>
      </vt:variant>
    </vt:vector>
  </HeadingPairs>
  <TitlesOfParts>
    <vt:vector size="83" baseType="lpstr">
      <vt:lpstr>Arial</vt:lpstr>
      <vt:lpstr>Calibri</vt:lpstr>
      <vt:lpstr>Enriqueta</vt:lpstr>
      <vt:lpstr>Times New Roman</vt:lpstr>
      <vt:lpstr>SLU</vt:lpstr>
      <vt:lpstr>Podnikatelské prostředí</vt:lpstr>
      <vt:lpstr>Základní informace k předmětu</vt:lpstr>
      <vt:lpstr>Podnikatelské prostředí</vt:lpstr>
      <vt:lpstr>Význam podnikatelského prostředí</vt:lpstr>
      <vt:lpstr>Význam podnikatelského prostředí</vt:lpstr>
      <vt:lpstr>Změny v podnikatelském prostředí</vt:lpstr>
      <vt:lpstr>Typologie podnikatelského prostředí</vt:lpstr>
      <vt:lpstr>Struktura podnikatelského prostředí</vt:lpstr>
      <vt:lpstr>Struktura podnikatelského prostředí</vt:lpstr>
      <vt:lpstr>Externí podnikatelské prostředí</vt:lpstr>
      <vt:lpstr>Makroprostředí</vt:lpstr>
      <vt:lpstr>Tržní prostředí</vt:lpstr>
      <vt:lpstr>Interní podnikatelské prostředí</vt:lpstr>
      <vt:lpstr>Struktura podnikatelského prostředí</vt:lpstr>
      <vt:lpstr>Struktura podnikatelského prostředí</vt:lpstr>
      <vt:lpstr>Struktura podnikatelského prostředí</vt:lpstr>
      <vt:lpstr>Struktura podnikatelského prostředí</vt:lpstr>
      <vt:lpstr>Prostředí světové ekonomiky</vt:lpstr>
      <vt:lpstr>Prostředí světové ekonomiky</vt:lpstr>
      <vt:lpstr>Prostředí světové ekonomiky</vt:lpstr>
      <vt:lpstr>Globalizace</vt:lpstr>
      <vt:lpstr>Prostředí národního státu</vt:lpstr>
      <vt:lpstr>Prostředí národního státu </vt:lpstr>
      <vt:lpstr>Externí podnikatelské prostředí</vt:lpstr>
      <vt:lpstr>Externí podnikatelské prostředí</vt:lpstr>
      <vt:lpstr>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Externí podnikatelské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168</cp:revision>
  <dcterms:created xsi:type="dcterms:W3CDTF">2016-07-06T15:42:34Z</dcterms:created>
  <dcterms:modified xsi:type="dcterms:W3CDTF">2024-02-21T09:35:19Z</dcterms:modified>
</cp:coreProperties>
</file>