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386" r:id="rId3"/>
    <p:sldId id="387" r:id="rId4"/>
    <p:sldId id="388" r:id="rId5"/>
    <p:sldId id="393" r:id="rId6"/>
    <p:sldId id="394" r:id="rId7"/>
    <p:sldId id="395" r:id="rId8"/>
    <p:sldId id="397" r:id="rId9"/>
    <p:sldId id="398" r:id="rId10"/>
    <p:sldId id="399" r:id="rId11"/>
    <p:sldId id="400" r:id="rId12"/>
    <p:sldId id="401" r:id="rId13"/>
    <p:sldId id="351" r:id="rId14"/>
    <p:sldId id="352" r:id="rId15"/>
    <p:sldId id="353" r:id="rId16"/>
    <p:sldId id="354" r:id="rId17"/>
    <p:sldId id="355" r:id="rId18"/>
    <p:sldId id="339" r:id="rId19"/>
    <p:sldId id="356" r:id="rId20"/>
    <p:sldId id="357" r:id="rId21"/>
    <p:sldId id="342" r:id="rId22"/>
    <p:sldId id="358" r:id="rId23"/>
    <p:sldId id="359" r:id="rId24"/>
    <p:sldId id="360" r:id="rId25"/>
    <p:sldId id="361" r:id="rId26"/>
    <p:sldId id="362" r:id="rId27"/>
    <p:sldId id="363" r:id="rId28"/>
    <p:sldId id="364" r:id="rId29"/>
    <p:sldId id="365" r:id="rId30"/>
    <p:sldId id="369" r:id="rId31"/>
    <p:sldId id="370" r:id="rId32"/>
    <p:sldId id="371" r:id="rId33"/>
    <p:sldId id="372" r:id="rId34"/>
    <p:sldId id="373" r:id="rId35"/>
    <p:sldId id="374" r:id="rId36"/>
    <p:sldId id="375" r:id="rId37"/>
    <p:sldId id="376" r:id="rId38"/>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26.02.2024</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Externí podnikatelské prostředí </a:t>
            </a:r>
            <a:br>
              <a:rPr lang="cs-CZ" sz="4000" b="1" dirty="0" smtClean="0">
                <a:solidFill>
                  <a:schemeClr val="bg1"/>
                </a:solidFill>
                <a:latin typeface="Times New Roman" panose="02020603050405020304" pitchFamily="18" charset="0"/>
                <a:cs typeface="Times New Roman" panose="02020603050405020304" pitchFamily="18" charset="0"/>
              </a:rPr>
            </a:br>
            <a:r>
              <a:rPr lang="cs-CZ" sz="2200" b="1" dirty="0" smtClean="0">
                <a:solidFill>
                  <a:schemeClr val="bg1"/>
                </a:solidFill>
                <a:latin typeface="Times New Roman" panose="02020603050405020304" pitchFamily="18" charset="0"/>
                <a:cs typeface="Times New Roman" panose="02020603050405020304" pitchFamily="18" charset="0"/>
              </a:rPr>
              <a:t>Tržní prostředí</a:t>
            </a:r>
            <a:r>
              <a:rPr lang="cs-CZ" sz="4000" b="1" dirty="0" smtClean="0">
                <a:solidFill>
                  <a:schemeClr val="bg1"/>
                </a:solidFill>
                <a:latin typeface="Times New Roman" panose="02020603050405020304" pitchFamily="18" charset="0"/>
                <a:cs typeface="Times New Roman" panose="02020603050405020304" pitchFamily="18" charset="0"/>
              </a:rPr>
              <a:t/>
            </a:r>
            <a:br>
              <a:rPr lang="cs-CZ" sz="4000" b="1" dirty="0" smtClean="0">
                <a:solidFill>
                  <a:schemeClr val="bg1"/>
                </a:solidFill>
                <a:latin typeface="Times New Roman" panose="02020603050405020304" pitchFamily="18" charset="0"/>
                <a:cs typeface="Times New Roman" panose="02020603050405020304" pitchFamily="18" charset="0"/>
              </a:rPr>
            </a:br>
            <a:r>
              <a:rPr lang="cs-CZ" sz="4000" b="1">
                <a:solidFill>
                  <a:schemeClr val="bg1"/>
                </a:solidFill>
                <a:latin typeface="Times New Roman" panose="02020603050405020304" pitchFamily="18" charset="0"/>
                <a:cs typeface="Times New Roman" panose="02020603050405020304" pitchFamily="18" charset="0"/>
              </a:rPr>
              <a:t/>
            </a:r>
            <a:br>
              <a:rPr lang="cs-CZ" sz="4000" b="1">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4011910"/>
            <a:ext cx="3888432" cy="576064"/>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2</a:t>
            </a:r>
            <a:r>
              <a:rPr lang="cs-CZ" sz="1400" dirty="0" smtClean="0">
                <a:solidFill>
                  <a:schemeClr val="bg1"/>
                </a:solidFill>
                <a:latin typeface="Times New Roman" panose="02020603050405020304" pitchFamily="18" charset="0"/>
                <a:cs typeface="Times New Roman" panose="02020603050405020304" pitchFamily="18" charset="0"/>
              </a:rPr>
              <a:t>. </a:t>
            </a:r>
            <a:r>
              <a:rPr lang="cs-CZ" sz="1400" dirty="0">
                <a:solidFill>
                  <a:schemeClr val="bg1"/>
                </a:solidFill>
                <a:latin typeface="Times New Roman" panose="02020603050405020304" pitchFamily="18" charset="0"/>
                <a:cs typeface="Times New Roman" panose="02020603050405020304" pitchFamily="18" charset="0"/>
              </a:rPr>
              <a:t>přednáška</a:t>
            </a: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a:solidFill>
                  <a:srgbClr val="307871"/>
                </a:solidFill>
                <a:latin typeface="Times New Roman" panose="02020603050405020304" pitchFamily="18" charset="0"/>
                <a:cs typeface="Times New Roman" panose="02020603050405020304" pitchFamily="18" charset="0"/>
              </a:rPr>
              <a:t>PODNIKATELSKÉ PROSTŘEDÍ</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Účelem je získání prognostických informací nebo názorů od vybrané skupiny expertů vztahujících se k identifikaci nebo předpovědi budoucích událostí, vývojových problémů nebo trendů</a:t>
            </a:r>
          </a:p>
          <a:p>
            <a:pPr algn="just"/>
            <a:r>
              <a:rPr lang="cs-CZ" sz="1600" b="1" i="1" dirty="0"/>
              <a:t>Formy</a:t>
            </a:r>
            <a:r>
              <a:rPr lang="cs-CZ" sz="1600" dirty="0"/>
              <a:t>: </a:t>
            </a:r>
            <a:r>
              <a:rPr lang="cs-CZ" sz="1600" dirty="0" err="1"/>
              <a:t>Conventional</a:t>
            </a:r>
            <a:r>
              <a:rPr lang="cs-CZ" sz="1600" dirty="0"/>
              <a:t> </a:t>
            </a:r>
            <a:r>
              <a:rPr lang="cs-CZ" sz="1600" dirty="0" err="1"/>
              <a:t>Delphi</a:t>
            </a:r>
            <a:r>
              <a:rPr lang="cs-CZ" sz="1600" dirty="0"/>
              <a:t>, Argument </a:t>
            </a:r>
            <a:r>
              <a:rPr lang="cs-CZ" sz="1600" dirty="0" err="1"/>
              <a:t>Delphi</a:t>
            </a:r>
            <a:r>
              <a:rPr lang="cs-CZ" sz="1600" dirty="0"/>
              <a:t>, </a:t>
            </a:r>
            <a:r>
              <a:rPr lang="cs-CZ" sz="1600" dirty="0" err="1"/>
              <a:t>Policy</a:t>
            </a:r>
            <a:r>
              <a:rPr lang="cs-CZ" sz="1600" dirty="0"/>
              <a:t> </a:t>
            </a:r>
            <a:r>
              <a:rPr lang="cs-CZ" sz="1600" dirty="0" err="1"/>
              <a:t>Delphi</a:t>
            </a:r>
            <a:endParaRPr lang="cs-CZ" sz="1600" dirty="0"/>
          </a:p>
          <a:p>
            <a:pPr algn="just"/>
            <a:r>
              <a:rPr lang="cs-CZ" sz="1600" b="1" i="1" dirty="0"/>
              <a:t>Základní principy</a:t>
            </a:r>
            <a:r>
              <a:rPr lang="cs-CZ" sz="1600" dirty="0"/>
              <a:t>: anonymita, interakce, kontrolovaná zpětná vazba, statistické vyhodnocení odpovědí</a:t>
            </a:r>
          </a:p>
          <a:p>
            <a:pPr algn="just"/>
            <a:r>
              <a:rPr lang="cs-CZ" sz="1600" b="1" i="1" dirty="0"/>
              <a:t>Podstata</a:t>
            </a:r>
            <a:r>
              <a:rPr lang="cs-CZ" sz="1600" dirty="0"/>
              <a:t>: </a:t>
            </a:r>
          </a:p>
          <a:p>
            <a:pPr lvl="1" algn="just"/>
            <a:r>
              <a:rPr lang="cs-CZ" sz="1600" dirty="0"/>
              <a:t>Zasílání promyšleně volené série otázek (formalizovaný dotazník)</a:t>
            </a:r>
          </a:p>
          <a:p>
            <a:pPr lvl="1" algn="just"/>
            <a:r>
              <a:rPr lang="cs-CZ" sz="1600" dirty="0"/>
              <a:t>Nezávislí odborníci</a:t>
            </a:r>
          </a:p>
          <a:p>
            <a:pPr lvl="1" algn="just"/>
            <a:r>
              <a:rPr lang="cs-CZ" sz="1600" dirty="0"/>
              <a:t>Opakované zasílání – sblížení názorů</a:t>
            </a:r>
          </a:p>
          <a:p>
            <a:pPr lvl="1" algn="just"/>
            <a:r>
              <a:rPr lang="cs-CZ" sz="1600" dirty="0"/>
              <a:t>Konsenzu je dosaženo teprve nad správným řešením</a:t>
            </a:r>
          </a:p>
          <a:p>
            <a:pPr lvl="1" algn="just"/>
            <a:r>
              <a:rPr lang="cs-CZ" sz="1600" dirty="0"/>
              <a:t>Nahrazuje přímou diskusi nebo seminář</a:t>
            </a:r>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Metoda DELPHI</a:t>
            </a:r>
          </a:p>
        </p:txBody>
      </p:sp>
    </p:spTree>
    <p:extLst>
      <p:ext uri="{BB962C8B-B14F-4D97-AF65-F5344CB8AC3E}">
        <p14:creationId xmlns:p14="http://schemas.microsoft.com/office/powerpoint/2010/main" val="9211076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Využívána v případě existence nekontinuálních změn v okolí podniku.</a:t>
            </a:r>
          </a:p>
          <a:p>
            <a:pPr algn="just"/>
            <a:r>
              <a:rPr lang="cs-CZ" sz="1600" b="1" dirty="0"/>
              <a:t>Scénář</a:t>
            </a:r>
            <a:r>
              <a:rPr lang="cs-CZ" sz="1600" dirty="0"/>
              <a:t> je obraz uspořádaný ze všech dosažitelných a významných prognóz a informací. orientační, kontextově závislý popis možné budoucí situace, která vede z výchozího (současného) stavu skrze logické souvislosti řetězce událostí k předpokládanému stavu konečné situace </a:t>
            </a:r>
          </a:p>
          <a:p>
            <a:pPr algn="just"/>
            <a:r>
              <a:rPr lang="cs-CZ" sz="1600" dirty="0"/>
              <a:t>Cílem scénářů je určit kritické okamžiky vývoje, u který je třeba uskutečnit zásadní rozhodnutí.</a:t>
            </a:r>
          </a:p>
          <a:p>
            <a:pPr algn="just"/>
            <a:endParaRPr lang="cs-CZ" sz="1600" dirty="0"/>
          </a:p>
          <a:p>
            <a:pPr algn="just"/>
            <a:r>
              <a:rPr lang="cs-CZ" sz="1600" dirty="0"/>
              <a:t>Základní skupiny scénářů:</a:t>
            </a:r>
          </a:p>
          <a:p>
            <a:pPr lvl="1" algn="just"/>
            <a:r>
              <a:rPr lang="cs-CZ" sz="1600" dirty="0"/>
              <a:t>Scénáře možných událostí</a:t>
            </a:r>
          </a:p>
          <a:p>
            <a:pPr lvl="1" algn="just"/>
            <a:r>
              <a:rPr lang="cs-CZ" sz="1600" dirty="0"/>
              <a:t>Simulační scénáře</a:t>
            </a:r>
          </a:p>
          <a:p>
            <a:pPr lvl="1" algn="just"/>
            <a:r>
              <a:rPr lang="cs-CZ" sz="1600" dirty="0"/>
              <a:t>Scénáře stavu okolí</a:t>
            </a:r>
          </a:p>
          <a:p>
            <a:pPr lvl="1" algn="just"/>
            <a:r>
              <a:rPr lang="cs-CZ" sz="1600" dirty="0"/>
              <a:t>Scénáře procesu okolí</a:t>
            </a:r>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Metoda scénářů</a:t>
            </a:r>
          </a:p>
        </p:txBody>
      </p:sp>
    </p:spTree>
    <p:extLst>
      <p:ext uri="{BB962C8B-B14F-4D97-AF65-F5344CB8AC3E}">
        <p14:creationId xmlns:p14="http://schemas.microsoft.com/office/powerpoint/2010/main" val="36822018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50" b="1" cap="small" dirty="0"/>
              <a:t>Analýza globalizačních trendů</a:t>
            </a:r>
          </a:p>
          <a:p>
            <a:pPr algn="just"/>
            <a:r>
              <a:rPr lang="cs-CZ" sz="1750" dirty="0"/>
              <a:t>Analýza globalizačních trendů se používá k analýze faktorů globalizace. Je vhodná pro podniky, kterým již domácí trh nestačí, a rozhodují se o vstupu na další, zahraniční trhy. Metoda je spíše známá pod zkratkou 4C, přičemž její název je odvozen z anglických zkratek názvů faktorů, jimiž se zabývá.</a:t>
            </a:r>
          </a:p>
          <a:p>
            <a:pPr lvl="0" algn="just"/>
            <a:r>
              <a:rPr lang="cs-CZ" sz="1750" dirty="0"/>
              <a:t>CUSTOMER (zákazník) – požadavky zákazníků a možnost uplatnění jednotných forem marketingu. </a:t>
            </a:r>
          </a:p>
          <a:p>
            <a:pPr lvl="0" algn="just"/>
            <a:r>
              <a:rPr lang="cs-CZ" sz="1750" dirty="0"/>
              <a:t>COUNTRY (národní specifika) – podpora podnikání a protekce státu, uplatňování technických standardů, institucionální normy, celní bariéry jednotlivých států.	</a:t>
            </a:r>
          </a:p>
          <a:p>
            <a:pPr lvl="0" algn="just"/>
            <a:r>
              <a:rPr lang="cs-CZ" sz="1750" dirty="0"/>
              <a:t>COMPETITION (konkurence) – projevy globální konkurence v její „super“ a „hyper“ podobě, včetně provázaností činností.</a:t>
            </a:r>
          </a:p>
          <a:p>
            <a:pPr lvl="0" algn="just"/>
            <a:r>
              <a:rPr lang="cs-CZ" sz="1750" dirty="0"/>
              <a:t>COST (náklady) – náklady na vývoj a zavádění technologií, dopravu a zdroje.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25118868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Tržní prostředí</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a:solidFill>
                  <a:srgbClr val="307871"/>
                </a:solidFill>
                <a:latin typeface="Times New Roman" panose="02020603050405020304" pitchFamily="18" charset="0"/>
                <a:cs typeface="Times New Roman" panose="02020603050405020304" pitchFamily="18" charset="0"/>
              </a:rPr>
              <a:t>PODNIKATELSKÉ PROSTŘEDÍ</a:t>
            </a:r>
          </a:p>
        </p:txBody>
      </p:sp>
    </p:spTree>
    <p:extLst>
      <p:ext uri="{BB962C8B-B14F-4D97-AF65-F5344CB8AC3E}">
        <p14:creationId xmlns:p14="http://schemas.microsoft.com/office/powerpoint/2010/main" val="4266127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Spíše než pojem bližší podnikatelské prostředí se používá pojem trh nebo odvětví, nebo také </a:t>
            </a:r>
            <a:r>
              <a:rPr lang="cs-CZ" sz="2000" dirty="0" err="1"/>
              <a:t>mezoprostředí</a:t>
            </a:r>
            <a:r>
              <a:rPr lang="cs-CZ" sz="2000" dirty="0"/>
              <a:t>. Někteří autoři začleňují toto prostředí do mikroprostředí, tj. do prostředí podniku. </a:t>
            </a:r>
          </a:p>
          <a:p>
            <a:pPr algn="just"/>
            <a:r>
              <a:rPr lang="cs-CZ" sz="2000" dirty="0"/>
              <a:t>Základní charakteristikou tržního prostředí je to, že podniky mohou ovlivňovat subjekty a síly tohoto podnikatelského prostředí. Toto ovlivňování je cílené a záměrné. </a:t>
            </a:r>
          </a:p>
          <a:p>
            <a:pPr algn="just"/>
            <a:r>
              <a:rPr lang="cs-CZ" sz="2000" dirty="0"/>
              <a:t>Tržní prostředí můžeme označit jako úroveň transakční, protože právě v tomto prostředí dochází k transakcím spojených s realizací podnikatelských aktivit.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Tržní prostředí</a:t>
            </a:r>
          </a:p>
        </p:txBody>
      </p:sp>
    </p:spTree>
    <p:extLst>
      <p:ext uri="{BB962C8B-B14F-4D97-AF65-F5344CB8AC3E}">
        <p14:creationId xmlns:p14="http://schemas.microsoft.com/office/powerpoint/2010/main" val="4062147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50" dirty="0"/>
              <a:t>Subjekty tržního prostředí zahrnují skupiny lidí nebo organizace mající bezprostřední vztah ke konkrétnímu podnikatelskému subjektu. Mezi subjekty tržního prostředí patří:</a:t>
            </a:r>
          </a:p>
          <a:p>
            <a:pPr lvl="0" algn="just"/>
            <a:r>
              <a:rPr lang="cs-CZ" sz="1650" b="1" dirty="0"/>
              <a:t>zákazníci</a:t>
            </a:r>
            <a:r>
              <a:rPr lang="cs-CZ" sz="1650" dirty="0"/>
              <a:t> - lidé nebo organizace nakupující produkty určité firmy k uspokojení svých přání a požadavků;</a:t>
            </a:r>
          </a:p>
          <a:p>
            <a:pPr lvl="0" algn="just"/>
            <a:r>
              <a:rPr lang="cs-CZ" sz="1650" b="1" dirty="0"/>
              <a:t>konkurence</a:t>
            </a:r>
            <a:r>
              <a:rPr lang="cs-CZ" sz="1650" dirty="0"/>
              <a:t> - veškeré skutečné nebo potenciální substituční nabídky, o kterých může zákazník při svém kupním rozhodování uvažovat;</a:t>
            </a:r>
          </a:p>
          <a:p>
            <a:pPr lvl="0" algn="just"/>
            <a:r>
              <a:rPr lang="cs-CZ" sz="1650" b="1" dirty="0"/>
              <a:t>distribuční články</a:t>
            </a:r>
            <a:r>
              <a:rPr lang="cs-CZ" sz="1650" dirty="0"/>
              <a:t> – organizace nebo jednotlivci zajišťující nebo podílející se na zpřístupňování produktů zákazníkům;</a:t>
            </a:r>
          </a:p>
          <a:p>
            <a:pPr lvl="0" algn="just"/>
            <a:r>
              <a:rPr lang="cs-CZ" sz="1650" b="1" dirty="0"/>
              <a:t>veřejnost</a:t>
            </a:r>
            <a:r>
              <a:rPr lang="cs-CZ" sz="1650" dirty="0"/>
              <a:t> – skupiny lidí mající zájem nebo vliv na schopnost podniku dosahovat stanoveného cíle: finanční veřejnost, mediální veřejnost, vládní veřejnost, občanská sdružení, občanská veřejnost, interní veřejnost;</a:t>
            </a:r>
          </a:p>
          <a:p>
            <a:pPr algn="just"/>
            <a:r>
              <a:rPr lang="cs-CZ" sz="1650" b="1" dirty="0"/>
              <a:t>vnější </a:t>
            </a:r>
            <a:r>
              <a:rPr lang="cs-CZ" sz="1650" b="1" dirty="0" err="1"/>
              <a:t>ovlivňovatelé</a:t>
            </a:r>
            <a:r>
              <a:rPr lang="cs-CZ" sz="1650" dirty="0"/>
              <a:t> – neformální a neziskové organizace, vládní a politické organizace vystupující mimo svoji oficiální funkci, poloilegální a nelegální </a:t>
            </a:r>
            <a:r>
              <a:rPr lang="cs-CZ" sz="1650" dirty="0" err="1"/>
              <a:t>ovlivňovatelé</a:t>
            </a:r>
            <a:r>
              <a:rPr lang="cs-CZ" sz="1650" dirty="0"/>
              <a:t> (mafie, klany, gangy, černý trh apod.).</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Subjekty tržního prostředí</a:t>
            </a:r>
          </a:p>
        </p:txBody>
      </p:sp>
    </p:spTree>
    <p:extLst>
      <p:ext uri="{BB962C8B-B14F-4D97-AF65-F5344CB8AC3E}">
        <p14:creationId xmlns:p14="http://schemas.microsoft.com/office/powerpoint/2010/main" val="1746693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Odvětví je konkrétní oblast podnikatelského působení podniku. Jak uvádí Dvořáček a </a:t>
            </a:r>
            <a:r>
              <a:rPr lang="cs-CZ" sz="2000" dirty="0" err="1"/>
              <a:t>Slunčík</a:t>
            </a:r>
            <a:r>
              <a:rPr lang="cs-CZ" sz="2000" dirty="0"/>
              <a:t> (2012) odvětví zahrnuje podniky s velice podobnými činnostmi.</a:t>
            </a:r>
          </a:p>
          <a:p>
            <a:pPr algn="just"/>
            <a:r>
              <a:rPr lang="cs-CZ" sz="2000" dirty="0"/>
              <a:t>Odvětví, resp. ekonomické činnosti jsou v ČR i v rámci Evropské unie povinně zatřiďovány podle klasifikace NACE-CZ, která je odvozena z mezinárodní klasifikace ISIC (Mezinárodní klasifikace všech ekonomických činností), kterou používá mezinárodní organizace OSN. </a:t>
            </a:r>
          </a:p>
          <a:p>
            <a:pPr algn="just"/>
            <a:r>
              <a:rPr lang="cs-CZ" sz="2000" dirty="0"/>
              <a:t>Z pohledu klasifikace NACE-CZ rozlišujeme tato základní odvětví (ČSÚ, 2015):</a:t>
            </a:r>
          </a:p>
          <a:p>
            <a:pPr lvl="0" algn="just"/>
            <a:r>
              <a:rPr lang="cs-CZ" sz="2000" dirty="0"/>
              <a:t>zemědělství, lesnictví a rybářství A;</a:t>
            </a:r>
          </a:p>
          <a:p>
            <a:pPr lvl="0" algn="just"/>
            <a:r>
              <a:rPr lang="cs-CZ" sz="2000" dirty="0"/>
              <a:t>zpracovatelský průmysl C;</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Odvětví</a:t>
            </a:r>
          </a:p>
        </p:txBody>
      </p:sp>
    </p:spTree>
    <p:extLst>
      <p:ext uri="{BB962C8B-B14F-4D97-AF65-F5344CB8AC3E}">
        <p14:creationId xmlns:p14="http://schemas.microsoft.com/office/powerpoint/2010/main" val="1156167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výroba a rozvod elektřiny, plynu a tepla D;</a:t>
            </a:r>
          </a:p>
          <a:p>
            <a:pPr lvl="0" algn="just"/>
            <a:r>
              <a:rPr lang="cs-CZ" sz="1600" dirty="0"/>
              <a:t>zásobování vodou E;</a:t>
            </a:r>
          </a:p>
          <a:p>
            <a:pPr lvl="0" algn="just"/>
            <a:r>
              <a:rPr lang="cs-CZ" sz="1600" dirty="0"/>
              <a:t>stavebnictví F;</a:t>
            </a:r>
          </a:p>
          <a:p>
            <a:pPr lvl="0" algn="just"/>
            <a:r>
              <a:rPr lang="cs-CZ" sz="1600" dirty="0"/>
              <a:t>velkoobchod, maloobchod, opravy a údržby motorových vozidel G;</a:t>
            </a:r>
          </a:p>
          <a:p>
            <a:pPr lvl="0" algn="just"/>
            <a:r>
              <a:rPr lang="cs-CZ" sz="1600" dirty="0"/>
              <a:t>doprava a skladování H;</a:t>
            </a:r>
          </a:p>
          <a:p>
            <a:pPr lvl="0" algn="just"/>
            <a:r>
              <a:rPr lang="cs-CZ" sz="1600" dirty="0"/>
              <a:t>ubytování, stravování, pohostinství I;</a:t>
            </a:r>
          </a:p>
          <a:p>
            <a:pPr lvl="0" algn="just"/>
            <a:r>
              <a:rPr lang="cs-CZ" sz="1600" dirty="0"/>
              <a:t>informační a komunikační činnosti J;</a:t>
            </a:r>
          </a:p>
          <a:p>
            <a:pPr lvl="0" algn="just"/>
            <a:r>
              <a:rPr lang="cs-CZ" sz="1600" dirty="0"/>
              <a:t>peněžnictví a pojišťovnictví K;</a:t>
            </a:r>
          </a:p>
          <a:p>
            <a:pPr lvl="0" algn="just"/>
            <a:r>
              <a:rPr lang="cs-CZ" sz="1600" dirty="0"/>
              <a:t>činnosti v oblasti nemovitostí L;</a:t>
            </a:r>
          </a:p>
          <a:p>
            <a:pPr lvl="0" algn="just"/>
            <a:r>
              <a:rPr lang="cs-CZ" sz="1600" dirty="0"/>
              <a:t>profesní, vědecké a technické činnosti M;</a:t>
            </a:r>
          </a:p>
          <a:p>
            <a:pPr lvl="0" algn="just"/>
            <a:r>
              <a:rPr lang="cs-CZ" sz="1600" dirty="0"/>
              <a:t>administrativní a podpůrné činnosti N;</a:t>
            </a:r>
          </a:p>
          <a:p>
            <a:pPr lvl="0" algn="just"/>
            <a:r>
              <a:rPr lang="cs-CZ" sz="1600" dirty="0"/>
              <a:t>zdravotní a sociální péče Q;</a:t>
            </a:r>
          </a:p>
          <a:p>
            <a:pPr lvl="0" algn="just"/>
            <a:r>
              <a:rPr lang="cs-CZ" sz="1600" dirty="0"/>
              <a:t>kulturní, zábavní a rekreační činnost R.</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Odvětví</a:t>
            </a:r>
          </a:p>
        </p:txBody>
      </p:sp>
    </p:spTree>
    <p:extLst>
      <p:ext uri="{BB962C8B-B14F-4D97-AF65-F5344CB8AC3E}">
        <p14:creationId xmlns:p14="http://schemas.microsoft.com/office/powerpoint/2010/main" val="996115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Postavení jednotlivých odvětví v ekonomice státu pak vyjadřuje odvětvová struktura, kterou tvoří jednotlivé ekonomické činnosti podle NACE-CZ a vztahy mezi nimi. </a:t>
            </a:r>
          </a:p>
          <a:p>
            <a:pPr algn="just"/>
            <a:endParaRPr lang="cs-CZ" sz="2000" dirty="0"/>
          </a:p>
          <a:p>
            <a:pPr marL="0" indent="0" algn="just">
              <a:buNone/>
            </a:pPr>
            <a:r>
              <a:rPr lang="cs-CZ" sz="2000" b="1" i="1" dirty="0"/>
              <a:t>Odvětví můžeme členit:</a:t>
            </a:r>
          </a:p>
          <a:p>
            <a:pPr lvl="0" algn="just"/>
            <a:r>
              <a:rPr lang="cs-CZ" sz="2000" dirty="0"/>
              <a:t>podle závislosti na průběhu hospodářského cyklu: cyklická, neutrální, anticyklická;</a:t>
            </a:r>
          </a:p>
          <a:p>
            <a:pPr lvl="0" algn="just"/>
            <a:r>
              <a:rPr lang="cs-CZ" sz="2000" dirty="0"/>
              <a:t>podle náročnosti na výrobní faktory: pracovně náročné, kapitálově náročné, investičně náročné;</a:t>
            </a:r>
          </a:p>
          <a:p>
            <a:pPr lvl="0" algn="just"/>
            <a:r>
              <a:rPr lang="cs-CZ" sz="2000" dirty="0"/>
              <a:t>podle počtu disponibilních konkurenčních výhod: objemová, ve slepé uličce, fragmentovaná, specializovaná.</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Odvětví</a:t>
            </a:r>
          </a:p>
        </p:txBody>
      </p:sp>
    </p:spTree>
    <p:extLst>
      <p:ext uri="{BB962C8B-B14F-4D97-AF65-F5344CB8AC3E}">
        <p14:creationId xmlns:p14="http://schemas.microsoft.com/office/powerpoint/2010/main" val="1609296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Odvětví je tak představováno specifickou skupinou podniků, které operují v témže sektoru ekonomiky. Přičemž sektor je jedním ze základních elementů každé národní ekonomiky. </a:t>
            </a:r>
          </a:p>
          <a:p>
            <a:pPr algn="just"/>
            <a:r>
              <a:rPr lang="cs-CZ" sz="2000" dirty="0"/>
              <a:t>Ekonomika se zpravidla člení podle základních činností, které se v ní odehrávají, na čtyři sektory. </a:t>
            </a:r>
          </a:p>
          <a:p>
            <a:pPr algn="just"/>
            <a:r>
              <a:rPr lang="cs-CZ" sz="2000" dirty="0"/>
              <a:t>Primární sektor je tvořen zemědělstvím a těžebním průmyslem. Sekundární sektor je typický činnostmi v oblasti zpracovatelského průmyslu a stavebnictví. Terciární sektor je sektor obchodu a služeb. Kvartérní sektor zahrnuje pak vědu a výzkum.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Odvětví</a:t>
            </a:r>
          </a:p>
        </p:txBody>
      </p:sp>
    </p:spTree>
    <p:extLst>
      <p:ext uri="{BB962C8B-B14F-4D97-AF65-F5344CB8AC3E}">
        <p14:creationId xmlns:p14="http://schemas.microsoft.com/office/powerpoint/2010/main" val="880335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Hlavními zdroji dat pro analýzu makroprostředí jsou sekundární zdroje:  různé statistiky, analýzy, studie, rešerše, statě odborných časopisů apod. </a:t>
            </a:r>
          </a:p>
          <a:p>
            <a:pPr marL="0" indent="0" algn="just">
              <a:buNone/>
            </a:pPr>
            <a:endParaRPr lang="cs-CZ" sz="1600" dirty="0"/>
          </a:p>
          <a:p>
            <a:pPr algn="just"/>
            <a:r>
              <a:rPr lang="cs-CZ" sz="1600" dirty="0"/>
              <a:t>PEST, PESTLE, STEP, STEEPLED, STEER</a:t>
            </a:r>
          </a:p>
          <a:p>
            <a:pPr algn="just"/>
            <a:r>
              <a:rPr lang="cs-CZ" sz="1600" dirty="0"/>
              <a:t>Extrapolace trendů (prognózování) - prognostická metoda určující pravděpodobný průběh určitého jevu z jeho dosavadního vývoje.  </a:t>
            </a:r>
          </a:p>
          <a:p>
            <a:pPr algn="just"/>
            <a:r>
              <a:rPr lang="cs-CZ" sz="1600" dirty="0"/>
              <a:t>Expertní metody – Metoda QUEST (</a:t>
            </a:r>
            <a:r>
              <a:rPr lang="cs-CZ" sz="1600" dirty="0" err="1"/>
              <a:t>Quick</a:t>
            </a:r>
            <a:r>
              <a:rPr lang="cs-CZ" sz="1600" dirty="0"/>
              <a:t> </a:t>
            </a:r>
            <a:r>
              <a:rPr lang="cs-CZ" sz="1600" dirty="0" err="1"/>
              <a:t>Environmental</a:t>
            </a:r>
            <a:r>
              <a:rPr lang="cs-CZ" sz="1600" dirty="0"/>
              <a:t> </a:t>
            </a:r>
            <a:r>
              <a:rPr lang="cs-CZ" sz="1600" dirty="0" err="1"/>
              <a:t>Scanning</a:t>
            </a:r>
            <a:r>
              <a:rPr lang="cs-CZ" sz="1600" dirty="0"/>
              <a:t> </a:t>
            </a:r>
            <a:r>
              <a:rPr lang="cs-CZ" sz="1600" dirty="0" err="1"/>
              <a:t>Technique</a:t>
            </a:r>
            <a:r>
              <a:rPr lang="cs-CZ" sz="1600" dirty="0"/>
              <a:t>), Delfská metoda, Brainstorming – využití oborníků pro činnost vyžadující zvláštní znalosti a odborné posouzení problému a jeho dalšího vývoje v budoucnosti.</a:t>
            </a:r>
          </a:p>
          <a:p>
            <a:pPr algn="just"/>
            <a:r>
              <a:rPr lang="cs-CZ" sz="1600" dirty="0"/>
              <a:t>Metoda scénářů</a:t>
            </a:r>
          </a:p>
          <a:p>
            <a:pPr algn="just"/>
            <a:r>
              <a:rPr lang="cs-CZ" sz="1600" dirty="0"/>
              <a:t>Metody statistické analýzy (analýzy časových řad, regresní a korelační analýzy)</a:t>
            </a:r>
          </a:p>
          <a:p>
            <a:pPr algn="just"/>
            <a:r>
              <a:rPr lang="cs-CZ" sz="1600" dirty="0"/>
              <a:t>Metody demografické statistiky</a:t>
            </a:r>
          </a:p>
          <a:p>
            <a:pPr algn="just"/>
            <a:r>
              <a:rPr lang="cs-CZ" sz="1600" dirty="0"/>
              <a:t>Politologie a makroekonomické teorie </a:t>
            </a:r>
          </a:p>
          <a:p>
            <a:pPr algn="just"/>
            <a:r>
              <a:rPr lang="cs-CZ" sz="1600" dirty="0"/>
              <a:t>Metody kauzální analýzy</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Metody analýzy makroprostředí</a:t>
            </a:r>
          </a:p>
        </p:txBody>
      </p:sp>
    </p:spTree>
    <p:extLst>
      <p:ext uri="{BB962C8B-B14F-4D97-AF65-F5344CB8AC3E}">
        <p14:creationId xmlns:p14="http://schemas.microsoft.com/office/powerpoint/2010/main" val="41475661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Trh</a:t>
            </a:r>
            <a:r>
              <a:rPr lang="cs-CZ" sz="1800" dirty="0"/>
              <a:t> představuje, z pohledu podniku a marketingového chápání, skupinu zákazníků podniku, ať už cílových nebo potenciálních.</a:t>
            </a:r>
          </a:p>
          <a:p>
            <a:pPr algn="just"/>
            <a:r>
              <a:rPr lang="cs-CZ" sz="1800" dirty="0"/>
              <a:t>Podle typu zákazníků rozlišujeme trh spotřebitelský a trh organizací. Na trhu spotřebitelském se pohybují jednotlivci a domácnosti, které nakupují produkty a služby za účelem spotřeby (hovoříme o nich jako o konečných spotřebitelích). Na trhu organizací působí podniky, organizace, které nakupují zboží a služby za účelem dalšího prodeje (obchodní podniky), přepracování (výrobní podniky) nebo užití pro společnost (vláda, neziskové organizace). Odvětví pak produkuje a poté prodává výrobky a služby pro zákazníky s cílem uspokojení jejich potřeb. </a:t>
            </a:r>
          </a:p>
          <a:p>
            <a:pPr algn="just"/>
            <a:r>
              <a:rPr lang="cs-CZ" sz="1800" dirty="0" err="1"/>
              <a:t>Kotler</a:t>
            </a:r>
            <a:r>
              <a:rPr lang="cs-CZ" sz="1800" dirty="0"/>
              <a:t> a Keller (2013) člení trhy do pěti skupin, které jsou vzájemně provázány určitými vazbami směny a probíhají mezi nimi toky. Jedná se o trh zdrojů (trh surovin, práce a peněz), trh výrobců, trh prostředníků, spotřební trh a vládní trh.</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Trh</a:t>
            </a:r>
          </a:p>
        </p:txBody>
      </p:sp>
    </p:spTree>
    <p:extLst>
      <p:ext uri="{BB962C8B-B14F-4D97-AF65-F5344CB8AC3E}">
        <p14:creationId xmlns:p14="http://schemas.microsoft.com/office/powerpoint/2010/main" val="3951651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Michael E. Porter rozdělil trh (na základě životního cyklu odvětví., míry koncentrace podniků v odvětví, fází cyklu produktu a míře vystavení trhu mezinárodní konkurenci) na pět typů:</a:t>
            </a:r>
          </a:p>
          <a:p>
            <a:pPr lvl="0" algn="just"/>
            <a:r>
              <a:rPr lang="cs-CZ" sz="1700" b="1" dirty="0"/>
              <a:t>Trhy nově vznikající (mladé trhy, rozvojové, růstové trhy)</a:t>
            </a:r>
            <a:r>
              <a:rPr lang="cs-CZ" sz="1700" dirty="0"/>
              <a:t> jsou nově formované nebo zreformované trhy, které v podstatě odpovídají fázi zavádění produktu na trh. Mladé trhy jsou charakteristické pomalým růstem. Na tomto trhu ještě nejsou zákaznické potřeby a požadavky jasně diferencovány, zákaznické preference mají podobný charakter. Nediferencovanost zákaznických potřeb a požadavků ovlivňuje možnost použití nástrojů cíleného marketingu. Mladé trhy poskytují větší příležitost k dosažení konkurenční výhody. Dalším typickým znakem těchto trhů je značná technologická turbulence a s ní spojená nejistota. Mladé trhy jsou více otevřeny novým produktům a inovacím. Vlastní vstup na tento trh může mít formu vlastní podnikové inovační činnosti, akvizice produktů nebo podniků nebo kooperační strategie.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Trh</a:t>
            </a:r>
          </a:p>
        </p:txBody>
      </p:sp>
    </p:spTree>
    <p:extLst>
      <p:ext uri="{BB962C8B-B14F-4D97-AF65-F5344CB8AC3E}">
        <p14:creationId xmlns:p14="http://schemas.microsoft.com/office/powerpoint/2010/main" val="2905450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200" b="1" dirty="0"/>
              <a:t>Rostoucí trh</a:t>
            </a:r>
            <a:r>
              <a:rPr lang="cs-CZ" sz="2200" b="1" i="1" dirty="0"/>
              <a:t> </a:t>
            </a:r>
            <a:r>
              <a:rPr lang="cs-CZ" sz="2200" dirty="0"/>
              <a:t>je charakteristický menší nejistotou než mladý trh. Na rostoucím trhu již můžeme identifikovat a charakterizovat různé skupiny zákaznických potřeb a požadavků. Tato různorodost již umožňuje provádět segmentaci na trhu spotřebitelském i trhu organizací. Analýza trhu pomocí segmentace je určitým vodítkem pro vytvoření odhadu tržního potenciálu. Razantní růst trhu způsobuje vysokou atraktivitu trhu a poskytuje významné konkurenční výhody.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Trh</a:t>
            </a:r>
          </a:p>
        </p:txBody>
      </p:sp>
    </p:spTree>
    <p:extLst>
      <p:ext uri="{BB962C8B-B14F-4D97-AF65-F5344CB8AC3E}">
        <p14:creationId xmlns:p14="http://schemas.microsoft.com/office/powerpoint/2010/main" val="2846745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b="1" dirty="0"/>
              <a:t>Dospělé a upadající trhy</a:t>
            </a:r>
            <a:r>
              <a:rPr lang="cs-CZ" sz="2000" i="1" dirty="0"/>
              <a:t> </a:t>
            </a:r>
            <a:r>
              <a:rPr lang="cs-CZ" sz="2000" dirty="0"/>
              <a:t>jsou charakteristické nasyceností dané klesajícím počtem zákazníků, uživatelskou intenzitou, intenzitou konkurence, globálními změnami aj. Typickou strukturu odvětví tvoří několik velkých dominantních firem v odvětví a několik vyzyvatelů.</a:t>
            </a:r>
          </a:p>
          <a:p>
            <a:pPr lvl="0" algn="just"/>
            <a:endParaRPr lang="cs-CZ" sz="2000" dirty="0"/>
          </a:p>
          <a:p>
            <a:pPr lvl="0" algn="just"/>
            <a:r>
              <a:rPr lang="cs-CZ" sz="2000" b="1" dirty="0"/>
              <a:t>Globální trhy</a:t>
            </a:r>
            <a:r>
              <a:rPr lang="cs-CZ" sz="2000" dirty="0"/>
              <a:t> představují trhy, na kterých firmy soutěží na globálním základě, to je na celkové ploše světového trhu s mezinárodní konkurencí.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Trh</a:t>
            </a:r>
          </a:p>
        </p:txBody>
      </p:sp>
    </p:spTree>
    <p:extLst>
      <p:ext uri="{BB962C8B-B14F-4D97-AF65-F5344CB8AC3E}">
        <p14:creationId xmlns:p14="http://schemas.microsoft.com/office/powerpoint/2010/main" val="1699600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algn="just"/>
            <a:r>
              <a:rPr lang="cs-CZ" sz="2000" dirty="0"/>
              <a:t>Objektem analýzy odvětví jsou podnikatelské subjekty v konkrétním odvětví. Analýza odvětví pak má za cíl popsat strukturu konkrétního odvětví, identifikovat hlavní hybné síly odvětví, zhodnotit atraktivitu odvětví a úroveň odvětví.</a:t>
            </a:r>
          </a:p>
          <a:p>
            <a:pPr marL="0" indent="0" algn="just">
              <a:buNone/>
            </a:pPr>
            <a:r>
              <a:rPr lang="cs-CZ" sz="2000" b="1" i="1" dirty="0"/>
              <a:t>Odvětvová struktura</a:t>
            </a:r>
            <a:r>
              <a:rPr lang="cs-CZ" sz="2000" i="1" dirty="0"/>
              <a:t> </a:t>
            </a:r>
            <a:r>
              <a:rPr lang="cs-CZ" sz="2000" dirty="0"/>
              <a:t>sleduje základní charakteristiky konkrétního odvětví:</a:t>
            </a:r>
          </a:p>
          <a:p>
            <a:pPr lvl="0" algn="just"/>
            <a:r>
              <a:rPr lang="cs-CZ" sz="2000" dirty="0"/>
              <a:t>počet a velikosti podniků v odvětví;</a:t>
            </a:r>
          </a:p>
          <a:p>
            <a:pPr lvl="0" algn="just"/>
            <a:r>
              <a:rPr lang="cs-CZ" sz="2000" dirty="0"/>
              <a:t>typy produktů a služeb na daném odvětví;</a:t>
            </a:r>
          </a:p>
          <a:p>
            <a:pPr lvl="0" algn="just"/>
            <a:r>
              <a:rPr lang="cs-CZ" sz="2000" dirty="0"/>
              <a:t>sílu jednotlivých podniků v daném odvětví;</a:t>
            </a:r>
          </a:p>
          <a:p>
            <a:pPr lvl="0" algn="just"/>
            <a:r>
              <a:rPr lang="cs-CZ" sz="2000" dirty="0"/>
              <a:t>velikost tržních bariér daného odvětví.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1522531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marL="0" indent="0" algn="just">
              <a:buNone/>
            </a:pPr>
            <a:r>
              <a:rPr lang="cs-CZ" sz="2000" b="1" i="1" dirty="0"/>
              <a:t>Analýza hybných sil </a:t>
            </a:r>
            <a:r>
              <a:rPr lang="cs-CZ" sz="2000" dirty="0"/>
              <a:t>odvětví má za účel vymezit síly v odvětví, které jsou určující pro podnik v konkrétním odvětví. Postup při analýze hybných sil odvětví zahrnuje tyto kroky:</a:t>
            </a:r>
          </a:p>
          <a:p>
            <a:pPr lvl="0" algn="just"/>
            <a:r>
              <a:rPr lang="cs-CZ" sz="2000" dirty="0"/>
              <a:t>definování relevantního odvětví;</a:t>
            </a:r>
          </a:p>
          <a:p>
            <a:pPr lvl="0" algn="just"/>
            <a:r>
              <a:rPr lang="cs-CZ" sz="2000" dirty="0"/>
              <a:t>identifikace klíčových hráčů, sil v jednotlivých skupinách podle </a:t>
            </a:r>
            <a:r>
              <a:rPr lang="cs-CZ" sz="2000" dirty="0" err="1"/>
              <a:t>Porterovy</a:t>
            </a:r>
            <a:r>
              <a:rPr lang="cs-CZ" sz="2000" dirty="0"/>
              <a:t> analýzy konkurence;</a:t>
            </a:r>
          </a:p>
          <a:p>
            <a:pPr lvl="0" algn="just"/>
            <a:r>
              <a:rPr lang="cs-CZ" sz="2000" dirty="0"/>
              <a:t>určení síly jednotlivých sil a zdrojů jejich síly;</a:t>
            </a:r>
          </a:p>
          <a:p>
            <a:pPr lvl="0" algn="just"/>
            <a:r>
              <a:rPr lang="cs-CZ" sz="2000" dirty="0"/>
              <a:t>zhodnocení celkové struktury odvětví.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3488952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cap="small" dirty="0"/>
              <a:t>Analýza odvětví</a:t>
            </a:r>
          </a:p>
          <a:p>
            <a:pPr marL="0" indent="0" algn="just">
              <a:buNone/>
            </a:pPr>
            <a:r>
              <a:rPr lang="cs-CZ" sz="1600" b="1" i="1" dirty="0"/>
              <a:t>Atraktivita odvětví</a:t>
            </a:r>
            <a:r>
              <a:rPr lang="cs-CZ" sz="1600" i="1" dirty="0"/>
              <a:t> </a:t>
            </a:r>
            <a:r>
              <a:rPr lang="cs-CZ" sz="1600" dirty="0"/>
              <a:t>představuje multikriteriální hodnocení daného odvětví na základě vybraných faktorů a jejich váženého hodnocení. Váchal a Váchalová (2001) uvádějí, že těchto faktorů je 15 a hodnotí se pomocí stupnice 1 až 10. Čím je atraktivita vyšší, tak tím větší možnost má podnik uplatnit své zdroje a schopnosti. Různí autoři zahrnují do faktorů hodnotících atraktivitu odvětví různé prvky. </a:t>
            </a:r>
          </a:p>
          <a:p>
            <a:pPr algn="just"/>
            <a:r>
              <a:rPr lang="cs-CZ" sz="1600" b="1" i="1" dirty="0"/>
              <a:t>Faktory atraktivity dle </a:t>
            </a:r>
            <a:r>
              <a:rPr lang="cs-CZ" sz="1600" b="1" i="1" dirty="0" err="1"/>
              <a:t>Shrivastava</a:t>
            </a:r>
            <a:r>
              <a:rPr lang="cs-CZ" sz="1600" b="1" dirty="0"/>
              <a:t> </a:t>
            </a:r>
            <a:r>
              <a:rPr lang="cs-CZ" sz="1600" dirty="0"/>
              <a:t>(1994) – faktory trhu (velikost trhu, velikost klíčových segmentů, roční míra růstu, různorodost trhu, citlivost na cenu a vnější faktory, cykličnost a sezónnost), faktory konkurence (míra a typ konkurence, vstupy a výstupy, změny podílů, substituce novou technologií, míra a typy integrace, způsob oceňování výrobků), finanční a ekonomické faktory (marže, faktory finanční páky, bariéry vstupu a výstupu, využití kapacity), technologické faktory (dospělost a nestálost, komplexnost, diferenciace, patenty a autorská práva, potřebná technologie výroby), </a:t>
            </a:r>
            <a:r>
              <a:rPr lang="cs-CZ" sz="1600" dirty="0" err="1"/>
              <a:t>socio</a:t>
            </a:r>
            <a:r>
              <a:rPr lang="cs-CZ" sz="1600" dirty="0"/>
              <a:t>-politické faktory prostředí (společenské postoje a trendy, zákony a vládní regulace, vliv zájmových skupin a vládních představitelů, lidský faktor).</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1798687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a:t>
            </a:r>
          </a:p>
          <a:p>
            <a:pPr lvl="0" algn="just"/>
            <a:r>
              <a:rPr lang="cs-CZ" sz="1800" b="1" i="1" dirty="0"/>
              <a:t>Faktory atraktivity dle Sedláčkové</a:t>
            </a:r>
            <a:r>
              <a:rPr lang="cs-CZ" sz="1800" b="1" dirty="0"/>
              <a:t> </a:t>
            </a:r>
            <a:r>
              <a:rPr lang="cs-CZ" sz="1800" dirty="0"/>
              <a:t>(2000) – velikost trhu, růstový potenciál, etapa životního cyklu, struktura odvětví, vliv hybných </a:t>
            </a:r>
            <a:r>
              <a:rPr lang="cs-CZ" sz="1800" dirty="0" err="1"/>
              <a:t>změnotvorných</a:t>
            </a:r>
            <a:r>
              <a:rPr lang="cs-CZ" sz="1800" dirty="0"/>
              <a:t> sil, pravděpodobnost vstupu nebo odchodu velkého podniku, nároky na kapitál, stabilita poptávky, technologická úroveň a inovace, nákladové podmínky, intenzita konkurenčního boje v odvětví, legislativní, politické a jiné regulace odvětví.</a:t>
            </a:r>
          </a:p>
          <a:p>
            <a:pPr lvl="0" algn="just"/>
            <a:endParaRPr lang="cs-CZ" sz="1800" dirty="0"/>
          </a:p>
          <a:p>
            <a:pPr lvl="0" algn="just"/>
            <a:r>
              <a:rPr lang="cs-CZ" sz="1800" b="1" i="1" dirty="0"/>
              <a:t>Faktory atraktivity dle Tiché a Hrona </a:t>
            </a:r>
            <a:r>
              <a:rPr lang="cs-CZ" sz="1800" dirty="0"/>
              <a:t>(2003) – růstový potenciál, diversita trhu, ziskovost, exponovanost, koncentrace, odbyt, specializace, značka, distribuce, cenová politika, nákladová pozice, služby, technologie, integrace, možnost vstupu a výstupu.</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2004144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a:t>
            </a:r>
          </a:p>
          <a:p>
            <a:pPr lvl="0" algn="just"/>
            <a:r>
              <a:rPr lang="cs-CZ" sz="1800" b="1" i="1" dirty="0"/>
              <a:t>Faktory atraktivity dle Kováře</a:t>
            </a:r>
            <a:r>
              <a:rPr lang="cs-CZ" sz="1800" b="1" dirty="0"/>
              <a:t> </a:t>
            </a:r>
            <a:r>
              <a:rPr lang="cs-CZ" sz="1800" dirty="0"/>
              <a:t>– velikost trhu, trendy růstu trhu (politické, ekonomické, sociální a technické), ziskovost trhu (nedostatek kupní síly, nedostatečná síla dodavatelů, intenzita vnitřní rivality), zranitelnost trhu (hrozba nových vstupů, dostupnost efektivních substitučních výrobků).</a:t>
            </a:r>
          </a:p>
          <a:p>
            <a:pPr lvl="0" algn="just"/>
            <a:endParaRPr lang="cs-CZ" sz="1800" dirty="0"/>
          </a:p>
          <a:p>
            <a:pPr lvl="0" algn="just"/>
            <a:r>
              <a:rPr lang="cs-CZ" sz="1800" b="1" i="1" dirty="0"/>
              <a:t>Faktory atraktivity dle </a:t>
            </a:r>
            <a:r>
              <a:rPr lang="cs-CZ" sz="1800" b="1" i="1" dirty="0" err="1"/>
              <a:t>Portera</a:t>
            </a:r>
            <a:r>
              <a:rPr lang="cs-CZ" sz="1800" b="1" dirty="0"/>
              <a:t> </a:t>
            </a:r>
            <a:r>
              <a:rPr lang="cs-CZ" sz="1800" dirty="0"/>
              <a:t>– zisky převyšující náklady na vstup, příležitost růstu, překážky vstupu do odvětví, investiční náklady nezbytné pro zapojení se do nového podnikání, dodatečné investice na překonání dalších překážek vstupu, očekávané náklady způsobené odvetou členů odvětví vůči vstupu, očekávané hotovostní toky spojené s přítomností v odvětví, možnost pro nový podnik si v odvětví vytvořit dlouhodobě obranyschopnou pozici atd. </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363398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a:t>
            </a:r>
          </a:p>
          <a:p>
            <a:pPr algn="just"/>
            <a:r>
              <a:rPr lang="cs-CZ" sz="1800" dirty="0"/>
              <a:t>K hodnocení konkurenceschopnosti odvětví se používá metoda Michaela E. </a:t>
            </a:r>
            <a:r>
              <a:rPr lang="cs-CZ" sz="1800" dirty="0" err="1"/>
              <a:t>Portera</a:t>
            </a:r>
            <a:r>
              <a:rPr lang="cs-CZ" sz="1800" dirty="0"/>
              <a:t> nazývaná jako tzv. </a:t>
            </a:r>
            <a:r>
              <a:rPr lang="cs-CZ" sz="1800" b="1" dirty="0" err="1"/>
              <a:t>Porterův</a:t>
            </a:r>
            <a:r>
              <a:rPr lang="cs-CZ" sz="1800" b="1" dirty="0"/>
              <a:t> diamant</a:t>
            </a:r>
            <a:r>
              <a:rPr lang="cs-CZ" sz="1800" dirty="0"/>
              <a:t>. Konkurenční výhoda podniku je závislá na typu odvětví, v němž podnik působí, a na geografické poloze podniku. Každý podnik tak může mít svůj unikátní zdroj konkurenční výhody, který jej tak odlišuje od ostatních. Tyto zdroje jsou popsány diamantem konkurenční výhody.</a:t>
            </a:r>
          </a:p>
          <a:p>
            <a:pPr algn="just"/>
            <a:r>
              <a:rPr lang="cs-CZ" sz="1800" dirty="0"/>
              <a:t>Podle </a:t>
            </a:r>
            <a:r>
              <a:rPr lang="cs-CZ" sz="1800" dirty="0" err="1"/>
              <a:t>Portera</a:t>
            </a:r>
            <a:r>
              <a:rPr lang="cs-CZ" sz="1800" dirty="0"/>
              <a:t> je celková konkurenceschopnost determinována čtyřmi atributy, které  umožňují danému podniku získat konkurenční výhodu v mezinárodním srovnání. Jedná se o podmínky výrobních faktorů; podmínky na straně poptávky; související a podpůrná odvětví a poslední čtvrtý atribut je představován firemní strategií, strukturou a rivalitou.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1126697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PEST analýza </a:t>
            </a:r>
          </a:p>
          <a:p>
            <a:pPr algn="just"/>
            <a:r>
              <a:rPr lang="cs-CZ" sz="1800" dirty="0"/>
              <a:t>PEST analýza je moderní metoda rozboru makroprostředí. Jejím cílem je najít a analyzovat ty složky prostředí, které mají pro podnik význam a mohou pro něj znamenat příležitost nebo hrozbu. Analýza sleduje také vývoj kritických faktorů v čase. PEST analýza se zaměřuje na ty trhy, na kterých firma skutečně působí. PEST analýza dělí makroprostředí podniku do čtyř základních skupin faktorů: </a:t>
            </a:r>
          </a:p>
          <a:p>
            <a:pPr lvl="0" algn="just"/>
            <a:r>
              <a:rPr lang="cs-CZ" sz="1800" dirty="0"/>
              <a:t>politické a legislativní faktory </a:t>
            </a:r>
            <a:r>
              <a:rPr lang="cs-CZ" sz="1800" b="1" dirty="0"/>
              <a:t>P</a:t>
            </a:r>
            <a:r>
              <a:rPr lang="cs-CZ" sz="1800" dirty="0"/>
              <a:t>;</a:t>
            </a:r>
            <a:r>
              <a:rPr lang="cs-CZ" sz="1800" b="1" dirty="0"/>
              <a:t> </a:t>
            </a:r>
            <a:endParaRPr lang="cs-CZ" sz="1800" dirty="0"/>
          </a:p>
          <a:p>
            <a:pPr lvl="0" algn="just"/>
            <a:r>
              <a:rPr lang="cs-CZ" sz="1800" dirty="0"/>
              <a:t>ekonomické faktory </a:t>
            </a:r>
            <a:r>
              <a:rPr lang="cs-CZ" sz="1800" b="1" dirty="0"/>
              <a:t>E</a:t>
            </a:r>
            <a:r>
              <a:rPr lang="cs-CZ" sz="1800" dirty="0"/>
              <a:t>;</a:t>
            </a:r>
          </a:p>
          <a:p>
            <a:pPr lvl="0" algn="just"/>
            <a:r>
              <a:rPr lang="cs-CZ" sz="1800" dirty="0"/>
              <a:t>sociální a demografické faktory </a:t>
            </a:r>
            <a:r>
              <a:rPr lang="cs-CZ" sz="1800" b="1" dirty="0"/>
              <a:t>S</a:t>
            </a:r>
            <a:r>
              <a:rPr lang="cs-CZ" sz="1800" dirty="0"/>
              <a:t>;</a:t>
            </a:r>
            <a:r>
              <a:rPr lang="cs-CZ" sz="1800" b="1" dirty="0"/>
              <a:t> </a:t>
            </a:r>
            <a:endParaRPr lang="cs-CZ" sz="1800" dirty="0"/>
          </a:p>
          <a:p>
            <a:pPr lvl="0" algn="just"/>
            <a:r>
              <a:rPr lang="cs-CZ" sz="1800" dirty="0"/>
              <a:t>technické a technologické faktory </a:t>
            </a:r>
            <a:r>
              <a:rPr lang="cs-CZ" sz="1800" b="1" dirty="0"/>
              <a:t>T</a:t>
            </a:r>
            <a:r>
              <a:rPr lang="cs-CZ" sz="1800" dirty="0"/>
              <a:t>.</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40984534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 – </a:t>
            </a:r>
            <a:r>
              <a:rPr lang="cs-CZ" sz="1800" b="1" cap="small" dirty="0" err="1"/>
              <a:t>Porterův</a:t>
            </a:r>
            <a:r>
              <a:rPr lang="cs-CZ" sz="1800" b="1" cap="small" dirty="0"/>
              <a:t> diamant</a:t>
            </a:r>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pic>
        <p:nvPicPr>
          <p:cNvPr id="5" name="Obrázek 4" descr="VYSOKÁ ŠKOLA EKONOMIE A MANAGEMENTU DIPLOMOVÁ PRÁCE - PDF Free Download"/>
          <p:cNvPicPr/>
          <p:nvPr/>
        </p:nvPicPr>
        <p:blipFill>
          <a:blip r:embed="rId2">
            <a:extLst>
              <a:ext uri="{28A0092B-C50C-407E-A947-70E740481C1C}">
                <a14:useLocalDpi xmlns:a14="http://schemas.microsoft.com/office/drawing/2010/main" val="0"/>
              </a:ext>
            </a:extLst>
          </a:blip>
          <a:srcRect/>
          <a:stretch>
            <a:fillRect/>
          </a:stretch>
        </p:blipFill>
        <p:spPr bwMode="auto">
          <a:xfrm>
            <a:off x="1043608" y="1333500"/>
            <a:ext cx="6150942" cy="3254474"/>
          </a:xfrm>
          <a:prstGeom prst="rect">
            <a:avLst/>
          </a:prstGeom>
          <a:noFill/>
          <a:ln>
            <a:noFill/>
          </a:ln>
        </p:spPr>
      </p:pic>
    </p:spTree>
    <p:extLst>
      <p:ext uri="{BB962C8B-B14F-4D97-AF65-F5344CB8AC3E}">
        <p14:creationId xmlns:p14="http://schemas.microsoft.com/office/powerpoint/2010/main" val="40408469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cap="small" dirty="0"/>
              <a:t>Analýza odvětví</a:t>
            </a:r>
          </a:p>
          <a:p>
            <a:pPr marL="0" indent="0" algn="just">
              <a:buNone/>
            </a:pPr>
            <a:r>
              <a:rPr lang="cs-CZ" sz="1600" b="1" dirty="0" err="1"/>
              <a:t>Porterova</a:t>
            </a:r>
            <a:r>
              <a:rPr lang="cs-CZ" sz="1600" b="1" dirty="0"/>
              <a:t> analýza konkurence</a:t>
            </a:r>
            <a:r>
              <a:rPr lang="cs-CZ" sz="1600" dirty="0"/>
              <a:t> (Analýza 5F – </a:t>
            </a:r>
            <a:r>
              <a:rPr lang="cs-CZ" sz="1600" dirty="0" err="1"/>
              <a:t>Five</a:t>
            </a:r>
            <a:r>
              <a:rPr lang="cs-CZ" sz="1600" dirty="0"/>
              <a:t> </a:t>
            </a:r>
            <a:r>
              <a:rPr lang="cs-CZ" sz="1600" dirty="0" err="1"/>
              <a:t>Forces</a:t>
            </a:r>
            <a:r>
              <a:rPr lang="cs-CZ" sz="1600" dirty="0"/>
              <a:t>) je dílem Michaela E. </a:t>
            </a:r>
            <a:r>
              <a:rPr lang="cs-CZ" sz="1600" dirty="0" err="1"/>
              <a:t>Portera</a:t>
            </a:r>
            <a:r>
              <a:rPr lang="cs-CZ" sz="1600" dirty="0"/>
              <a:t>. Jde o způsob analýzy odvětví a jeho rizik. Použitý model pracuje s pěti prvky (</a:t>
            </a:r>
            <a:r>
              <a:rPr lang="cs-CZ" sz="1600" dirty="0" err="1"/>
              <a:t>Five</a:t>
            </a:r>
            <a:r>
              <a:rPr lang="cs-CZ" sz="1600" dirty="0"/>
              <a:t> </a:t>
            </a:r>
            <a:r>
              <a:rPr lang="cs-CZ" sz="1600" dirty="0" err="1"/>
              <a:t>Forces</a:t>
            </a:r>
            <a:r>
              <a:rPr lang="cs-CZ" sz="1600" dirty="0"/>
              <a:t> – odtud název 5F). Podstatou metody je prognózování vývoje konkurenční situace ve zkoumaném odvětví na základě odhadu možného chování následujících subjektů a objektů působících na daném trhu a rizika hrozícího podniku z jejich strany : </a:t>
            </a:r>
          </a:p>
          <a:p>
            <a:pPr lvl="0" algn="just"/>
            <a:r>
              <a:rPr lang="cs-CZ" sz="1600" dirty="0"/>
              <a:t>Stávající konkurenti – jejich schopnost ovlivnit cenu a nabízené množství daného výrobku/služby. </a:t>
            </a:r>
          </a:p>
          <a:p>
            <a:pPr lvl="0" algn="just"/>
            <a:r>
              <a:rPr lang="cs-CZ" sz="1600" dirty="0"/>
              <a:t>Potenciální konkurenti – možnost, že vstoupí na trh a ovlivní cenu a nabízené množství daného výrobku/služby. </a:t>
            </a:r>
          </a:p>
          <a:p>
            <a:pPr lvl="0" algn="just"/>
            <a:r>
              <a:rPr lang="cs-CZ" sz="1600" dirty="0"/>
              <a:t>Dodavatelé – jejich schopnost ovlivnit cenu a nabízené množství potřebných vstupů. </a:t>
            </a:r>
          </a:p>
          <a:p>
            <a:pPr lvl="0" algn="just"/>
            <a:r>
              <a:rPr lang="cs-CZ" sz="1600" dirty="0"/>
              <a:t>Kupující – jejich schopnost ovlivnit cenu a poptávané množství daného </a:t>
            </a:r>
            <a:r>
              <a:rPr lang="cs-CZ" sz="1600" dirty="0" err="1"/>
              <a:t>vý-robku</a:t>
            </a:r>
            <a:r>
              <a:rPr lang="cs-CZ" sz="1600" dirty="0"/>
              <a:t>/služby. </a:t>
            </a:r>
          </a:p>
          <a:p>
            <a:pPr algn="just"/>
            <a:r>
              <a:rPr lang="cs-CZ" sz="1600" dirty="0"/>
              <a:t>Substituty – cena a nabízené množství výrobků/služeb aspoň částečně schopných nahradit daný výrobek/službu.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4024644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cap="small" dirty="0"/>
              <a:t>Analýza odvětví – </a:t>
            </a:r>
            <a:r>
              <a:rPr lang="cs-CZ" sz="1600" b="1" cap="small" dirty="0" err="1"/>
              <a:t>Porterova</a:t>
            </a:r>
            <a:r>
              <a:rPr lang="cs-CZ" sz="1600" b="1" cap="small" dirty="0"/>
              <a:t> analýza konkurence</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pic>
        <p:nvPicPr>
          <p:cNvPr id="5" name="Obrázek 4"/>
          <p:cNvPicPr/>
          <p:nvPr/>
        </p:nvPicPr>
        <p:blipFill>
          <a:blip r:embed="rId2">
            <a:extLst>
              <a:ext uri="{28A0092B-C50C-407E-A947-70E740481C1C}">
                <a14:useLocalDpi xmlns:a14="http://schemas.microsoft.com/office/drawing/2010/main" val="0"/>
              </a:ext>
            </a:extLst>
          </a:blip>
          <a:srcRect/>
          <a:stretch>
            <a:fillRect/>
          </a:stretch>
        </p:blipFill>
        <p:spPr bwMode="auto">
          <a:xfrm>
            <a:off x="1331640" y="1210892"/>
            <a:ext cx="6048672" cy="3305073"/>
          </a:xfrm>
          <a:prstGeom prst="rect">
            <a:avLst/>
          </a:prstGeom>
          <a:noFill/>
          <a:ln>
            <a:noFill/>
          </a:ln>
        </p:spPr>
      </p:pic>
    </p:spTree>
    <p:extLst>
      <p:ext uri="{BB962C8B-B14F-4D97-AF65-F5344CB8AC3E}">
        <p14:creationId xmlns:p14="http://schemas.microsoft.com/office/powerpoint/2010/main" val="12966415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algn="just"/>
            <a:r>
              <a:rPr lang="cs-CZ" sz="2000" b="1" dirty="0"/>
              <a:t>Strategické mapy</a:t>
            </a:r>
            <a:r>
              <a:rPr lang="cs-CZ" sz="2000" dirty="0"/>
              <a:t> jsou významným, užitečným a jednoduchým nástrojem analýzy odvětví. Umožňují lépe poznat charakter odvětvové konkurence a provést změnu odvětví nebo strategické skupiny zákazníků. Strategické mapy jsou vytvářeny na základě zkoumání odlišností podniků v daném odvětví. Mají smysl zejména v těch odvětvích, ve kterých existuje více skupin konkurentů lišících se různými charakteristikami a mající významné postavení na trhu. Tyto skupiny podniků jsou poté podle vybraných charakteristik znázorněny na mapě o dvou proměnných. Tím se vytvoří na celkovém trhu jakési strategické oblasti, prostory, strategické skupiny konkurentů. Přičemž velikost jednotlivých kružnic označuje podíl strategické skupiny na celkovém trhu.  </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2967318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 – strategické mapy</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pic>
        <p:nvPicPr>
          <p:cNvPr id="5" name="Obrázek 4" descr="Seminární projekt z předmětu STRATEGICKÝ MARKETING. Vodafone Czech Republic  a.s. / Vodafone - PDF Stažení zdarma"/>
          <p:cNvPicPr/>
          <p:nvPr/>
        </p:nvPicPr>
        <p:blipFill rotWithShape="1">
          <a:blip r:embed="rId2">
            <a:extLst>
              <a:ext uri="{28A0092B-C50C-407E-A947-70E740481C1C}">
                <a14:useLocalDpi xmlns:a14="http://schemas.microsoft.com/office/drawing/2010/main" val="0"/>
              </a:ext>
            </a:extLst>
          </a:blip>
          <a:srcRect t="51088" b="9872"/>
          <a:stretch/>
        </p:blipFill>
        <p:spPr bwMode="auto">
          <a:xfrm>
            <a:off x="1547664" y="1210892"/>
            <a:ext cx="5465911" cy="3426624"/>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9674642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Analýza trhu</a:t>
            </a:r>
          </a:p>
          <a:p>
            <a:pPr marL="0" indent="0" algn="just">
              <a:buNone/>
            </a:pPr>
            <a:r>
              <a:rPr lang="cs-CZ" sz="1700" dirty="0"/>
              <a:t>Pokud chápeme trh jako určitou skupinu zákazníků, pak </a:t>
            </a:r>
            <a:r>
              <a:rPr lang="cs-CZ" sz="1700" b="1" dirty="0"/>
              <a:t>analýza zákazníků</a:t>
            </a:r>
            <a:r>
              <a:rPr lang="cs-CZ" sz="1700" dirty="0"/>
              <a:t> slouží k identifikaci zákazníků, kteří přicházejí v úvahu v souvislosti s konkrétní tržní nabídkou. Podle </a:t>
            </a:r>
            <a:r>
              <a:rPr lang="cs-CZ" sz="1700" dirty="0" err="1"/>
              <a:t>Kotlera</a:t>
            </a:r>
            <a:r>
              <a:rPr lang="cs-CZ" sz="1700" dirty="0"/>
              <a:t> (2001) můžeme trh rozdělit na tyto skupiny zákazníků:</a:t>
            </a:r>
          </a:p>
          <a:p>
            <a:pPr lvl="0" algn="just"/>
            <a:r>
              <a:rPr lang="cs-CZ" sz="1700" i="1" dirty="0"/>
              <a:t>Tržní potenciál</a:t>
            </a:r>
            <a:r>
              <a:rPr lang="cs-CZ" sz="1700" dirty="0"/>
              <a:t>, který je tvořen souborem potenciálních zákazníků projevující zájem o konkrétní tržní nabídku</a:t>
            </a:r>
          </a:p>
          <a:p>
            <a:pPr lvl="0" algn="just"/>
            <a:r>
              <a:rPr lang="cs-CZ" sz="1700" i="1" dirty="0"/>
              <a:t>Disponibilní trh</a:t>
            </a:r>
            <a:r>
              <a:rPr lang="cs-CZ" sz="1700" dirty="0"/>
              <a:t>, který je tvořen potenciálními zákazníky, kteří mají dostatek peněžních prostředků a nabízený produkt je pro ně dostupný.</a:t>
            </a:r>
          </a:p>
          <a:p>
            <a:pPr lvl="0" algn="just"/>
            <a:r>
              <a:rPr lang="cs-CZ" sz="1700" i="1" dirty="0"/>
              <a:t>Kompetenční disponibilní trh</a:t>
            </a:r>
            <a:r>
              <a:rPr lang="cs-CZ" sz="1700" dirty="0"/>
              <a:t>, který je tvořen potenciálními zákazníky s dostatkem peněžních prostředků, kteří jsou kompetentní výrobek používat. </a:t>
            </a:r>
          </a:p>
          <a:p>
            <a:pPr lvl="0" algn="just"/>
            <a:r>
              <a:rPr lang="cs-CZ" sz="1700" i="1" dirty="0"/>
              <a:t>Obsluhovaný (cílový) trh</a:t>
            </a:r>
            <a:r>
              <a:rPr lang="cs-CZ" sz="1700" dirty="0"/>
              <a:t> je tou částí kompetenčního trhu, o kterou se rozhodl podnik usilovat.</a:t>
            </a:r>
          </a:p>
          <a:p>
            <a:pPr lvl="0" algn="just"/>
            <a:r>
              <a:rPr lang="cs-CZ" sz="1700" i="1" dirty="0"/>
              <a:t>Proniknutý trh</a:t>
            </a:r>
            <a:r>
              <a:rPr lang="cs-CZ" sz="1700" dirty="0"/>
              <a:t> tvoří zákazníci, kteří si již zakoupili produkt konkrétního podniku.</a:t>
            </a:r>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2194863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Analýza trhu</a:t>
            </a:r>
          </a:p>
          <a:p>
            <a:pPr marL="0" indent="0" algn="just">
              <a:buNone/>
            </a:pPr>
            <a:r>
              <a:rPr lang="cs-CZ" sz="1700" dirty="0"/>
              <a:t>Pro analýzu trhu je potřeba si vymezit základní pojmy související s měřením trhu:</a:t>
            </a:r>
          </a:p>
          <a:p>
            <a:pPr lvl="0" algn="just"/>
            <a:r>
              <a:rPr lang="cs-CZ" sz="1700" b="1" i="1" dirty="0"/>
              <a:t>Potenciál trhu</a:t>
            </a:r>
            <a:r>
              <a:rPr lang="cs-CZ" sz="1700" dirty="0"/>
              <a:t> je horní limit poptávky uspokojitelné všemi dodavateli na určitém trhu. Tržní potenciál představuje maximum možných nákupů produktů, skupin produktů nebo služeb jako celek během určitého období, zpravidla kalendářního roku.</a:t>
            </a:r>
          </a:p>
          <a:p>
            <a:pPr lvl="0" algn="just"/>
            <a:r>
              <a:rPr lang="cs-CZ" sz="1700" b="1" i="1" dirty="0"/>
              <a:t>Velikost trhu</a:t>
            </a:r>
            <a:r>
              <a:rPr lang="cs-CZ" sz="1700" dirty="0"/>
              <a:t> představuje úroveň poptávaného množství uspokojeného všemi dodavateli na určitém trhu během určitého období. Velikost trhu také nazývaná tržní kapacita a je to celková hodnota všech skutečně realizovaných nákupů zákazníky za určité časové období.</a:t>
            </a:r>
          </a:p>
          <a:p>
            <a:pPr algn="just"/>
            <a:r>
              <a:rPr lang="cs-CZ" sz="1700" b="1" i="1" dirty="0"/>
              <a:t>Tržní podíl</a:t>
            </a:r>
            <a:r>
              <a:rPr lang="cs-CZ" sz="1700" dirty="0"/>
              <a:t> je úroveň poptávky uspokojené jedním dodavatelem v určitém časovém období. Tržní podíl představuje celkovou hodnotu všech skutečně realizovaných nákupů produktů od jedné společnosti za určité časové období. Tržní podíl se uvádí absolutně nebo relativně vzhledem ke konkurenci.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1147046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Analýza trhu</a:t>
            </a:r>
          </a:p>
          <a:p>
            <a:pPr marL="0" indent="0" algn="just">
              <a:buNone/>
            </a:pPr>
            <a:r>
              <a:rPr lang="cs-CZ" sz="1700" b="1" dirty="0"/>
              <a:t>Výzkum trhu</a:t>
            </a:r>
            <a:r>
              <a:rPr lang="cs-CZ" sz="1700" dirty="0"/>
              <a:t> patří mezi nejvýznamnější metody analýzy trhu. Výzkum trhu představuje specifikaci, shromažďování, analýzu a interpretaci informací sloužící jako podklad pro rozhodování manažera. Výzkum trhu je částí podnikového informačního systému, který je tvořen: interním informačním systémem, externím zpravodajským systémem, výzkumným systémem, systém na podporu rozhodování. Proces výzkumu trhu</a:t>
            </a:r>
            <a:r>
              <a:rPr lang="cs-CZ" sz="1700" b="1" dirty="0"/>
              <a:t> </a:t>
            </a:r>
            <a:r>
              <a:rPr lang="cs-CZ" sz="1700" dirty="0"/>
              <a:t>představuje postupné kroky vedoucí od přípravy výzkumu směřující ke skutečné realizaci výzkumu. Přestože se každý výzkum a jeho průběh vyznačuje zvláštnostmi a odlišnostmi, můžeme jej rozdělit do třech základních fází:</a:t>
            </a:r>
          </a:p>
          <a:p>
            <a:pPr lvl="0" algn="just"/>
            <a:r>
              <a:rPr lang="cs-CZ" sz="1700" dirty="0"/>
              <a:t>fáze přípravná – stanovení cíle výzkumu, specifikace výzkumného problému, navržení plánu výzkumu;</a:t>
            </a:r>
          </a:p>
          <a:p>
            <a:pPr lvl="0" algn="just"/>
            <a:r>
              <a:rPr lang="cs-CZ" sz="1700" dirty="0"/>
              <a:t>fáze realizační – sběr informací, analýza dat, přeměna datové struktury do informace;</a:t>
            </a:r>
          </a:p>
          <a:p>
            <a:pPr lvl="0" algn="just"/>
            <a:r>
              <a:rPr lang="cs-CZ" sz="1700" dirty="0"/>
              <a:t>fáze prezentační – písemná a ústní prezentace výsledků výzkumu.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458748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PEST analýza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3648" y="1059582"/>
            <a:ext cx="5492567" cy="3510916"/>
          </a:xfrm>
          <a:prstGeom prst="rect">
            <a:avLst/>
          </a:prstGeom>
        </p:spPr>
      </p:pic>
    </p:spTree>
    <p:extLst>
      <p:ext uri="{BB962C8B-B14F-4D97-AF65-F5344CB8AC3E}">
        <p14:creationId xmlns:p14="http://schemas.microsoft.com/office/powerpoint/2010/main" val="141565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Prognostické metody</a:t>
            </a:r>
          </a:p>
          <a:p>
            <a:pPr algn="just"/>
            <a:r>
              <a:rPr lang="cs-CZ" sz="1700" dirty="0"/>
              <a:t>Prognózování představuje odborné posouzení budoucího vývoje, kdy na základě zkoumání minulých a stávajících procesů a jevů jsou určovány možné budoucí procesy a jevy, přičemž charakteristickým rysem těchto procesů a jevů je jejich nejistota, resp. neurčitost. </a:t>
            </a:r>
          </a:p>
          <a:p>
            <a:pPr algn="just"/>
            <a:r>
              <a:rPr lang="cs-CZ" sz="1700" dirty="0"/>
              <a:t>Výsledkem prognózování je prognóza. Prognóza je</a:t>
            </a:r>
            <a:r>
              <a:rPr lang="cs-CZ" sz="1700" i="1" dirty="0"/>
              <a:t> </a:t>
            </a:r>
            <a:r>
              <a:rPr lang="cs-CZ" sz="1700" dirty="0"/>
              <a:t>kvalifikované a zdůvodněné vyjádření vztahující se k neznámé budoucí události, jejímž obsahem je pravděpodobnostní výpověď o budoucnosti s relativně vysokým stupněm spolehlivosti. </a:t>
            </a:r>
            <a:r>
              <a:rPr lang="cs-CZ" sz="1700" dirty="0" err="1"/>
              <a:t>Grasseová</a:t>
            </a:r>
            <a:r>
              <a:rPr lang="cs-CZ" sz="1700" dirty="0"/>
              <a:t> (2013) vymezuje prognózu jako systém alternativních možných budoucích a variantních cest k nim vedoucích. </a:t>
            </a:r>
          </a:p>
          <a:p>
            <a:pPr algn="just"/>
            <a:r>
              <a:rPr lang="cs-CZ" sz="1700" dirty="0"/>
              <a:t>Prognózy se opírají o vědecké poznatky a konkrétní metody, jsou systematicky odvozené, spolehlivě ohodnotitelné a nastávají za určitých podmínek a v určitém čase. Každá prognóza má určité časové i prostorové rozměry, a proto si musíme být vědomi, že přesnost předpovědi budoucnosti klesá s delším časovým obdobím a zvětšujícím se prostorem, pro něž je prognóza určena.</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2700168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Prognostické metody</a:t>
            </a:r>
          </a:p>
          <a:p>
            <a:pPr algn="just"/>
            <a:r>
              <a:rPr lang="cs-CZ" sz="2000" dirty="0"/>
              <a:t>Prognostické metody</a:t>
            </a:r>
            <a:r>
              <a:rPr lang="cs-CZ" sz="2000" b="1" dirty="0"/>
              <a:t> </a:t>
            </a:r>
            <a:r>
              <a:rPr lang="cs-CZ" sz="2000" dirty="0"/>
              <a:t>jsou soustavy teoretických a praktických pravidel převzatých z různých vědních oborů, které vedou k sestavení prognózy s určitou vypovídací schopností. </a:t>
            </a:r>
          </a:p>
          <a:p>
            <a:pPr algn="just"/>
            <a:r>
              <a:rPr lang="cs-CZ" sz="2000" dirty="0"/>
              <a:t>Úspěch prognostických metod závisí na správném ocenění jejich použitelnosti pro daný účel. </a:t>
            </a:r>
          </a:p>
          <a:p>
            <a:pPr algn="just"/>
            <a:r>
              <a:rPr lang="cs-CZ" sz="2000" dirty="0"/>
              <a:t>Je vhodné využívat několik, principálně odlišných metod. </a:t>
            </a:r>
          </a:p>
          <a:p>
            <a:pPr algn="just"/>
            <a:r>
              <a:rPr lang="cs-CZ" sz="2000" dirty="0"/>
              <a:t>Volba konkrétní prognostické metody závisí především na předmětu prognózy, věcné náplni daného jevu, časovém horizontu, čase a nákladech nutných pro zpracování prognózy, požadavku přesnosti a spolehlivosti předpovědi.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98950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Prognostické metody</a:t>
            </a:r>
          </a:p>
          <a:p>
            <a:pPr marL="0" lvl="0" indent="0" algn="just">
              <a:buNone/>
            </a:pPr>
            <a:r>
              <a:rPr lang="cs-CZ" sz="2000" i="1" dirty="0" smtClean="0"/>
              <a:t>z </a:t>
            </a:r>
            <a:r>
              <a:rPr lang="cs-CZ" sz="2000" i="1" dirty="0"/>
              <a:t>hlediska přístupu k prognózování</a:t>
            </a:r>
            <a:endParaRPr lang="cs-CZ" sz="2000" dirty="0"/>
          </a:p>
          <a:p>
            <a:pPr marL="0" indent="0" algn="just">
              <a:buNone/>
            </a:pPr>
            <a:r>
              <a:rPr lang="cs-CZ" sz="2000" b="1" dirty="0"/>
              <a:t>Kvantitativní </a:t>
            </a:r>
            <a:r>
              <a:rPr lang="cs-CZ" sz="2000" b="1" dirty="0" smtClean="0"/>
              <a:t>metody</a:t>
            </a:r>
          </a:p>
          <a:p>
            <a:pPr algn="just"/>
            <a:r>
              <a:rPr lang="cs-CZ" sz="2000" dirty="0"/>
              <a:t>Kvantitativní metody členíme do tří základních skupin, a to </a:t>
            </a:r>
            <a:r>
              <a:rPr lang="cs-CZ" sz="2000" i="1" dirty="0"/>
              <a:t>statistické metody </a:t>
            </a:r>
            <a:r>
              <a:rPr lang="cs-CZ" sz="2000" dirty="0"/>
              <a:t>(metoda extrapolace trendu a časové řady, metoda regresní a korelační analýzy, metody založené na Box-</a:t>
            </a:r>
            <a:r>
              <a:rPr lang="cs-CZ" sz="2000" dirty="0" err="1"/>
              <a:t>Jenkinsově</a:t>
            </a:r>
            <a:r>
              <a:rPr lang="cs-CZ" sz="2000" dirty="0"/>
              <a:t> metodologii, klasifikační a regresní stromy, metody shlukové analýzy, metody spektrální analýzy časových řad, metody faktorové analýzy, adaptivní metody), </a:t>
            </a:r>
            <a:r>
              <a:rPr lang="cs-CZ" sz="2000" i="1" dirty="0"/>
              <a:t>metody operačního výzkumu </a:t>
            </a:r>
            <a:r>
              <a:rPr lang="cs-CZ" sz="2000" dirty="0"/>
              <a:t>(metody matematického programování, simulační metody a hry, metody teorie rozhodování, modifikované síťové grafy) a </a:t>
            </a:r>
            <a:r>
              <a:rPr lang="cs-CZ" sz="2000" i="1" dirty="0"/>
              <a:t>metody modelových experimentů</a:t>
            </a:r>
            <a:r>
              <a:rPr lang="cs-CZ" sz="2000" dirty="0"/>
              <a:t> (modely růstové, modely strukturování, modely globální).</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20854653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Prognostické metody</a:t>
            </a:r>
          </a:p>
          <a:p>
            <a:pPr algn="just"/>
            <a:r>
              <a:rPr lang="cs-CZ" sz="1800" b="1" dirty="0"/>
              <a:t>Kvalitativní metody </a:t>
            </a:r>
            <a:r>
              <a:rPr lang="cs-CZ" sz="1800" dirty="0"/>
              <a:t>– využívají lidského činitele, vycházejí z variantnosti, mnohoznačnosti a pravděpodobnostního charakteru vývoje budoucích událostí. Někdy též nazývané subjektivní či úvahové, jsou v prvém případě uplatněny tehdy, pokud historická data, týkající se k předpovídané události, jsou nedostačující nebo nejsou k dispozici a ve druhém případě pokud předpovídané události nelze postihnout kvantifikovatelnými informacemi či se jedná o technologické změny. Ke kvalitativní (heuristickým) metodám se zařazuje metoda delfská, brainstorming, </a:t>
            </a:r>
            <a:r>
              <a:rPr lang="cs-CZ" sz="1800" dirty="0" err="1"/>
              <a:t>brainwriting</a:t>
            </a:r>
            <a:r>
              <a:rPr lang="cs-CZ" sz="1800" dirty="0"/>
              <a:t>, panelová metoda, osobní hodnocení, výzkum trhu a scénáře budoucnosti.</a:t>
            </a:r>
          </a:p>
          <a:p>
            <a:pPr marL="0" lvl="0" indent="0" algn="just">
              <a:buNone/>
            </a:pPr>
            <a:r>
              <a:rPr lang="cs-CZ" sz="1800" i="1" dirty="0"/>
              <a:t>z hlediska míry subjektivity</a:t>
            </a:r>
            <a:r>
              <a:rPr lang="cs-CZ" sz="1800" dirty="0"/>
              <a:t> - subjektivní metody, objektivní metody, systémové metody;</a:t>
            </a:r>
          </a:p>
          <a:p>
            <a:pPr marL="0" lvl="0" indent="0" algn="just">
              <a:buNone/>
            </a:pPr>
            <a:r>
              <a:rPr lang="cs-CZ" sz="1800" i="1" dirty="0"/>
              <a:t>další členění metod</a:t>
            </a:r>
            <a:r>
              <a:rPr lang="cs-CZ" sz="1800" dirty="0"/>
              <a:t> - metoda explorativní (průzkumná), metoda normativní (cílová), metoda integrálního prognózování.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8509111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2768"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Volná diskuse týmu k získání nových tvůrčích nápadů a myšlenek na zlepšení nebo nalezení správného řešení v krátkém čase.</a:t>
            </a:r>
          </a:p>
          <a:p>
            <a:pPr algn="just"/>
            <a:r>
              <a:rPr lang="cs-CZ" sz="1600" dirty="0"/>
              <a:t>Logické myšlení je nahrazeno intuitivním</a:t>
            </a:r>
          </a:p>
          <a:p>
            <a:pPr algn="just"/>
            <a:r>
              <a:rPr lang="cs-CZ" sz="1600" dirty="0"/>
              <a:t>Při řešení zamlženého problému, rámcově vymezená oblast</a:t>
            </a:r>
          </a:p>
          <a:p>
            <a:pPr algn="just"/>
            <a:r>
              <a:rPr lang="cs-CZ" sz="1600" dirty="0"/>
              <a:t>Účastníci – odborníci z oboru 50%, odborníci z příbuzných oborů 30%, osoby bez spojitosti s daným oborem 20%</a:t>
            </a:r>
          </a:p>
          <a:p>
            <a:pPr algn="just"/>
            <a:r>
              <a:rPr lang="cs-CZ" sz="1600" dirty="0"/>
              <a:t>Pravidla – zákaz kritiky, uvolnění fantazie, vzájemná inspirace, co největší množství, rovnost účastníků</a:t>
            </a:r>
          </a:p>
          <a:p>
            <a:pPr algn="just"/>
            <a:r>
              <a:rPr lang="cs-CZ" sz="1600" dirty="0"/>
              <a:t>Průběh brainstormingu:</a:t>
            </a:r>
          </a:p>
          <a:p>
            <a:pPr marL="514350" indent="-514350" algn="just">
              <a:buFont typeface="+mj-lt"/>
              <a:buAutoNum type="arabicPeriod"/>
            </a:pPr>
            <a:r>
              <a:rPr lang="cs-CZ" sz="1600" dirty="0"/>
              <a:t>Vedoucí zopakuje základní pravidla brainstormingu</a:t>
            </a:r>
          </a:p>
          <a:p>
            <a:pPr marL="514350" indent="-514350" algn="just">
              <a:buFont typeface="+mj-lt"/>
              <a:buAutoNum type="arabicPeriod"/>
            </a:pPr>
            <a:r>
              <a:rPr lang="cs-CZ" sz="1600" dirty="0"/>
              <a:t>Seznámení účastníků s problémem, který bude diskutován a řešen</a:t>
            </a:r>
          </a:p>
          <a:p>
            <a:pPr marL="514350" indent="-514350" algn="just">
              <a:buFont typeface="+mj-lt"/>
              <a:buAutoNum type="arabicPeriod"/>
            </a:pPr>
            <a:r>
              <a:rPr lang="cs-CZ" sz="1600" dirty="0"/>
              <a:t>Rozcvička – odreagování účastníků a naladění na tvůrčí myšlení</a:t>
            </a:r>
          </a:p>
          <a:p>
            <a:pPr marL="514350" indent="-514350" algn="just">
              <a:buFont typeface="+mj-lt"/>
              <a:buAutoNum type="arabicPeriod"/>
            </a:pPr>
            <a:r>
              <a:rPr lang="cs-CZ" sz="1600" dirty="0"/>
              <a:t>Diskuse k samotnému tématu </a:t>
            </a:r>
          </a:p>
          <a:p>
            <a:pPr marL="514350" indent="-514350" algn="just">
              <a:buFont typeface="+mj-lt"/>
              <a:buAutoNum type="arabicPeriod"/>
            </a:pPr>
            <a:r>
              <a:rPr lang="cs-CZ" sz="1600" dirty="0"/>
              <a:t>Zpracování a vyhodnocení námětů</a:t>
            </a:r>
          </a:p>
          <a:p>
            <a:pPr algn="just"/>
            <a:endParaRPr lang="cs-CZ" sz="1600" dirty="0"/>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Brainstorming</a:t>
            </a:r>
          </a:p>
        </p:txBody>
      </p:sp>
    </p:spTree>
    <p:extLst>
      <p:ext uri="{BB962C8B-B14F-4D97-AF65-F5344CB8AC3E}">
        <p14:creationId xmlns:p14="http://schemas.microsoft.com/office/powerpoint/2010/main" val="4025354554"/>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2933</TotalTime>
  <Words>3776</Words>
  <Application>Microsoft Office PowerPoint</Application>
  <PresentationFormat>Předvádění na obrazovce (16:9)</PresentationFormat>
  <Paragraphs>249</Paragraphs>
  <Slides>37</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37</vt:i4>
      </vt:variant>
    </vt:vector>
  </HeadingPairs>
  <TitlesOfParts>
    <vt:vector size="42" baseType="lpstr">
      <vt:lpstr>Arial</vt:lpstr>
      <vt:lpstr>Calibri</vt:lpstr>
      <vt:lpstr>Enriqueta</vt:lpstr>
      <vt:lpstr>Times New Roman</vt:lpstr>
      <vt:lpstr>SLU</vt:lpstr>
      <vt:lpstr>Externí podnikatelské prostředí  Tržní prostředí  </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Brainstorming</vt:lpstr>
      <vt:lpstr>Metoda DELPHI</vt:lpstr>
      <vt:lpstr>Metoda scénářů</vt:lpstr>
      <vt:lpstr>Metody analýzy makroprostředí</vt:lpstr>
      <vt:lpstr>Tržní prostředí</vt:lpstr>
      <vt:lpstr>Tržní prostředí</vt:lpstr>
      <vt:lpstr>Subjekty tržního prostředí</vt:lpstr>
      <vt:lpstr>Odvětví</vt:lpstr>
      <vt:lpstr>Odvětví</vt:lpstr>
      <vt:lpstr>Odvětví</vt:lpstr>
      <vt:lpstr>Odvětví</vt:lpstr>
      <vt:lpstr>Trh</vt:lpstr>
      <vt:lpstr>Trh</vt:lpstr>
      <vt:lpstr>Trh</vt:lpstr>
      <vt:lpstr>Trh</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171</cp:revision>
  <dcterms:created xsi:type="dcterms:W3CDTF">2016-07-06T15:42:34Z</dcterms:created>
  <dcterms:modified xsi:type="dcterms:W3CDTF">2024-02-26T19:05:16Z</dcterms:modified>
</cp:coreProperties>
</file>