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38" r:id="rId3"/>
    <p:sldId id="339" r:id="rId4"/>
    <p:sldId id="362" r:id="rId5"/>
    <p:sldId id="342" r:id="rId6"/>
    <p:sldId id="343" r:id="rId7"/>
    <p:sldId id="346" r:id="rId8"/>
    <p:sldId id="348" r:id="rId9"/>
    <p:sldId id="352" r:id="rId10"/>
    <p:sldId id="353" r:id="rId11"/>
    <p:sldId id="354" r:id="rId12"/>
    <p:sldId id="365" r:id="rId13"/>
    <p:sldId id="371" r:id="rId14"/>
    <p:sldId id="372" r:id="rId15"/>
    <p:sldId id="373" r:id="rId16"/>
    <p:sldId id="374" r:id="rId17"/>
    <p:sldId id="375" r:id="rId18"/>
    <p:sldId id="376" r:id="rId19"/>
    <p:sldId id="377" r:id="rId20"/>
    <p:sldId id="378" r:id="rId21"/>
    <p:sldId id="379" r:id="rId22"/>
    <p:sldId id="380" r:id="rId23"/>
    <p:sldId id="381" r:id="rId24"/>
    <p:sldId id="382" r:id="rId25"/>
    <p:sldId id="383" r:id="rId26"/>
    <p:sldId id="384" r:id="rId27"/>
    <p:sldId id="369" r:id="rId28"/>
    <p:sldId id="370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02.04.2024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 nadnárodních korporací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Nadnárodní korporace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Zahraniční pobočka </a:t>
            </a:r>
            <a:r>
              <a:rPr lang="cs-CZ" sz="2000" dirty="0"/>
              <a:t>(</a:t>
            </a:r>
            <a:r>
              <a:rPr lang="cs-CZ" sz="2000" dirty="0" err="1"/>
              <a:t>branch</a:t>
            </a:r>
            <a:r>
              <a:rPr lang="cs-CZ" sz="2000" dirty="0"/>
              <a:t>) je část společností s omezenou rozhodovací pravomocí. Zahraniční pobočka podniku umožňuje mateřské společnosti podnikat v daném státě bez toho, aby bylo nutné založit si novou společnost a investovat do ní finanční prostředky. Jedná se o samostatně fungující, majetkově oddělenou část podniku, která je místně odloučená od zahraniční právnické osoby. </a:t>
            </a:r>
            <a:endParaRPr lang="cs-CZ" sz="2000" dirty="0" smtClean="0"/>
          </a:p>
          <a:p>
            <a:pPr algn="just"/>
            <a:r>
              <a:rPr lang="cs-CZ" sz="2000" dirty="0" smtClean="0"/>
              <a:t>Pobočka </a:t>
            </a:r>
            <a:r>
              <a:rPr lang="cs-CZ" sz="2000" dirty="0"/>
              <a:t>jako část podniku proto není samostatný právní subjekt (např. nemá vlastní kapitál) a je právně plně závislá na zahraniční centrále. Ve vztahu k třetí straně (právní požadavky a nároky) je podrobena platnému zákonodárství země původu. Při zřízení zahraniční pobočky je vždy nutná dokumentace mateřské společnosti odpovídající legislativě země, ve které je pobočka zahraničního podniku zakládána.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dirty="0" smtClean="0"/>
              <a:t>Způsoby organizace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62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dirty="0"/>
              <a:t>Zahraniční pobočka musí specifikovat své obchodní aktivity, být zapsána v obchodním rejstříku, mít sídlo podniku, přidělené IČO a další náležitosti. </a:t>
            </a:r>
            <a:endParaRPr lang="cs-CZ" sz="1900" dirty="0" smtClean="0"/>
          </a:p>
          <a:p>
            <a:pPr algn="just"/>
            <a:r>
              <a:rPr lang="cs-CZ" sz="1900" dirty="0" smtClean="0"/>
              <a:t>Zahraniční </a:t>
            </a:r>
            <a:r>
              <a:rPr lang="cs-CZ" sz="1900" dirty="0"/>
              <a:t>pobočka má podobná práva a povinnosti jako jakýkoliv tuzemský podnik s výjimkou jednoduššího vzniku a zániku a výhodnějšího zdanění. Název je stejný jako zahraniční společnost s dodatkem Zahraniční pobočka. </a:t>
            </a:r>
            <a:endParaRPr lang="cs-CZ" sz="1900" dirty="0" smtClean="0"/>
          </a:p>
          <a:p>
            <a:pPr algn="just"/>
            <a:r>
              <a:rPr lang="cs-CZ" sz="1900" dirty="0" smtClean="0"/>
              <a:t>V </a:t>
            </a:r>
            <a:r>
              <a:rPr lang="cs-CZ" sz="1900" dirty="0"/>
              <a:t>čele pobočky podniku stojí vedoucí, který je zapsán do obchodního rejstříku a je zmocněn jménem zahraniční právnické osoby činit veškeré právní úkony týkající se výlučně této složky. Vedoucí není v žádném případě statutárním orgánem, a proto na něho nejsou kladeny požadavky jako na statutární orgán české právnické osoby (beztrestnost apod.). Ze své pozice ale ani nemůže jednat jménem celé společnosti.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dirty="0" smtClean="0"/>
              <a:t>Způsoby organizace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044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992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Globální funkcionální divizionální struktura </a:t>
            </a:r>
            <a:r>
              <a:rPr lang="cs-CZ" sz="1800" dirty="0"/>
              <a:t>je vytvořena na základě nosných funkcí podniku (jako je například marketing, výroba, finance, řízení lidských zdrojů apod.). </a:t>
            </a:r>
            <a:endParaRPr lang="cs-CZ" sz="1800" dirty="0" smtClean="0"/>
          </a:p>
          <a:p>
            <a:pPr algn="just"/>
            <a:r>
              <a:rPr lang="cs-CZ" sz="1800" b="1" i="1" dirty="0"/>
              <a:t>Globální produktová divizionální struktura</a:t>
            </a:r>
            <a:r>
              <a:rPr lang="cs-CZ" sz="1800" dirty="0"/>
              <a:t> vzniká jako reakce na rostoucí diverzifikaci produktů a produktových řad. Jednotlivé produkty nebo produktové řady jsou reprezentovány samostatnými divizemi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i="1" dirty="0"/>
              <a:t>Globální geografická divizionální struktura</a:t>
            </a:r>
            <a:r>
              <a:rPr lang="cs-CZ" sz="1800" dirty="0"/>
              <a:t> patří k nejčastějším formám organizace mezinárodních podnikatelských aktivit. Divize jsou uspořádány podle geografických regionů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i="1" dirty="0"/>
              <a:t>Globální divizionální maticová struktura</a:t>
            </a:r>
            <a:r>
              <a:rPr lang="cs-CZ" sz="1800" dirty="0"/>
              <a:t> představuje hybridní organizační strukturu s překrývající se odpovědností, tj. s funkcionální strukturou. Maticová struktura vlastně kombinací geografické struktury podporující jak globální integraci, tak lokální odpovědnost. 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/>
              <a:t>Způsoby organizace nadnárodních podniků</a:t>
            </a:r>
          </a:p>
        </p:txBody>
      </p:sp>
    </p:spTree>
    <p:extLst>
      <p:ext uri="{BB962C8B-B14F-4D97-AF65-F5344CB8AC3E}">
        <p14:creationId xmlns:p14="http://schemas.microsoft.com/office/powerpoint/2010/main" val="219251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Strategie na mezinárodních trzích a organizační struktura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9B606C60-6366-4A41-8CCA-74B42F0C9E4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9512" y="880110"/>
          <a:ext cx="7776864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6780">
                  <a:extLst>
                    <a:ext uri="{9D8B030D-6E8A-4147-A177-3AD203B41FA5}">
                      <a16:colId xmlns:a16="http://schemas.microsoft.com/office/drawing/2014/main" val="1811066232"/>
                    </a:ext>
                  </a:extLst>
                </a:gridCol>
                <a:gridCol w="4650084">
                  <a:extLst>
                    <a:ext uri="{9D8B030D-6E8A-4147-A177-3AD203B41FA5}">
                      <a16:colId xmlns:a16="http://schemas.microsoft.com/office/drawing/2014/main" val="9497378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Strategie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Doporučená odpovídající organizační struktura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017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Mezinárodní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Funkční struktura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356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Multinárodní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Multidivizionální</a:t>
                      </a:r>
                      <a:r>
                        <a:rPr lang="cs-CZ" dirty="0"/>
                        <a:t> struktura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200" dirty="0"/>
                        <a:t>Geografické oblasti; decentralizované rozhodování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391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Globální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Multidivizionální</a:t>
                      </a:r>
                      <a:r>
                        <a:rPr lang="cs-CZ" dirty="0"/>
                        <a:t> struktura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200" dirty="0"/>
                        <a:t>Produktové divize; centralizované rozhodování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43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Transnacionální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1800" dirty="0"/>
                        <a:t>Maticová struktura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200" dirty="0"/>
                        <a:t>Rovnováha mezi centralizovaným a decentralizovaným rozhodování; další úroveň hierarchie, která koordinuje geografické oblasti a produktové divize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350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2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Funkční struktura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B018F6-02F8-45FF-AFE6-0CB726208C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69"/>
          <a:stretch/>
        </p:blipFill>
        <p:spPr>
          <a:xfrm>
            <a:off x="1475656" y="771550"/>
            <a:ext cx="5544616" cy="380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91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err="1"/>
              <a:t>Multidivizionální</a:t>
            </a:r>
            <a:r>
              <a:rPr lang="cs-CZ" dirty="0"/>
              <a:t> struktura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09D91DD-5573-460C-8E4D-E1D8AD30E2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74970"/>
            <a:ext cx="6048672" cy="365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62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Maticová struktura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815298A-0359-41FC-A34E-A60A58A82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52" y="751532"/>
            <a:ext cx="5714744" cy="408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60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Globální divizionální struktura produktová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8B7F277-EA09-4DC9-9897-D2069B1E90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7" t="1432" r="2737" b="4478"/>
          <a:stretch/>
        </p:blipFill>
        <p:spPr>
          <a:xfrm>
            <a:off x="827584" y="812283"/>
            <a:ext cx="6664865" cy="377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78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Globální geografická struktura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FF4B5783-FFC8-400F-A560-FE97E9B531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0" t="15001" r="3800" b="12201"/>
          <a:stretch/>
        </p:blipFill>
        <p:spPr>
          <a:xfrm>
            <a:off x="1115616" y="771550"/>
            <a:ext cx="5976664" cy="388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82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Maticová geografická struktura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46A5A28-B04A-4E46-BB69-558D99D1EC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0"/>
            <a:ext cx="6048672" cy="393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90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Organizace </a:t>
            </a:r>
            <a:r>
              <a:rPr lang="cs-CZ" sz="1800" dirty="0"/>
              <a:t>pro mezinárodní spolupráci a rozvoj OECD definovala v roce 1977 nadnárodní korporace jako společnosti nebo jednotky, jejichž vlastnictví je soukromé, státní nebo smíšené, které jsou založeny v různých zemích a vzájemně propojeny tak, že jedna nebo více z nich může vyvíjet významný vliv na činnost druhých, zvláště s ohledem na společné využívání znalostí a </a:t>
            </a:r>
            <a:r>
              <a:rPr lang="cs-CZ" sz="1800" dirty="0" smtClean="0"/>
              <a:t>zdrojů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Nadnárodní podniky přesunují fyzický a finanční kapitál spolu s kvalifikovanou pracovní silou a moderní technologií na zahraniční trhy. Tato schopnost přesouvat vzájemně propojené faktory výroby pohromadě je významným prvkem nadnárodních podniků, neboť umožňuje jejich přesun daleko rychleji a levněji než jednotlivé národní a malé podniky. </a:t>
            </a:r>
          </a:p>
          <a:p>
            <a:pPr algn="just"/>
            <a:r>
              <a:rPr lang="cs-CZ" sz="1800" dirty="0"/>
              <a:t>Těžiště jejich činnosti spočívá především v oblasti výroby, v orientaci na budování zahraničních filiálek prostřednictvím vývozu kapitálu ve formě přímých zahraničních investic.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dirty="0" smtClean="0"/>
              <a:t>Nadnárodní podniky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10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/>
              <a:t>Vztah mezi mezinárodní strategii a organizační strukturou 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283DC86-3F24-4250-992B-4D58072F6A3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67544" y="915566"/>
          <a:ext cx="7344815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963">
                  <a:extLst>
                    <a:ext uri="{9D8B030D-6E8A-4147-A177-3AD203B41FA5}">
                      <a16:colId xmlns:a16="http://schemas.microsoft.com/office/drawing/2014/main" val="331471003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965798017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1031465070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3734380532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3286118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Strategie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Organizační struktura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Delegování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Potřeba koordinace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Dopad podnikové kultury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071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Mezinárodní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Mezinárodní divize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Centralizace jádra, zbytek na jednotkách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Střední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Střední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189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Multinárodní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Geografické oblasti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Na národní jednotce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Nízká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Vysoký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931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Globální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Produktové skupiny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Najít kde je globální optimum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Vysoká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Významný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621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Transnacionální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Globální matice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Centralizace a decentralizace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Velmi vysoká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Kritický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062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07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Cíl</a:t>
            </a:r>
            <a:r>
              <a:rPr lang="cs-CZ" sz="1800" dirty="0"/>
              <a:t>: více flexibilní a odpovídající dynamickým změnám globálního podnikatelského prostředí. </a:t>
            </a:r>
          </a:p>
          <a:p>
            <a:pPr algn="just"/>
            <a:r>
              <a:rPr lang="cs-CZ" sz="1800" b="1" dirty="0"/>
              <a:t>Formáty</a:t>
            </a:r>
            <a:r>
              <a:rPr lang="cs-CZ" sz="1800" dirty="0"/>
              <a:t>: </a:t>
            </a:r>
            <a:r>
              <a:rPr lang="cs-CZ" sz="1800" dirty="0" err="1"/>
              <a:t>interorganizační</a:t>
            </a:r>
            <a:r>
              <a:rPr lang="cs-CZ" sz="1800" dirty="0"/>
              <a:t> sítě, globální síťové struktury e-korporací, sítě nadnárodních korporací.</a:t>
            </a:r>
          </a:p>
          <a:p>
            <a:pPr algn="just"/>
            <a:r>
              <a:rPr lang="cs-CZ" sz="1800" b="1" dirty="0"/>
              <a:t>Týmy jako </a:t>
            </a:r>
            <a:r>
              <a:rPr lang="cs-CZ" sz="1800" b="1" dirty="0" err="1"/>
              <a:t>globální-lokální</a:t>
            </a:r>
            <a:r>
              <a:rPr lang="cs-CZ" sz="1800" b="1" dirty="0"/>
              <a:t> struktury </a:t>
            </a:r>
          </a:p>
          <a:p>
            <a:pPr lvl="1" algn="just"/>
            <a:r>
              <a:rPr lang="cs-CZ" sz="1400" dirty="0"/>
              <a:t>globální týmy překračující funkční a geografické hranice;</a:t>
            </a:r>
          </a:p>
          <a:p>
            <a:pPr lvl="1" algn="just"/>
            <a:r>
              <a:rPr lang="cs-CZ" sz="1400" dirty="0"/>
              <a:t>globální týmy umožňují ploché, samosprávné strukturální formy v rámci jinak hierarchických struktur a umožňují integraci místních znalostí, kontaktů a kreativity s celkovou strategií firmy;</a:t>
            </a:r>
          </a:p>
          <a:p>
            <a:pPr lvl="1" algn="just"/>
            <a:r>
              <a:rPr lang="cs-CZ" sz="1400" dirty="0"/>
              <a:t>týmy jsou často zodpovědné za konkrétní projekty nebo řešení problémů, ale mohou být také dlouhodobě zavedeny pro průběžné operace v několika zemích;</a:t>
            </a:r>
          </a:p>
          <a:p>
            <a:pPr lvl="1" algn="just"/>
            <a:r>
              <a:rPr lang="cs-CZ" sz="1400" dirty="0"/>
              <a:t>většina jejich komunikace probíhá virtuálně kvůli nákladům spojeným s cestováním;</a:t>
            </a:r>
          </a:p>
          <a:p>
            <a:pPr lvl="1" algn="just"/>
            <a:r>
              <a:rPr lang="cs-CZ" sz="1400" dirty="0"/>
              <a:t>vedení týmů se může stěhovat do různých zemí v závislosti na projektu nebo úkolech, které jsou s ním spojeny;</a:t>
            </a:r>
          </a:p>
          <a:p>
            <a:pPr lvl="1" algn="just"/>
            <a:r>
              <a:rPr lang="cs-CZ" sz="1400" dirty="0"/>
              <a:t>často jsou vytvářeny na míru podle potřeb klienta.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/>
              <a:t>Nově vznikající organizační struktury</a:t>
            </a:r>
          </a:p>
        </p:txBody>
      </p:sp>
    </p:spTree>
    <p:extLst>
      <p:ext uri="{BB962C8B-B14F-4D97-AF65-F5344CB8AC3E}">
        <p14:creationId xmlns:p14="http://schemas.microsoft.com/office/powerpoint/2010/main" val="2626181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Organizační uspořádání na globální a místní úrovni.</a:t>
            </a:r>
          </a:p>
          <a:p>
            <a:pPr algn="just"/>
            <a:r>
              <a:rPr lang="cs-CZ" sz="1400" dirty="0"/>
              <a:t>Síť propojuje provozní jednotky odlišného prostředí a provozních souvislostí vycházející z různorodých ekonomických, sociálních a kulturních prostředí.</a:t>
            </a:r>
          </a:p>
          <a:p>
            <a:pPr algn="just"/>
            <a:r>
              <a:rPr lang="cs-CZ" sz="1400" dirty="0"/>
              <a:t>Sítě má racionalizovat a koordinovat aktivity MNC v globálním prostředí, aby bylo dosaženo výhodné nákladové pozice a zároveň došlo k přizpůsobení se podmínkám místního trhu.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r>
              <a:rPr lang="cs-CZ" sz="1400" b="1" dirty="0"/>
              <a:t>Příklad</a:t>
            </a:r>
          </a:p>
          <a:p>
            <a:pPr algn="just"/>
            <a:r>
              <a:rPr lang="cs-CZ" sz="1400" i="1" dirty="0"/>
              <a:t>Nizozemská společnost </a:t>
            </a:r>
            <a:r>
              <a:rPr lang="cs-CZ" sz="1400" i="1" dirty="0" err="1"/>
              <a:t>Royal</a:t>
            </a:r>
            <a:r>
              <a:rPr lang="cs-CZ" sz="1400" i="1" dirty="0"/>
              <a:t> Philips </a:t>
            </a:r>
            <a:r>
              <a:rPr lang="cs-CZ" sz="1400" i="1" dirty="0" err="1"/>
              <a:t>Electronics</a:t>
            </a:r>
            <a:r>
              <a:rPr lang="cs-CZ" sz="1400" i="1" dirty="0"/>
              <a:t>, jedna z nejvýznamnějších světových společností v oblasti elektroniky, má provozní jednotky ve 100 zemích a využívá síťovou strukturu. Tyto jednotky se pohybují od velkých dceřiných společností, které mohou patřit mezi největší společnosti v dané zemi, až po velmi malé jednoúčelové provozy, jako jsou výzkumné a vývojové nebo marketingové divize pro jednu z oblastí podnikání společnosti Philips. Některé jsou řízeny centrálně v ústředí společnosti Philips, jiné jsou zcela autonomní. V rámci své Vize 2010 společnost Philips zjednodušila svou celkovou obchodní strukturu vytvořením tří základních sektorů, které jsou plně v souladu s jejími trhy: Philips </a:t>
            </a:r>
            <a:r>
              <a:rPr lang="cs-CZ" sz="1400" i="1" dirty="0" err="1"/>
              <a:t>Healthcare</a:t>
            </a:r>
            <a:r>
              <a:rPr lang="cs-CZ" sz="1400" i="1" dirty="0"/>
              <a:t>, Philips </a:t>
            </a:r>
            <a:r>
              <a:rPr lang="cs-CZ" sz="1400" i="1" dirty="0" err="1"/>
              <a:t>Lighting</a:t>
            </a:r>
            <a:r>
              <a:rPr lang="cs-CZ" sz="1400" i="1" dirty="0"/>
              <a:t> a Philips </a:t>
            </a:r>
            <a:r>
              <a:rPr lang="cs-CZ" sz="1400" i="1" dirty="0" err="1"/>
              <a:t>Consumer</a:t>
            </a:r>
            <a:r>
              <a:rPr lang="cs-CZ" sz="1400" i="1" dirty="0"/>
              <a:t> </a:t>
            </a:r>
            <a:r>
              <a:rPr lang="cs-CZ" sz="1400" i="1" dirty="0" err="1"/>
              <a:t>Lifestyle</a:t>
            </a:r>
            <a:r>
              <a:rPr lang="cs-CZ" sz="1400" i="1" dirty="0"/>
              <a:t>.</a:t>
            </a:r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 err="1"/>
              <a:t>Interorganizační</a:t>
            </a:r>
            <a:r>
              <a:rPr lang="cs-CZ" dirty="0"/>
              <a:t> sítě (</a:t>
            </a:r>
            <a:r>
              <a:rPr lang="cs-CZ" dirty="0" err="1"/>
              <a:t>Interorganizational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50352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300" dirty="0"/>
              <a:t>obvykle zahrnuje síť virtuálních elektronických burz a kamenných služeb, ať už jsou tyto služby poskytovány interně nebo externě;</a:t>
            </a:r>
          </a:p>
          <a:p>
            <a:pPr algn="just"/>
            <a:r>
              <a:rPr lang="cs-CZ" sz="1300" dirty="0"/>
              <a:t>tato struktura funkcí a aliancí tvoří kombinaci elektronických a fyzických fází sítě dodavatelského řetězce;</a:t>
            </a:r>
          </a:p>
          <a:p>
            <a:pPr algn="just"/>
            <a:r>
              <a:rPr lang="cs-CZ" sz="1300" dirty="0"/>
              <a:t>síť zahrnuje některé globální a některé místní funkce;</a:t>
            </a:r>
          </a:p>
          <a:p>
            <a:pPr algn="just"/>
            <a:r>
              <a:rPr lang="cs-CZ" sz="1300" dirty="0"/>
              <a:t>centralizované elektronické burzy pro logistiku, dodávky a zákazníky mohou být umístěny kdekoli;</a:t>
            </a:r>
          </a:p>
          <a:p>
            <a:pPr algn="just"/>
            <a:r>
              <a:rPr lang="cs-CZ" sz="1300" dirty="0"/>
              <a:t>konečný distribuční systém a interakce se zákazníky musí být přizpůsobeny fyzické infrastruktuře a platební infrastruktuře v místě zákazníka a místním předpisům a jazykům;</a:t>
            </a:r>
          </a:p>
          <a:p>
            <a:pPr algn="just"/>
            <a:r>
              <a:rPr lang="cs-CZ" sz="1300" dirty="0"/>
              <a:t>výsledkem je globální elektronická síť dodavatelů, subdodavatelů, výrobců, distributorů, kupujících a prodejců, kteří spolu komunikují v reálném čase prostřednictvím kyberprostoru.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r>
              <a:rPr lang="cs-CZ" sz="1400" b="1" dirty="0"/>
              <a:t>Příklad</a:t>
            </a:r>
          </a:p>
          <a:p>
            <a:pPr algn="just"/>
            <a:r>
              <a:rPr lang="cs-CZ" sz="1200" i="1" dirty="0"/>
              <a:t>Společnost Dell má po celém světě řadu továren, které dodávají zákazníkům v daném regionu počítače vyrobené na zakázku. Objednávky zákazníků jsou přijímány prostřednictvím call center nebo vlastních webových stránek společnosti Dell. Objednávka komponent pak putuje k dodavatelům, kteří musí být v dosahu 15 minut jízdy od továrny. Součástky jsou dodány do továrny a hotové objednávky zákazníků jsou vyzvednuty během několika hodin. Společnost Dell udržuje internetové spojení se svými dodavateli a propojuje je s databází svých zákazníků, takže mají přímé informace o objednávkách v reálném čase. Zákazníci mohou rovněž využívat internetový systém společnosti Dell ke sledování svých objednávek, které procházejí celým řetězcem. Strategie společnosti Dell spočívá v provádění kritických činností přímo ve firmě.</a:t>
            </a:r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8424936" cy="507703"/>
          </a:xfrm>
        </p:spPr>
        <p:txBody>
          <a:bodyPr/>
          <a:lstStyle/>
          <a:p>
            <a:r>
              <a:rPr lang="cs-CZ" sz="1900" dirty="0"/>
              <a:t>Globální síťové struktury e-korporací (</a:t>
            </a:r>
            <a:r>
              <a:rPr lang="cs-CZ" sz="1900" dirty="0" err="1"/>
              <a:t>Global</a:t>
            </a:r>
            <a:r>
              <a:rPr lang="cs-CZ" sz="1900" dirty="0"/>
              <a:t> E-</a:t>
            </a:r>
            <a:r>
              <a:rPr lang="cs-CZ" sz="1900" dirty="0" err="1"/>
              <a:t>Corporation</a:t>
            </a:r>
            <a:r>
              <a:rPr lang="cs-CZ" sz="1900" dirty="0"/>
              <a:t> Network </a:t>
            </a:r>
            <a:r>
              <a:rPr lang="cs-CZ" sz="1900" dirty="0" err="1"/>
              <a:t>Structure</a:t>
            </a:r>
            <a:r>
              <a:rPr lang="cs-CZ" sz="19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64339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8424936" cy="507703"/>
          </a:xfrm>
        </p:spPr>
        <p:txBody>
          <a:bodyPr/>
          <a:lstStyle/>
          <a:p>
            <a:r>
              <a:rPr lang="cs-CZ" sz="1900" dirty="0"/>
              <a:t>Globální síťové struktury e-korporací (</a:t>
            </a:r>
            <a:r>
              <a:rPr lang="cs-CZ" sz="1900" dirty="0" err="1"/>
              <a:t>Global</a:t>
            </a:r>
            <a:r>
              <a:rPr lang="cs-CZ" sz="1900" dirty="0"/>
              <a:t> E-</a:t>
            </a:r>
            <a:r>
              <a:rPr lang="cs-CZ" sz="1900" dirty="0" err="1"/>
              <a:t>Corporation</a:t>
            </a:r>
            <a:r>
              <a:rPr lang="cs-CZ" sz="1900" dirty="0"/>
              <a:t> Network </a:t>
            </a:r>
            <a:r>
              <a:rPr lang="cs-CZ" sz="1900" dirty="0" err="1"/>
              <a:t>Structure</a:t>
            </a:r>
            <a:r>
              <a:rPr lang="cs-CZ" sz="1900" dirty="0"/>
              <a:t>)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6F553446-50BD-4EB4-9B11-A8FBE02F40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0" t="29001" r="10101" b="20600"/>
          <a:stretch/>
        </p:blipFill>
        <p:spPr>
          <a:xfrm>
            <a:off x="1403648" y="976496"/>
            <a:ext cx="5760640" cy="319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239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300" dirty="0"/>
              <a:t>vytváří síť útvarů společnosti a jejich systému komunikace;</a:t>
            </a:r>
          </a:p>
          <a:p>
            <a:pPr algn="just"/>
            <a:r>
              <a:rPr lang="cs-CZ" sz="1300" dirty="0"/>
              <a:t>systém vyžaduje rozptýlení odpovědnosti a rozhodování do místních poboček a aliancí;</a:t>
            </a:r>
          </a:p>
          <a:p>
            <a:pPr algn="just"/>
            <a:r>
              <a:rPr lang="cs-CZ" sz="1300" dirty="0"/>
              <a:t>efektivita lokalizovaného rozhodování do značné míry závisí na schopnosti a ochotě sdílet aktuální a nové poznatky a technologie napříč sítí jednotek;</a:t>
            </a:r>
          </a:p>
          <a:p>
            <a:pPr algn="just"/>
            <a:r>
              <a:rPr lang="cs-CZ" sz="1300" dirty="0"/>
              <a:t>tato forma je usnadněna neustále se rozvíjejícími se technologiemi, které umožňují okamžitou elektronickou komunikaci mezi sítěmi a lidmi po celém světě bez ohledu na jejich umístění;</a:t>
            </a:r>
          </a:p>
          <a:p>
            <a:pPr algn="just"/>
            <a:r>
              <a:rPr lang="cs-CZ" sz="1300" dirty="0"/>
              <a:t>snaží se kombinovat schopnosti a zdroje MNC, dosahovat úspor z rozsahu, zlepšení vstřícnosti lokální komunity, účinný přenos technologií.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r>
              <a:rPr lang="cs-CZ" sz="1400" b="1" dirty="0"/>
              <a:t>Příklad</a:t>
            </a:r>
          </a:p>
          <a:p>
            <a:pPr algn="just"/>
            <a:r>
              <a:rPr lang="cs-CZ" sz="1200" i="1" dirty="0"/>
              <a:t>Příkladem takové decentralizované horizontální organizace je ABB(celosvětový lídr v oblasti energetických a informačních technologií se sídlem v Curychu, Švýcarsku). ABB působí ve 100 zemích se 150 000 zaměstnanci a osmi manažery geografických regionů, přičemž obchodní jednotky od vrcholového vedení odděluje pouze jedna úroveň řízení. ABB se pyšní tím, že je skutečně globální společností a má 11 členů představenstva, kteří zastupují sedm národností.</a:t>
            </a:r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8424936" cy="507703"/>
          </a:xfrm>
        </p:spPr>
        <p:txBody>
          <a:bodyPr/>
          <a:lstStyle/>
          <a:p>
            <a:r>
              <a:rPr lang="cs-CZ" sz="1900" dirty="0"/>
              <a:t>Sítě nadnárodních korporací (</a:t>
            </a:r>
            <a:r>
              <a:rPr lang="cs-CZ" sz="1900" dirty="0" err="1"/>
              <a:t>Transnational</a:t>
            </a:r>
            <a:r>
              <a:rPr lang="cs-CZ" sz="1900" dirty="0"/>
              <a:t> </a:t>
            </a:r>
            <a:r>
              <a:rPr lang="cs-CZ" sz="1900" dirty="0" err="1"/>
              <a:t>Corporation</a:t>
            </a:r>
            <a:r>
              <a:rPr lang="cs-CZ" sz="1900" dirty="0"/>
              <a:t> Network </a:t>
            </a:r>
            <a:r>
              <a:rPr lang="cs-CZ" sz="1900" dirty="0" err="1"/>
              <a:t>Structure</a:t>
            </a:r>
            <a:r>
              <a:rPr lang="cs-CZ" sz="19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453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8424936" cy="507703"/>
          </a:xfrm>
        </p:spPr>
        <p:txBody>
          <a:bodyPr/>
          <a:lstStyle/>
          <a:p>
            <a:r>
              <a:rPr lang="cs-CZ" sz="1900" dirty="0"/>
              <a:t>Sítě nadnárodních korporací (</a:t>
            </a:r>
            <a:r>
              <a:rPr lang="cs-CZ" sz="1900" dirty="0" err="1"/>
              <a:t>Transnational</a:t>
            </a:r>
            <a:r>
              <a:rPr lang="cs-CZ" sz="1900" dirty="0"/>
              <a:t> </a:t>
            </a:r>
            <a:r>
              <a:rPr lang="cs-CZ" sz="1900" dirty="0" err="1"/>
              <a:t>Corporation</a:t>
            </a:r>
            <a:r>
              <a:rPr lang="cs-CZ" sz="1900" dirty="0"/>
              <a:t> Network </a:t>
            </a:r>
            <a:r>
              <a:rPr lang="cs-CZ" sz="1900" dirty="0" err="1"/>
              <a:t>Structure</a:t>
            </a:r>
            <a:r>
              <a:rPr lang="cs-CZ" sz="1900" dirty="0"/>
              <a:t>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BBA0445-2330-4F23-BA18-1D6E125BF4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74" y="789375"/>
            <a:ext cx="5544616" cy="3822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752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992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 smtClean="0"/>
              <a:t>Organizační alternativy a vývoj pro globální podniky</a:t>
            </a:r>
            <a:endParaRPr lang="cs-CZ" dirty="0"/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827584" y="843558"/>
            <a:ext cx="0" cy="3456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827584" y="4299942"/>
            <a:ext cx="69127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2339752" y="4393436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Příležitosti a potřeba pro lokalizaci</a:t>
            </a: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15345" y="987575"/>
            <a:ext cx="430887" cy="340586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600" dirty="0" smtClean="0"/>
              <a:t>Příležitosti a potřeba pro globalizaci</a:t>
            </a:r>
            <a:endParaRPr lang="cs-CZ" sz="1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971600" y="915566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Globální produktová struktura</a:t>
            </a:r>
            <a:endParaRPr lang="cs-CZ" sz="16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876256" y="362167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Struktura globální oblasti</a:t>
            </a:r>
            <a:endParaRPr lang="cs-CZ" sz="1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755388" y="818365"/>
            <a:ext cx="720080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TNC</a:t>
            </a:r>
            <a:endParaRPr lang="cs-CZ" sz="16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514498" y="1502736"/>
            <a:ext cx="1555950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Globální podnik</a:t>
            </a:r>
            <a:endParaRPr lang="cs-CZ" sz="16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844143" y="2207064"/>
            <a:ext cx="727857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M</a:t>
            </a:r>
            <a:r>
              <a:rPr lang="cs-CZ" sz="1600" dirty="0" smtClean="0"/>
              <a:t>NC</a:t>
            </a:r>
            <a:endParaRPr lang="cs-CZ" sz="16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619672" y="3147814"/>
            <a:ext cx="1872208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Mezinárodní podnik</a:t>
            </a:r>
            <a:endParaRPr lang="cs-CZ" sz="16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572427" y="2690505"/>
            <a:ext cx="20162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i="1" dirty="0" smtClean="0"/>
              <a:t>Maticová struktura</a:t>
            </a:r>
            <a:endParaRPr lang="cs-CZ" sz="1600" i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264967" y="1216129"/>
            <a:ext cx="236737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i="1" dirty="0" smtClean="0"/>
              <a:t>Horizontální organizační, aliance a network</a:t>
            </a:r>
            <a:endParaRPr lang="cs-CZ" sz="1600" i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588225" y="1860114"/>
            <a:ext cx="157053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i="1" dirty="0" smtClean="0"/>
              <a:t>Transnacionální struktura</a:t>
            </a:r>
            <a:endParaRPr lang="cs-CZ" sz="1600" i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215219" y="3685551"/>
            <a:ext cx="224129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i="1" dirty="0" smtClean="0"/>
              <a:t>Tuzemská funkcionální s mezinárodní divizí</a:t>
            </a:r>
            <a:endParaRPr lang="cs-CZ" sz="1600" i="1" dirty="0"/>
          </a:p>
        </p:txBody>
      </p:sp>
      <p:sp>
        <p:nvSpPr>
          <p:cNvPr id="13" name="Oblouk 12"/>
          <p:cNvSpPr/>
          <p:nvPr/>
        </p:nvSpPr>
        <p:spPr>
          <a:xfrm rot="17099039">
            <a:off x="1175555" y="1227660"/>
            <a:ext cx="6496093" cy="6320995"/>
          </a:xfrm>
          <a:prstGeom prst="arc">
            <a:avLst/>
          </a:prstGeom>
          <a:ln w="28575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louk 21"/>
          <p:cNvSpPr/>
          <p:nvPr/>
        </p:nvSpPr>
        <p:spPr>
          <a:xfrm rot="4633893">
            <a:off x="2824491" y="-504912"/>
            <a:ext cx="1333410" cy="7686955"/>
          </a:xfrm>
          <a:prstGeom prst="arc">
            <a:avLst>
              <a:gd name="adj1" fmla="val 16200000"/>
              <a:gd name="adj2" fmla="val 135574"/>
            </a:avLst>
          </a:prstGeom>
          <a:ln w="28575">
            <a:solidFill>
              <a:srgbClr val="FF0000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23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992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Realizace mezinárodních podnikatelských aktivit vyžaduje navržení a aplikaci koordinačních a monitorovacích systémů, které koordinují veškeré aktivity.</a:t>
            </a:r>
          </a:p>
          <a:p>
            <a:pPr algn="just"/>
            <a:r>
              <a:rPr lang="cs-CZ" sz="1800" b="1" dirty="0" smtClean="0"/>
              <a:t>Přímé koordinační mechanismy </a:t>
            </a:r>
            <a:r>
              <a:rPr lang="cs-CZ" sz="1800" dirty="0" smtClean="0"/>
              <a:t>poskytují základnu pro celkové vedení a řízení mezinárodních aktivit a zahrnuje návrh adekvátní organizační struktury a aplikaci efektivních metod vedení pracovníků. Přímé koordinační aktivity také zahrnují pravidelná setkání se zaměstnanci, konzultace a řešení problémů.</a:t>
            </a:r>
          </a:p>
          <a:p>
            <a:pPr algn="just"/>
            <a:r>
              <a:rPr lang="cs-CZ" sz="1800" b="1" dirty="0" smtClean="0"/>
              <a:t>Nepřímé koordinační mechanismy </a:t>
            </a:r>
            <a:r>
              <a:rPr lang="cs-CZ" sz="1800" dirty="0" smtClean="0"/>
              <a:t>zahrnují nastavení prodejních kvót, rozpočty a dalších finanční nástroje a reporty, které poskytují informace o prodejní a finanční výkonnosti daného organizačního celku. 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 smtClean="0"/>
              <a:t>Koordinační mechanismy pro mezinárodní operace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38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err="1"/>
              <a:t>Dunning</a:t>
            </a:r>
            <a:r>
              <a:rPr lang="cs-CZ" sz="2000" dirty="0"/>
              <a:t> (1993) vymezuje nadnárodní korporaci jako podnik, který se angažuje v přímých zahraničních investicích a vlastní nebo kontroluje aktivity tvořící přidanou hodnotu ve více než jedné zemi. </a:t>
            </a:r>
            <a:endParaRPr lang="cs-CZ" sz="2000" dirty="0" smtClean="0"/>
          </a:p>
          <a:p>
            <a:pPr algn="just"/>
            <a:r>
              <a:rPr lang="cs-CZ" sz="2000" dirty="0" smtClean="0"/>
              <a:t>Někteří </a:t>
            </a:r>
            <a:r>
              <a:rPr lang="cs-CZ" sz="2000" dirty="0"/>
              <a:t>autoři navrhují kvantitativní kritéria pro to, aby podniky mohly být označeny jako nadnárodní korporace. </a:t>
            </a:r>
            <a:endParaRPr lang="cs-CZ" sz="2000" dirty="0" smtClean="0"/>
          </a:p>
          <a:p>
            <a:pPr algn="just"/>
            <a:r>
              <a:rPr lang="cs-CZ" sz="2000" dirty="0" smtClean="0"/>
              <a:t>Durčáková </a:t>
            </a:r>
            <a:r>
              <a:rPr lang="cs-CZ" sz="2000" dirty="0"/>
              <a:t>a Mandel (2000) tvrdí, že jen podniky, které dosahují alespoň 30% svého konsolidovaného obratu mimo mateřskou zemi, mohou být považovány za nadnárodní korporace. </a:t>
            </a:r>
            <a:endParaRPr lang="cs-CZ" sz="2000" dirty="0" smtClean="0"/>
          </a:p>
          <a:p>
            <a:pPr algn="just"/>
            <a:r>
              <a:rPr lang="cs-CZ" sz="2000" dirty="0"/>
              <a:t>Podobně Alan </a:t>
            </a:r>
            <a:r>
              <a:rPr lang="cs-CZ" sz="2000" dirty="0" err="1"/>
              <a:t>Rugman</a:t>
            </a:r>
            <a:r>
              <a:rPr lang="cs-CZ" sz="2000" dirty="0"/>
              <a:t> používá pojem „globální podniky pro ty společnosti, které dosahují alespoň 20% svých prodejů v každém z těchto regionů – EU, severní Americe (NAFTA) a Asii.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dirty="0" smtClean="0"/>
              <a:t>Nadnárodní podniky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162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dirty="0" smtClean="0"/>
              <a:t>Nadnárodní podniky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735445"/>
            <a:ext cx="6624736" cy="397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dirty="0"/>
              <a:t>Mezinárodní (</a:t>
            </a:r>
            <a:r>
              <a:rPr lang="cs-CZ" sz="2000" dirty="0" err="1"/>
              <a:t>international</a:t>
            </a:r>
            <a:r>
              <a:rPr lang="cs-CZ" sz="2000" dirty="0"/>
              <a:t>) podnik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Multinárodní podnik</a:t>
            </a:r>
          </a:p>
          <a:p>
            <a:pPr lvl="0" algn="just"/>
            <a:r>
              <a:rPr lang="cs-CZ" sz="2000" dirty="0" smtClean="0"/>
              <a:t>Globální podnik</a:t>
            </a:r>
          </a:p>
          <a:p>
            <a:pPr lvl="0" algn="just"/>
            <a:r>
              <a:rPr lang="cs-CZ" sz="2000" dirty="0" smtClean="0"/>
              <a:t>Transnacionální podnik</a:t>
            </a:r>
            <a:endParaRPr lang="cs-CZ" sz="20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dirty="0" smtClean="0"/>
              <a:t>Typy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233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900" b="1" dirty="0"/>
              <a:t>Mnohonárodní (</a:t>
            </a:r>
            <a:r>
              <a:rPr lang="cs-CZ" sz="1900" b="1" dirty="0" err="1"/>
              <a:t>multidomestic</a:t>
            </a:r>
            <a:r>
              <a:rPr lang="cs-CZ" sz="1900" b="1" dirty="0"/>
              <a:t>, </a:t>
            </a:r>
            <a:r>
              <a:rPr lang="cs-CZ" sz="1900" b="1" dirty="0" err="1"/>
              <a:t>multinational</a:t>
            </a:r>
            <a:r>
              <a:rPr lang="cs-CZ" sz="1900" b="1" dirty="0"/>
              <a:t>) podnik </a:t>
            </a:r>
            <a:r>
              <a:rPr lang="cs-CZ" sz="1900" dirty="0"/>
              <a:t>– v tomto případě podnik vytváří relativně více nezávislých poboček ve více zemích. Organizační složky sledují svou vlastní strategii. </a:t>
            </a:r>
            <a:endParaRPr lang="cs-CZ" sz="1900" dirty="0" smtClean="0"/>
          </a:p>
          <a:p>
            <a:pPr lvl="0" algn="just"/>
            <a:r>
              <a:rPr lang="cs-CZ" sz="1900" dirty="0" smtClean="0"/>
              <a:t>Parametrem </a:t>
            </a:r>
            <a:r>
              <a:rPr lang="cs-CZ" sz="1900" dirty="0"/>
              <a:t>úspěšnosti poboček obvykle bývá jejich finanční výkonnost, která zajišťuje pobočkám nezávislost. Pobočky tak mají možnost rozvíjet své vlastní značky. </a:t>
            </a:r>
            <a:endParaRPr lang="cs-CZ" sz="1900" dirty="0" smtClean="0"/>
          </a:p>
          <a:p>
            <a:pPr lvl="0" algn="just"/>
            <a:r>
              <a:rPr lang="cs-CZ" sz="1900" dirty="0" smtClean="0"/>
              <a:t>Vazby </a:t>
            </a:r>
            <a:r>
              <a:rPr lang="cs-CZ" sz="1900" dirty="0"/>
              <a:t>mezi centrálou a pobočkami bývají pevné, a co se týče toku zboží a znalostí je oboustranný. Jednotlivé pobočky však spolu nespolupracují a mezi nimi navzájem dochází k jednostrannému toku znalostí. </a:t>
            </a:r>
            <a:endParaRPr lang="cs-CZ" sz="1900" dirty="0" smtClean="0"/>
          </a:p>
          <a:p>
            <a:pPr lvl="0" algn="just"/>
            <a:r>
              <a:rPr lang="cs-CZ" sz="1900" dirty="0" smtClean="0"/>
              <a:t>Kapitálové </a:t>
            </a:r>
            <a:r>
              <a:rPr lang="cs-CZ" sz="1900" dirty="0"/>
              <a:t>toky jsou představovány především vkladem základního kapitálu a dividendami. Tento strategický typ je obvyklý u evropských nadnárodních podniků.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dirty="0" smtClean="0"/>
              <a:t>Typy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943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Zahraniční aktivity nadnárodních podniků jsou prováděny prostřednictvím přidružených zahraničních společností nebo přes zahraniční </a:t>
            </a:r>
            <a:r>
              <a:rPr lang="cs-CZ" sz="1700" dirty="0" smtClean="0"/>
              <a:t>pobočky. </a:t>
            </a:r>
            <a:endParaRPr lang="cs-CZ" sz="1700" dirty="0"/>
          </a:p>
          <a:p>
            <a:pPr marL="0" indent="0" algn="just">
              <a:buNone/>
            </a:pPr>
            <a:r>
              <a:rPr lang="cs-CZ" sz="1700" b="1" dirty="0"/>
              <a:t>Zahraniční přidružená společnost</a:t>
            </a:r>
            <a:r>
              <a:rPr lang="cs-CZ" sz="1700" dirty="0"/>
              <a:t> </a:t>
            </a:r>
            <a:r>
              <a:rPr lang="cs-CZ" sz="1700" dirty="0" smtClean="0"/>
              <a:t>je </a:t>
            </a:r>
            <a:r>
              <a:rPr lang="cs-CZ" sz="1700" dirty="0"/>
              <a:t>oddělenou právnickou osobu, přičemž její jméno se obvykle alespoň částečně odlišuje od jména mateřské společnosti; pokud je vlastnický podíl menší než 20%, tak se hovoří o spřátelené společnosti. Zahraniční přidružená společnost je součástí majetku mateřské společnosti. </a:t>
            </a:r>
            <a:endParaRPr lang="cs-CZ" sz="1700" dirty="0" smtClean="0"/>
          </a:p>
          <a:p>
            <a:pPr algn="just"/>
            <a:r>
              <a:rPr lang="cs-CZ" sz="1700" dirty="0" smtClean="0"/>
              <a:t>Mezi </a:t>
            </a:r>
            <a:r>
              <a:rPr lang="cs-CZ" sz="1700" dirty="0"/>
              <a:t>zahraničními přidruženými společnostmi </a:t>
            </a:r>
            <a:r>
              <a:rPr lang="cs-CZ" sz="1700" dirty="0" smtClean="0"/>
              <a:t>rozlišujeme </a:t>
            </a:r>
            <a:r>
              <a:rPr lang="cs-CZ" sz="1700" dirty="0"/>
              <a:t>dceřiné společnosti a filiálky. </a:t>
            </a:r>
            <a:endParaRPr lang="cs-CZ" sz="1700" dirty="0" smtClean="0"/>
          </a:p>
          <a:p>
            <a:pPr algn="just"/>
            <a:r>
              <a:rPr lang="cs-CZ" sz="1700" dirty="0"/>
              <a:t>O </a:t>
            </a:r>
            <a:r>
              <a:rPr lang="cs-CZ" sz="1700" b="1" i="1" dirty="0"/>
              <a:t>filiálku</a:t>
            </a:r>
            <a:r>
              <a:rPr lang="cs-CZ" sz="1700" dirty="0"/>
              <a:t> (</a:t>
            </a:r>
            <a:r>
              <a:rPr lang="cs-CZ" sz="1700" dirty="0" err="1"/>
              <a:t>associate</a:t>
            </a:r>
            <a:r>
              <a:rPr lang="cs-CZ" sz="1700" dirty="0"/>
              <a:t>, </a:t>
            </a:r>
            <a:r>
              <a:rPr lang="cs-CZ" sz="1700" dirty="0" err="1"/>
              <a:t>affiliate</a:t>
            </a:r>
            <a:r>
              <a:rPr lang="cs-CZ" sz="1700" dirty="0"/>
              <a:t>) se jedná v případě 10 až 50% podílu mateřské společnosti.</a:t>
            </a:r>
          </a:p>
          <a:p>
            <a:pPr algn="just"/>
            <a:r>
              <a:rPr lang="cs-CZ" sz="1700" dirty="0" smtClean="0"/>
              <a:t>O </a:t>
            </a:r>
            <a:r>
              <a:rPr lang="cs-CZ" sz="1700" b="1" i="1" dirty="0"/>
              <a:t>zahraniční dceřiné společnosti </a:t>
            </a:r>
            <a:r>
              <a:rPr lang="cs-CZ" sz="1700" dirty="0"/>
              <a:t>hovoříme tehdy, jestliže je u nich vlastnický podíl mateřské společnosti 50% nebo větší. Zahraniční dceřiné společnosti nejčastěji fungují na principu profit centra, což znamená, že dceřiná společnost je hodnocena na základě vytvořeného zisku a návratnosti vložených prostředků.</a:t>
            </a:r>
            <a:endParaRPr lang="cs-CZ" sz="1700" dirty="0" smtClean="0"/>
          </a:p>
          <a:p>
            <a:pPr marL="0" indent="0" algn="just">
              <a:buNone/>
            </a:pP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dirty="0" smtClean="0"/>
              <a:t>Způsoby organizace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5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dirty="0" smtClean="0"/>
              <a:t>Způsoby organizace nadnárodních podniků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260582"/>
              </p:ext>
            </p:extLst>
          </p:nvPr>
        </p:nvGraphicFramePr>
        <p:xfrm>
          <a:off x="1187624" y="1246161"/>
          <a:ext cx="5760640" cy="3159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29106969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674328682"/>
                    </a:ext>
                  </a:extLst>
                </a:gridCol>
                <a:gridCol w="2354564">
                  <a:extLst>
                    <a:ext uri="{9D8B030D-6E8A-4147-A177-3AD203B41FA5}">
                      <a16:colId xmlns:a16="http://schemas.microsoft.com/office/drawing/2014/main" val="2417596869"/>
                    </a:ext>
                  </a:extLst>
                </a:gridCol>
                <a:gridCol w="1893908">
                  <a:extLst>
                    <a:ext uri="{9D8B030D-6E8A-4147-A177-3AD203B41FA5}">
                      <a16:colId xmlns:a16="http://schemas.microsoft.com/office/drawing/2014/main" val="3999582340"/>
                    </a:ext>
                  </a:extLst>
                </a:gridCol>
              </a:tblGrid>
              <a:tr h="457227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úroveň integrace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Úroveň</a:t>
                      </a:r>
                      <a:r>
                        <a:rPr lang="cs-CZ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lokální citlivosti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4682276"/>
                  </a:ext>
                </a:extLst>
              </a:tr>
              <a:tr h="80931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</a:rPr>
                        <a:t>nízká</a:t>
                      </a:r>
                      <a:endParaRPr lang="cs-CZ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</a:rPr>
                        <a:t>vysoká</a:t>
                      </a:r>
                      <a:endParaRPr lang="cs-CZ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1300838"/>
                  </a:ext>
                </a:extLst>
              </a:tr>
              <a:tr h="4862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</a:rPr>
                        <a:t>vysoká</a:t>
                      </a:r>
                      <a:endParaRPr lang="cs-CZ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</a:rPr>
                        <a:t>receptivní dceřiná společnost</a:t>
                      </a:r>
                      <a:endParaRPr lang="cs-CZ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</a:rPr>
                        <a:t>aktivní dceřiná společnost</a:t>
                      </a:r>
                      <a:endParaRPr lang="cs-CZ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0309007"/>
                  </a:ext>
                </a:extLst>
              </a:tr>
              <a:tr h="486247">
                <a:tc vMerge="1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</a:rPr>
                        <a:t>nízká</a:t>
                      </a:r>
                      <a:endParaRPr lang="cs-CZ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</a:rPr>
                        <a:t>replikační dceřiná společnost</a:t>
                      </a:r>
                      <a:endParaRPr lang="cs-CZ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</a:rPr>
                        <a:t>autonomní dceřiná společnost</a:t>
                      </a:r>
                      <a:endParaRPr lang="cs-CZ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4672139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683568" y="852455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Rozdělení dceřiných společností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584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Seskupením zahraničních dceřiných společností vzniká tzv. </a:t>
            </a:r>
            <a:r>
              <a:rPr lang="cs-CZ" sz="2000" b="1" dirty="0"/>
              <a:t>mezinárodní divize</a:t>
            </a:r>
            <a:r>
              <a:rPr lang="cs-CZ" sz="2000" dirty="0"/>
              <a:t>. </a:t>
            </a:r>
            <a:endParaRPr lang="cs-CZ" sz="2000" dirty="0" smtClean="0"/>
          </a:p>
          <a:p>
            <a:pPr algn="just"/>
            <a:r>
              <a:rPr lang="cs-CZ" sz="2000" dirty="0" smtClean="0"/>
              <a:t>Mezinárodní </a:t>
            </a:r>
            <a:r>
              <a:rPr lang="cs-CZ" sz="2000" dirty="0"/>
              <a:t>divize jsou vytvářeny nejčastěji v okamžiku, kdy jsou vytvořeny čtyři a více zahraničních dceřiných společností nebo kdy podíl zahraničních podnikatelských aktivit představuje okolo 10 – 15% celkového výkonu podniku. </a:t>
            </a:r>
            <a:endParaRPr lang="cs-CZ" sz="2000" dirty="0" smtClean="0"/>
          </a:p>
          <a:p>
            <a:pPr algn="just"/>
            <a:r>
              <a:rPr lang="cs-CZ" sz="2000" dirty="0" smtClean="0"/>
              <a:t>Vedení </a:t>
            </a:r>
            <a:r>
              <a:rPr lang="cs-CZ" sz="2000" dirty="0"/>
              <a:t>mezinárodní </a:t>
            </a:r>
            <a:r>
              <a:rPr lang="cs-CZ" sz="2000" dirty="0" smtClean="0"/>
              <a:t>divize, </a:t>
            </a:r>
            <a:r>
              <a:rPr lang="cs-CZ" sz="2000" dirty="0"/>
              <a:t>které odpovídá za efektivnost zahraničních aktivit, je přímo podřízeno výkonnému řediteli společnosti.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dirty="0" smtClean="0"/>
              <a:t>Způsoby organizace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82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3043</TotalTime>
  <Words>2172</Words>
  <Application>Microsoft Office PowerPoint</Application>
  <PresentationFormat>Předvádění na obrazovce (16:9)</PresentationFormat>
  <Paragraphs>189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Enriqueta</vt:lpstr>
      <vt:lpstr>Times New Roman</vt:lpstr>
      <vt:lpstr>SLU</vt:lpstr>
      <vt:lpstr>Podnikatelské prostředí nadnárodních korporací</vt:lpstr>
      <vt:lpstr>Nadnárodní podniky</vt:lpstr>
      <vt:lpstr>Nadnárodní podniky</vt:lpstr>
      <vt:lpstr>Nadnárodní podniky</vt:lpstr>
      <vt:lpstr>Typy nadnárodních podniků</vt:lpstr>
      <vt:lpstr>Typy nadnárodních podniků</vt:lpstr>
      <vt:lpstr>Způsoby organizace nadnárodních podniků</vt:lpstr>
      <vt:lpstr>Způsoby organizace nadnárodních podniků</vt:lpstr>
      <vt:lpstr>Způsoby organizace nadnárodních podniků</vt:lpstr>
      <vt:lpstr>Způsoby organizace nadnárodních podniků</vt:lpstr>
      <vt:lpstr>Způsoby organizace nadnárodních podniků</vt:lpstr>
      <vt:lpstr>Způsoby organizace nadnárodních podniků</vt:lpstr>
      <vt:lpstr>Strategie na mezinárodních trzích a organizační struktura</vt:lpstr>
      <vt:lpstr>Funkční struktura</vt:lpstr>
      <vt:lpstr>Multidivizionální struktura</vt:lpstr>
      <vt:lpstr>Maticová struktura</vt:lpstr>
      <vt:lpstr>Globální divizionální struktura produktová</vt:lpstr>
      <vt:lpstr>Globální geografická struktura</vt:lpstr>
      <vt:lpstr>Maticová geografická struktura</vt:lpstr>
      <vt:lpstr>Vztah mezi mezinárodní strategii a organizační strukturou </vt:lpstr>
      <vt:lpstr>Nově vznikající organizační struktury</vt:lpstr>
      <vt:lpstr>Interorganizační sítě (Interorganizational Networks)</vt:lpstr>
      <vt:lpstr>Globální síťové struktury e-korporací (Global E-Corporation Network Structure)</vt:lpstr>
      <vt:lpstr>Globální síťové struktury e-korporací (Global E-Corporation Network Structure)</vt:lpstr>
      <vt:lpstr>Sítě nadnárodních korporací (Transnational Corporation Network Structure)</vt:lpstr>
      <vt:lpstr>Sítě nadnárodních korporací (Transnational Corporation Network Structure)</vt:lpstr>
      <vt:lpstr>Organizační alternativy a vývoj pro globální podniky</vt:lpstr>
      <vt:lpstr>Koordinační mechanismy pro mezinárodní operace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404</cp:revision>
  <dcterms:created xsi:type="dcterms:W3CDTF">2016-07-06T15:42:34Z</dcterms:created>
  <dcterms:modified xsi:type="dcterms:W3CDTF">2024-04-02T14:09:57Z</dcterms:modified>
</cp:coreProperties>
</file>