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406" r:id="rId3"/>
    <p:sldId id="407" r:id="rId4"/>
    <p:sldId id="374" r:id="rId5"/>
    <p:sldId id="355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88" r:id="rId24"/>
    <p:sldId id="389" r:id="rId25"/>
    <p:sldId id="390" r:id="rId26"/>
    <p:sldId id="391" r:id="rId27"/>
    <p:sldId id="392" r:id="rId28"/>
    <p:sldId id="393" r:id="rId29"/>
    <p:sldId id="394" r:id="rId30"/>
    <p:sldId id="395" r:id="rId31"/>
    <p:sldId id="396" r:id="rId32"/>
    <p:sldId id="397" r:id="rId33"/>
    <p:sldId id="398" r:id="rId34"/>
    <p:sldId id="399" r:id="rId35"/>
    <p:sldId id="400" r:id="rId36"/>
    <p:sldId id="401" r:id="rId37"/>
    <p:sldId id="402" r:id="rId38"/>
    <p:sldId id="403" r:id="rId39"/>
    <p:sldId id="404" r:id="rId40"/>
    <p:sldId id="405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16.04.2024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nadnárodních korporací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mezinárodních korporací</a:t>
            </a:r>
          </a:p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err="1"/>
              <a:t>Regiocentrický</a:t>
            </a:r>
            <a:r>
              <a:rPr lang="cs-CZ" dirty="0"/>
              <a:t> přístup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2FC25A-3842-43E9-AFEA-2BDC3EC2D8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2" t="6934" r="6934" b="39747"/>
          <a:stretch/>
        </p:blipFill>
        <p:spPr>
          <a:xfrm>
            <a:off x="1475656" y="1275606"/>
            <a:ext cx="5179037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63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err="1"/>
              <a:t>Expatrianti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Inpatrianti</a:t>
            </a:r>
            <a:endParaRPr lang="cs-CZ" sz="2000" dirty="0"/>
          </a:p>
          <a:p>
            <a:r>
              <a:rPr lang="cs-CZ" sz="2000" dirty="0" err="1"/>
              <a:t>Transpatrianti</a:t>
            </a:r>
            <a:endParaRPr lang="cs-CZ" sz="2000" dirty="0"/>
          </a:p>
          <a:p>
            <a:r>
              <a:rPr lang="cs-CZ" sz="2000" dirty="0"/>
              <a:t>Globální týmy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Manažeři v mezinárodním obchodě</a:t>
            </a:r>
          </a:p>
        </p:txBody>
      </p:sp>
    </p:spTree>
    <p:extLst>
      <p:ext uri="{BB962C8B-B14F-4D97-AF65-F5344CB8AC3E}">
        <p14:creationId xmlns:p14="http://schemas.microsoft.com/office/powerpoint/2010/main" val="368974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Výběr založen na kritériích vedení</a:t>
            </a:r>
          </a:p>
          <a:p>
            <a:r>
              <a:rPr lang="cs-CZ" sz="1800" dirty="0"/>
              <a:t>Neadekvátní příprava, trénink a orientace</a:t>
            </a:r>
          </a:p>
          <a:p>
            <a:r>
              <a:rPr lang="cs-CZ" sz="1800" dirty="0"/>
              <a:t>Odcizení nebo minimální podpora od vedení</a:t>
            </a:r>
          </a:p>
          <a:p>
            <a:r>
              <a:rPr lang="cs-CZ" sz="1800" dirty="0"/>
              <a:t>Neschopnost adaptovat se na místní kulturu</a:t>
            </a:r>
          </a:p>
          <a:p>
            <a:r>
              <a:rPr lang="cs-CZ" sz="1800" dirty="0"/>
              <a:t>Problémy s partnery a dětmi</a:t>
            </a:r>
          </a:p>
          <a:p>
            <a:r>
              <a:rPr lang="cs-CZ" sz="1800" dirty="0"/>
              <a:t>Nedostatečná kompenzace finanční podpora</a:t>
            </a:r>
          </a:p>
          <a:p>
            <a:r>
              <a:rPr lang="cs-CZ" sz="1800" dirty="0"/>
              <a:t>Nedostatečné programy pro kariérní podporu a repatriaci</a:t>
            </a:r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</a:t>
            </a:r>
            <a:r>
              <a:rPr lang="cs-CZ" dirty="0" err="1"/>
              <a:t>expatriantů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8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Hlavní typy programů mezikulturního školení</a:t>
            </a:r>
          </a:p>
          <a:p>
            <a:r>
              <a:rPr lang="cs-CZ" sz="1800" dirty="0"/>
              <a:t>Informace o  prostředí cizího státu (klima, bydlení, školství, lokalita apod.)</a:t>
            </a:r>
          </a:p>
          <a:p>
            <a:r>
              <a:rPr lang="cs-CZ" sz="1800" dirty="0"/>
              <a:t>Kulturní orientace (seznámení s kulturou a hodnotovým systémem)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A další oblasti školení</a:t>
            </a:r>
          </a:p>
          <a:p>
            <a:r>
              <a:rPr lang="cs-CZ" sz="1800" dirty="0"/>
              <a:t>Jazykový trénink</a:t>
            </a:r>
          </a:p>
          <a:p>
            <a:r>
              <a:rPr lang="cs-CZ" sz="1800" dirty="0" err="1"/>
              <a:t>Doing</a:t>
            </a:r>
            <a:r>
              <a:rPr lang="cs-CZ" sz="1800" dirty="0"/>
              <a:t> business</a:t>
            </a:r>
          </a:p>
          <a:p>
            <a:r>
              <a:rPr lang="cs-CZ" sz="1800" dirty="0"/>
              <a:t>Trénink citlivosti </a:t>
            </a:r>
          </a:p>
          <a:p>
            <a:r>
              <a:rPr lang="cs-CZ" sz="1800" dirty="0"/>
              <a:t>Oblast zkušeností </a:t>
            </a:r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Školení a rozvoj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22481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Hlavní typy programů mezikulturního školení</a:t>
            </a:r>
          </a:p>
          <a:p>
            <a:r>
              <a:rPr lang="cs-CZ" sz="1800" dirty="0"/>
              <a:t>Informace o  prostředí cizího státu (klima, bydlení, školství, lokalita apod.)</a:t>
            </a:r>
          </a:p>
          <a:p>
            <a:r>
              <a:rPr lang="cs-CZ" sz="1800" dirty="0"/>
              <a:t>Kulturní orientace (seznámení s kulturou a hodnotovým systémem)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A další oblasti školení</a:t>
            </a:r>
          </a:p>
          <a:p>
            <a:r>
              <a:rPr lang="cs-CZ" sz="1800" dirty="0"/>
              <a:t>Jazykový trénink</a:t>
            </a:r>
          </a:p>
          <a:p>
            <a:r>
              <a:rPr lang="cs-CZ" sz="1800" dirty="0" err="1"/>
              <a:t>Doing</a:t>
            </a:r>
            <a:r>
              <a:rPr lang="cs-CZ" sz="1800" dirty="0"/>
              <a:t> business</a:t>
            </a:r>
          </a:p>
          <a:p>
            <a:r>
              <a:rPr lang="cs-CZ" sz="1800" dirty="0"/>
              <a:t>Trénink citlivosti </a:t>
            </a:r>
          </a:p>
          <a:p>
            <a:r>
              <a:rPr lang="cs-CZ" sz="1800" dirty="0"/>
              <a:t>Oblast zkušeností </a:t>
            </a:r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školení</a:t>
            </a:r>
          </a:p>
        </p:txBody>
      </p:sp>
    </p:spTree>
    <p:extLst>
      <p:ext uri="{BB962C8B-B14F-4D97-AF65-F5344CB8AC3E}">
        <p14:creationId xmlns:p14="http://schemas.microsoft.com/office/powerpoint/2010/main" val="343011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Kompenzace – odměňování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FDFE700-9803-4C34-97F4-1A15A16DC3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3" t="30454" r="7115" b="18789"/>
          <a:stretch/>
        </p:blipFill>
        <p:spPr>
          <a:xfrm>
            <a:off x="1187624" y="1203598"/>
            <a:ext cx="6129321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66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</a:p>
          <a:p>
            <a:pPr marL="0" indent="0" algn="just">
              <a:buNone/>
            </a:pPr>
            <a:r>
              <a:rPr lang="cs-CZ" sz="1800" dirty="0"/>
              <a:t>Interkulturní přístup by měl respektovat různé kultury a skutečně realizovat tato opatření:</a:t>
            </a:r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Manažerské přístupy v mezinárodním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4098094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Zapojováním se firem do mezinárodního podnikání vede k intenzifikaci mezinárodních kontaktů, při které dochází k setkávání s různými národními kulturami především prostřednictvím zaměstnanců, obchodních partnerů, místních podniků a organizací. </a:t>
            </a:r>
          </a:p>
          <a:p>
            <a:pPr algn="just"/>
            <a:r>
              <a:rPr lang="cs-CZ" sz="1800" dirty="0"/>
              <a:t>Kromě jiných znalostí manažerů v souvislosti s mezinárodními podnikatelskými aktivitami, vzrůstá v posledních létech význam znalostí o jiných kulturách. </a:t>
            </a:r>
          </a:p>
          <a:p>
            <a:pPr algn="just"/>
            <a:r>
              <a:rPr lang="cs-CZ" sz="1800" dirty="0"/>
              <a:t>Znalosti o jiných kulturách umožňují do značné míry předvídat reakci druhé strany a zároveň podstatně snižují možnost nepříjemných překvapení. Antropologové, sociologové a odborníci na oblast mezinárodních vztahů analyzují takové faktory jako je spokojenost s prací, pracovní role, interpersonální pracovní vztahy sloužící k identifikaci klastrů zemí, které zpřesňují (přibližují) kulturní hodnoty ovlivňující obchodní praktiky.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přístup</a:t>
            </a:r>
          </a:p>
        </p:txBody>
      </p:sp>
    </p:spTree>
    <p:extLst>
      <p:ext uri="{BB962C8B-B14F-4D97-AF65-F5344CB8AC3E}">
        <p14:creationId xmlns:p14="http://schemas.microsoft.com/office/powerpoint/2010/main" val="4040150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Odlišné hodnotové preference a způsoby jednání představitelů různých národních kultur způsobují specifické problémy v řízení podniku, které mohou být zvládnuty formováním podnikové kultury a s ní související celkové podnikové strategie. </a:t>
            </a:r>
          </a:p>
          <a:p>
            <a:pPr algn="just"/>
            <a:r>
              <a:rPr lang="cs-CZ" sz="1800" dirty="0"/>
              <a:t>Při formování podnikové kultury a podnikové strategie působících na mezinárodních trzích vystupuje do popředí problém vzájemného vztahu národní a podnikové kultury.</a:t>
            </a:r>
          </a:p>
          <a:p>
            <a:pPr algn="just"/>
            <a:r>
              <a:rPr lang="cs-CZ" sz="1800" dirty="0"/>
              <a:t>Národní kultura je především nositelem základních kulturních vzorců, které mohou výrazně ovlivňovat charakter a podobu podnikové kultury. A zároveň národní kultura ovlivňuje jednání lidí přímo, pomocí mechanismů socializace. </a:t>
            </a:r>
          </a:p>
          <a:p>
            <a:pPr algn="just"/>
            <a:r>
              <a:rPr lang="cs-CZ" sz="1800" dirty="0"/>
              <a:t>Protože podniková kultura vychází z prostředí dané země, je potřeba zvážit, do jaké míry je jednání zaměstnanců ovlivňováno kulturním a sociálním prostředím, v němž se podnik nachází.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přístup</a:t>
            </a:r>
          </a:p>
        </p:txBody>
      </p:sp>
    </p:spTree>
    <p:extLst>
      <p:ext uri="{BB962C8B-B14F-4D97-AF65-F5344CB8AC3E}">
        <p14:creationId xmlns:p14="http://schemas.microsoft.com/office/powerpoint/2010/main" val="402223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Výrazné odlišnosti jednotlivých národních kultur v podniku, které jsou snadno a přehledně identifikovatelné se nazývají </a:t>
            </a:r>
            <a:r>
              <a:rPr lang="cs-CZ" sz="1800" b="1" dirty="0"/>
              <a:t>interkulturní dimenze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Interkulturní dimenze, které významně modifikují interpersonální percepci a ovlivňují oboustranné pochopení a porozumění mezi spolupracovníky (zaměstnanci), mohou podstatně ovlivnit pozitivně nebo negativně úspěch v mezinárodním podnikání. Studium a pochopení těchto kulturních odlišností může přinést úsporu času a celkových nákladů. Studiu interkulturních dimenzí a jejich vlivu na podnikání mezinárodních podniků se zabývá celá řada odborníků. </a:t>
            </a:r>
          </a:p>
          <a:p>
            <a:pPr algn="just"/>
            <a:r>
              <a:rPr lang="cs-CZ" sz="1800" dirty="0"/>
              <a:t>Mezi nejvýznamnější osobnosti v oblasti studia interkulturních dimenzí můžeme zařadit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Geerta</a:t>
            </a:r>
            <a:r>
              <a:rPr lang="cs-CZ" sz="1800" dirty="0"/>
              <a:t> </a:t>
            </a:r>
            <a:r>
              <a:rPr lang="cs-CZ" sz="1800" dirty="0" err="1"/>
              <a:t>Hofsteda</a:t>
            </a:r>
            <a:r>
              <a:rPr lang="cs-CZ" sz="1800" dirty="0"/>
              <a:t>, </a:t>
            </a:r>
            <a:r>
              <a:rPr lang="cs-CZ" sz="1800" dirty="0" err="1"/>
              <a:t>američana</a:t>
            </a:r>
            <a:r>
              <a:rPr lang="cs-CZ" sz="1800" dirty="0"/>
              <a:t> Edwarda T. </a:t>
            </a:r>
            <a:r>
              <a:rPr lang="cs-CZ" sz="1800" dirty="0" err="1"/>
              <a:t>Halla</a:t>
            </a:r>
            <a:r>
              <a:rPr lang="cs-CZ" sz="1800" dirty="0"/>
              <a:t>,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Fonse</a:t>
            </a:r>
            <a:r>
              <a:rPr lang="cs-CZ" sz="1800" dirty="0"/>
              <a:t> </a:t>
            </a:r>
            <a:r>
              <a:rPr lang="cs-CZ" sz="1800" dirty="0" err="1"/>
              <a:t>Trompenaarse</a:t>
            </a:r>
            <a:r>
              <a:rPr lang="cs-CZ" sz="1800" dirty="0"/>
              <a:t> a </a:t>
            </a:r>
            <a:r>
              <a:rPr lang="cs-CZ" sz="1800" dirty="0" err="1"/>
              <a:t>francouze</a:t>
            </a:r>
            <a:r>
              <a:rPr lang="cs-CZ" sz="1800" dirty="0"/>
              <a:t> Jacquesa </a:t>
            </a:r>
            <a:r>
              <a:rPr lang="cs-CZ" sz="1800" dirty="0" err="1"/>
              <a:t>Demorgona</a:t>
            </a:r>
            <a:r>
              <a:rPr lang="cs-CZ" sz="1800" dirty="0"/>
              <a:t>. 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</a:t>
            </a:r>
          </a:p>
        </p:txBody>
      </p:sp>
    </p:spTree>
    <p:extLst>
      <p:ext uri="{BB962C8B-B14F-4D97-AF65-F5344CB8AC3E}">
        <p14:creationId xmlns:p14="http://schemas.microsoft.com/office/powerpoint/2010/main" val="390268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600" dirty="0"/>
              <a:t>Mezinárodní řízení lidských zdrojů (International </a:t>
            </a:r>
            <a:r>
              <a:rPr lang="cs-CZ" sz="1600" dirty="0" err="1"/>
              <a:t>Human</a:t>
            </a:r>
            <a:r>
              <a:rPr lang="cs-CZ" sz="1600" dirty="0"/>
              <a:t> </a:t>
            </a:r>
            <a:r>
              <a:rPr lang="cs-CZ" sz="1600" dirty="0" err="1"/>
              <a:t>Resource</a:t>
            </a:r>
            <a:r>
              <a:rPr lang="cs-CZ" sz="1600" dirty="0"/>
              <a:t> Management, IHRM) je proces získávání, rozdělování a efektivního využívání lidských zdrojů v nadnárodní korporaci, přičemž je třeba vyvážit integraci a diferenciaci personálních činností v zahraničních lokalitách.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marL="0" lvl="0" indent="0" algn="just">
              <a:buNone/>
            </a:pPr>
            <a:r>
              <a:rPr lang="cs-CZ" sz="1600" dirty="0"/>
              <a:t>Výzvy v oblasti mezinárodního řízení lidských zdrojů:</a:t>
            </a:r>
          </a:p>
          <a:p>
            <a:pPr lvl="0" algn="just"/>
            <a:r>
              <a:rPr lang="cs-CZ" sz="1600" dirty="0"/>
              <a:t>posílení globální obchodní strategie;</a:t>
            </a:r>
          </a:p>
          <a:p>
            <a:pPr lvl="0" algn="just"/>
            <a:r>
              <a:rPr lang="cs-CZ" sz="1600" dirty="0"/>
              <a:t>sladění personálních otázek s obchodní strategií;</a:t>
            </a:r>
          </a:p>
          <a:p>
            <a:pPr lvl="0" algn="just"/>
            <a:r>
              <a:rPr lang="cs-CZ" sz="1600" dirty="0"/>
              <a:t>navrhování a vedení změn;</a:t>
            </a:r>
          </a:p>
          <a:p>
            <a:pPr lvl="0" algn="just"/>
            <a:r>
              <a:rPr lang="cs-CZ" sz="1600" dirty="0"/>
              <a:t>budování globální firemní kultury;</a:t>
            </a:r>
          </a:p>
          <a:p>
            <a:pPr lvl="0" algn="just"/>
            <a:r>
              <a:rPr lang="cs-CZ" sz="1600" dirty="0"/>
              <a:t>personální obsazení organizací globálními lídry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Mezinárodní 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202209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err="1"/>
              <a:t>Geert</a:t>
            </a:r>
            <a:r>
              <a:rPr lang="cs-CZ" sz="2000" b="1" dirty="0"/>
              <a:t> </a:t>
            </a:r>
            <a:r>
              <a:rPr lang="cs-CZ" sz="2000" b="1" dirty="0" err="1"/>
              <a:t>Hofstede</a:t>
            </a:r>
            <a:r>
              <a:rPr lang="cs-CZ" sz="2000" b="1" dirty="0"/>
              <a:t> </a:t>
            </a:r>
            <a:r>
              <a:rPr lang="cs-CZ" sz="2000" dirty="0"/>
              <a:t>identifikoval na základě korelačně statistického a faktorově analytického vyhodnocení čtyři základní kulturní dimenze, které vyjadřují nejobecnější úroveň kulturních rozdílů mezi zeměmi. Kulturní rozdíly vyjádřené v těchto (pomocí) kulturních dimenzích vedou k odlišnému pojetí základních parametrů života lidí a výrazně ovlivňují oblast práce a managementu. </a:t>
            </a:r>
          </a:p>
          <a:p>
            <a:pPr algn="just"/>
            <a:r>
              <a:rPr lang="cs-CZ" sz="2000" i="1" dirty="0"/>
              <a:t>Rozpětí moci v hierarchii</a:t>
            </a:r>
            <a:r>
              <a:rPr lang="cs-CZ" sz="2000" dirty="0"/>
              <a:t> vyjadřuje, do jaké míry jsou v určité kultuře akceptovány mocenské poměry. </a:t>
            </a:r>
          </a:p>
          <a:p>
            <a:pPr algn="just"/>
            <a:r>
              <a:rPr lang="cs-CZ" sz="2000" i="1" dirty="0"/>
              <a:t>Individualismus/kolektivismus</a:t>
            </a:r>
            <a:r>
              <a:rPr lang="cs-CZ" sz="2000" dirty="0"/>
              <a:t> vyjadřuje, do jaké míry se členové určité kultury definují (vnímají, cítí být) jako součást sociální pospolitosti a do jaké míry se cítí být jí zavázání. 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G. </a:t>
            </a:r>
            <a:r>
              <a:rPr lang="cs-CZ" dirty="0" err="1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979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Vyhýbání se nejistotě</a:t>
            </a:r>
            <a:r>
              <a:rPr lang="cs-CZ" sz="2000" dirty="0"/>
              <a:t> vyjadřuje do jaké míry nejasné a víceznačné situace vyvolávají v určité kultuře nejistotu a obavy. </a:t>
            </a:r>
          </a:p>
          <a:p>
            <a:pPr lvl="0" algn="just"/>
            <a:r>
              <a:rPr lang="cs-CZ" sz="2000" i="1" dirty="0"/>
              <a:t>Maskulinita/feminita</a:t>
            </a:r>
            <a:r>
              <a:rPr lang="cs-CZ" sz="2000" dirty="0"/>
              <a:t> vyjadřuje, do jaké míry jsou v určité kultuře od sebe oddělovány mužské a ženské role a do jaké míry jsou pevně stanovené. </a:t>
            </a:r>
          </a:p>
          <a:p>
            <a:pPr algn="just"/>
            <a:r>
              <a:rPr lang="cs-CZ" sz="2000" i="1" dirty="0"/>
              <a:t>Dlouhodobá orientace</a:t>
            </a:r>
            <a:r>
              <a:rPr lang="cs-CZ" sz="2000" dirty="0"/>
              <a:t> vyjadřuje do jaké míry je v určité kultuře oceňováno dlouhodobé myšlení.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G. </a:t>
            </a:r>
            <a:r>
              <a:rPr lang="cs-CZ" dirty="0" err="1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418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Edward T. </a:t>
            </a:r>
            <a:r>
              <a:rPr lang="cs-CZ" sz="2000" b="1" dirty="0" err="1"/>
              <a:t>Hall</a:t>
            </a:r>
            <a:r>
              <a:rPr lang="cs-CZ" sz="2000" b="1" dirty="0"/>
              <a:t> </a:t>
            </a:r>
            <a:r>
              <a:rPr lang="cs-CZ" sz="2000" dirty="0"/>
              <a:t>(1985, 1990) vycházel při definování kulturních dimenzí z antropologického základu a snažil se identifikovat základní dimenze lidského soužití, se kterými se musí potýkat lidé všech kultur. </a:t>
            </a:r>
          </a:p>
          <a:p>
            <a:pPr algn="just"/>
            <a:r>
              <a:rPr lang="cs-CZ" sz="2000" dirty="0"/>
              <a:t>Podle </a:t>
            </a:r>
            <a:r>
              <a:rPr lang="cs-CZ" sz="2000" dirty="0" err="1"/>
              <a:t>Halla</a:t>
            </a:r>
            <a:r>
              <a:rPr lang="cs-CZ" sz="2000" dirty="0"/>
              <a:t> jsou základními kulturními dimenzemi prostor, čas a komunikace. Přičemž s ohledem na tyto dimenzí je každá kultura nucena vyvíjet určité standardy jednání.</a:t>
            </a:r>
          </a:p>
          <a:p>
            <a:pPr marL="0" indent="0" algn="just">
              <a:buNone/>
            </a:pPr>
            <a:r>
              <a:rPr lang="cs-CZ" sz="2000" b="1" i="1" dirty="0"/>
              <a:t>Na základě dimenze času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kultury s monochronním a </a:t>
            </a:r>
            <a:r>
              <a:rPr lang="cs-CZ" sz="2000" dirty="0" err="1"/>
              <a:t>polychronním</a:t>
            </a:r>
            <a:r>
              <a:rPr lang="cs-CZ" sz="2000" dirty="0"/>
              <a:t> vnímáním času. </a:t>
            </a:r>
          </a:p>
          <a:p>
            <a:pPr algn="just"/>
            <a:r>
              <a:rPr lang="cs-CZ" sz="2000" dirty="0"/>
              <a:t>V </a:t>
            </a:r>
            <a:r>
              <a:rPr lang="cs-CZ" sz="2000" i="1" dirty="0" err="1"/>
              <a:t>monochronně</a:t>
            </a:r>
            <a:r>
              <a:rPr lang="cs-CZ" sz="2000" i="1" dirty="0"/>
              <a:t> orientovaných kulturách </a:t>
            </a:r>
            <a:r>
              <a:rPr lang="cs-CZ" sz="2000" dirty="0"/>
              <a:t>představuje ubíhající čas lineární osu, na které musí být umístěna jednání uskutečňující se v zamýšleném pořadí.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Edward T. </a:t>
            </a:r>
            <a:r>
              <a:rPr lang="cs-CZ" dirty="0" err="1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304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 algn="just">
              <a:buNone/>
            </a:pPr>
            <a:r>
              <a:rPr lang="cs-CZ" sz="2000" dirty="0"/>
              <a:t>Na členy v </a:t>
            </a:r>
            <a:r>
              <a:rPr lang="cs-CZ" sz="2000" dirty="0" err="1"/>
              <a:t>monochronně</a:t>
            </a:r>
            <a:r>
              <a:rPr lang="cs-CZ" sz="2000" dirty="0"/>
              <a:t> orientovaných kulturách jsou kladeny vysoké požadavky na plánovací schopnosti a spolehlivost jedinců a společenských systémů. Typická je nízká míra tolerance vůči časovým kolizím a přerušování jednání.</a:t>
            </a:r>
          </a:p>
          <a:p>
            <a:pPr algn="just"/>
            <a:r>
              <a:rPr lang="cs-CZ" sz="2000" i="1" dirty="0"/>
              <a:t>V </a:t>
            </a:r>
            <a:r>
              <a:rPr lang="cs-CZ" sz="2000" i="1" dirty="0" err="1"/>
              <a:t>polychronně</a:t>
            </a:r>
            <a:r>
              <a:rPr lang="cs-CZ" sz="2000" i="1" dirty="0"/>
              <a:t> orientovaných kulturách </a:t>
            </a:r>
            <a:r>
              <a:rPr lang="cs-CZ" sz="2000" dirty="0"/>
              <a:t>mohou probíhat různá jednání nebo aktivity v jednom okamžiku. V těchto kulturách jsou kladeny na členy vysoké požadavky na časovou flexibilitu a existuje přiměřeně vysoká tolerance vůči časovým kolizím a přerušování.</a:t>
            </a:r>
          </a:p>
          <a:p>
            <a:pPr marL="0" indent="0" algn="just">
              <a:buNone/>
            </a:pPr>
            <a:r>
              <a:rPr lang="cs-CZ" sz="2000" b="1" i="1" dirty="0"/>
              <a:t>Na základě dimenze komunikace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nízký (slabý) komunikační kontext a vysoký (silný) komunikační kontext. Přívlastky nízký a vysoký posuzují rozsah, v jakém se při komunikaci používá nonverbální kontext.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Edward T. </a:t>
            </a:r>
            <a:r>
              <a:rPr lang="cs-CZ" dirty="0" err="1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092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Kultury s nízkým kontextem </a:t>
            </a:r>
            <a:r>
              <a:rPr lang="cs-CZ" sz="2000" dirty="0"/>
              <a:t>jsou typické snahou vyjádřit všechny relevantní informace v komunikaci explicitně, přímo, tak, aby posluchači zbylo co nejméně prostoru pro vlastní dodatečnou interpretaci. </a:t>
            </a:r>
          </a:p>
          <a:p>
            <a:pPr algn="just"/>
            <a:r>
              <a:rPr lang="cs-CZ" sz="2000" i="1" dirty="0"/>
              <a:t>V kulturách s vysokým kontextem </a:t>
            </a:r>
            <a:r>
              <a:rPr lang="cs-CZ" sz="2000" dirty="0"/>
              <a:t>(doprovázené implicitní a nepřímou komunikací) je kontext komunikační situace (atmosféra, neverbální signály apod.) vnímán jako podstatná součást komunikace, v nichž je obsažena podstatná část sdělení. To, co je skutečně slovně vyjádřeno, je doprovázeno implicitní a nepřímou komunikací a mnohoznačných obrazných přirovnání a náznaků.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Edward T. </a:t>
            </a:r>
            <a:r>
              <a:rPr lang="cs-CZ" dirty="0" err="1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781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 err="1"/>
              <a:t>Fons</a:t>
            </a:r>
            <a:r>
              <a:rPr lang="cs-CZ" sz="1900" b="1" dirty="0"/>
              <a:t> </a:t>
            </a:r>
            <a:r>
              <a:rPr lang="cs-CZ" sz="1900" b="1" dirty="0" err="1"/>
              <a:t>Trompenaars</a:t>
            </a:r>
            <a:r>
              <a:rPr lang="cs-CZ" sz="1900" b="1" dirty="0"/>
              <a:t> </a:t>
            </a:r>
            <a:r>
              <a:rPr lang="cs-CZ" sz="1900" dirty="0"/>
              <a:t>vytvořil vlastní model kulturních dimenzí, které mají vliv na uvažování a sociální chování příslušníků jednotlivých kultur. Podle této teorie vznikají kulturní rozdíly ve třech základních oblastech lidského života: v postoji lidí k času, v postoji lidí k přírodě, v postoji lidí k ostatním lidem. </a:t>
            </a:r>
          </a:p>
          <a:p>
            <a:pPr algn="just"/>
            <a:r>
              <a:rPr lang="cs-CZ" sz="1900" dirty="0"/>
              <a:t>Na základě těchto tří oblastí lidského života rozlišuje </a:t>
            </a:r>
            <a:r>
              <a:rPr lang="cs-CZ" sz="1900" dirty="0" err="1"/>
              <a:t>Trompenaars</a:t>
            </a:r>
            <a:r>
              <a:rPr lang="cs-CZ" sz="1900" dirty="0"/>
              <a:t> 7 kulturních dimenzí. Jedna z dimenzí „individualismus/kolektivismus“ je stejně popsána jako </a:t>
            </a:r>
            <a:r>
              <a:rPr lang="cs-CZ" sz="1900" dirty="0" err="1"/>
              <a:t>Hofstedem</a:t>
            </a:r>
            <a:r>
              <a:rPr lang="cs-CZ" sz="1900" dirty="0"/>
              <a:t>.</a:t>
            </a:r>
          </a:p>
          <a:p>
            <a:pPr marL="0" indent="0" algn="just">
              <a:buNone/>
            </a:pPr>
            <a:r>
              <a:rPr lang="cs-CZ" sz="1900" dirty="0"/>
              <a:t>Do oblasti „</a:t>
            </a:r>
            <a:r>
              <a:rPr lang="cs-CZ" sz="1900" b="1" i="1" dirty="0"/>
              <a:t>postoj lidí k ostatním lidem</a:t>
            </a:r>
            <a:r>
              <a:rPr lang="cs-CZ" sz="1900" dirty="0"/>
              <a:t>“ patří následující čtyři dimenze:</a:t>
            </a:r>
          </a:p>
          <a:p>
            <a:pPr algn="just"/>
            <a:r>
              <a:rPr lang="cs-CZ" sz="1900" i="1" dirty="0"/>
              <a:t>Universalismus/partikularismus</a:t>
            </a:r>
            <a:r>
              <a:rPr lang="cs-CZ" sz="1900" dirty="0"/>
              <a:t> vyjadřuje, do jaké míry se v určité kultuře vychází z toho, že je možné stanovit všeobecná pravidla lidského soužití a že je možné jejich dodržování za všech okolností požadovat a prosazovat.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</a:t>
            </a:r>
            <a:r>
              <a:rPr lang="cs-CZ" dirty="0" err="1"/>
              <a:t>Fons</a:t>
            </a:r>
            <a:r>
              <a:rPr lang="cs-CZ" dirty="0"/>
              <a:t> </a:t>
            </a:r>
            <a:r>
              <a:rPr lang="cs-CZ" dirty="0" err="1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838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50" i="1" dirty="0"/>
              <a:t>Neutralita/afektivita</a:t>
            </a:r>
            <a:r>
              <a:rPr lang="cs-CZ" sz="1850" dirty="0"/>
              <a:t> vyjadřuje do jaké míry je v určité kultuře obvyklé vyjádřit silné pocity ve veřejných situacích. </a:t>
            </a:r>
          </a:p>
          <a:p>
            <a:pPr algn="just"/>
            <a:r>
              <a:rPr lang="cs-CZ" sz="1850" i="1" dirty="0"/>
              <a:t>Specifičnost/difúznost</a:t>
            </a:r>
            <a:r>
              <a:rPr lang="cs-CZ" sz="1850" dirty="0"/>
              <a:t> vyjadřuje jakým způsobem je v určité kultuře jiným lidem poskytován přístup k vlastní osobě. </a:t>
            </a:r>
          </a:p>
          <a:p>
            <a:pPr algn="just"/>
            <a:r>
              <a:rPr lang="cs-CZ" sz="1850" i="1" dirty="0"/>
              <a:t>Dosažený status/připisovaný status</a:t>
            </a:r>
            <a:r>
              <a:rPr lang="cs-CZ" sz="1850" dirty="0"/>
              <a:t> vyjadřuje, jak člověk získává v určité kultuře společenský status. </a:t>
            </a:r>
          </a:p>
          <a:p>
            <a:pPr marL="0" indent="0" algn="just">
              <a:buNone/>
            </a:pPr>
            <a:r>
              <a:rPr lang="cs-CZ" sz="1850" dirty="0"/>
              <a:t>S ohledem na </a:t>
            </a:r>
            <a:r>
              <a:rPr lang="cs-CZ" sz="1850" b="1" i="1" dirty="0"/>
              <a:t>postoj lidí k přírodě </a:t>
            </a:r>
            <a:r>
              <a:rPr lang="cs-CZ" sz="1850" dirty="0"/>
              <a:t>rozlišuje </a:t>
            </a:r>
            <a:r>
              <a:rPr lang="cs-CZ" sz="1850" dirty="0" err="1"/>
              <a:t>Fons</a:t>
            </a:r>
            <a:r>
              <a:rPr lang="cs-CZ" sz="1850" dirty="0"/>
              <a:t> </a:t>
            </a:r>
            <a:r>
              <a:rPr lang="cs-CZ" sz="1850" dirty="0" err="1"/>
              <a:t>Trompenaars</a:t>
            </a:r>
            <a:r>
              <a:rPr lang="cs-CZ" sz="1850" dirty="0"/>
              <a:t> tyto kultury: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/>
              <a:t>v kulturách ve kterých se </a:t>
            </a:r>
            <a:r>
              <a:rPr lang="cs-CZ" sz="1850" i="1" dirty="0"/>
              <a:t>lidé snaží přírodu kontrolovat </a:t>
            </a:r>
            <a:r>
              <a:rPr lang="cs-CZ" sz="1850" dirty="0"/>
              <a:t>je příroda považována za moc na člověku nezávislá, se kterou člověk svádí neustálý boj;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/>
              <a:t>u kultury v nichž se </a:t>
            </a:r>
            <a:r>
              <a:rPr lang="cs-CZ" sz="1850" i="1" dirty="0"/>
              <a:t>lidé snaží žít v souladu s přírodou</a:t>
            </a:r>
            <a:r>
              <a:rPr lang="cs-CZ" sz="1850" dirty="0"/>
              <a:t>, člověk se považuje za součást přírody, které se musí pokusit přizpůsobit tak, aby s ní mohl žít v souladu.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</a:t>
            </a:r>
            <a:r>
              <a:rPr lang="cs-CZ" dirty="0" err="1"/>
              <a:t>Fons</a:t>
            </a:r>
            <a:r>
              <a:rPr lang="cs-CZ" dirty="0"/>
              <a:t> </a:t>
            </a:r>
            <a:r>
              <a:rPr lang="cs-CZ" dirty="0" err="1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821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 ohledem na </a:t>
            </a:r>
            <a:r>
              <a:rPr lang="cs-CZ" sz="2000" b="1" i="1" dirty="0"/>
              <a:t>postoj lidí k času </a:t>
            </a:r>
            <a:r>
              <a:rPr lang="cs-CZ" sz="2000" dirty="0"/>
              <a:t>rozlišuje </a:t>
            </a:r>
            <a:r>
              <a:rPr lang="cs-CZ" sz="2000" dirty="0" err="1"/>
              <a:t>Fons</a:t>
            </a:r>
            <a:r>
              <a:rPr lang="cs-CZ" sz="2000" dirty="0"/>
              <a:t> </a:t>
            </a:r>
            <a:r>
              <a:rPr lang="cs-CZ" sz="2000" dirty="0" err="1"/>
              <a:t>Trompenaars</a:t>
            </a:r>
            <a:r>
              <a:rPr lang="cs-CZ" sz="2000" dirty="0"/>
              <a:t> tři formy kultury:</a:t>
            </a:r>
          </a:p>
          <a:p>
            <a:pPr lvl="0" algn="just"/>
            <a:r>
              <a:rPr lang="cs-CZ" sz="2000" i="1" dirty="0"/>
              <a:t>kultury orientované na minulost </a:t>
            </a:r>
            <a:r>
              <a:rPr lang="cs-CZ" sz="2000" dirty="0"/>
              <a:t>považují minulost za nejdůležitější časovou formu, kterou se snaží člověk opatrovat, předávat ji novým generacím a nechávat ji, aby ovlivňovala budoucnost;</a:t>
            </a:r>
          </a:p>
          <a:p>
            <a:pPr lvl="0" algn="just"/>
            <a:r>
              <a:rPr lang="cs-CZ" sz="2000" i="1" dirty="0"/>
              <a:t>kultury orientované na budoucnost </a:t>
            </a:r>
            <a:r>
              <a:rPr lang="cs-CZ" sz="2000" dirty="0"/>
              <a:t>považují za nejdůležitější realizace budoucích cílů, které musí být tím více tlačeny dopředu, čím více už bylo dosaženo;</a:t>
            </a:r>
          </a:p>
          <a:p>
            <a:pPr lvl="0" algn="just"/>
            <a:r>
              <a:rPr lang="cs-CZ" sz="2000" i="1" dirty="0"/>
              <a:t>kultury orientované na přítomnost </a:t>
            </a:r>
            <a:r>
              <a:rPr lang="cs-CZ" sz="2000" dirty="0"/>
              <a:t>považují za důležité především uznání současného okamžiku.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</a:t>
            </a:r>
            <a:r>
              <a:rPr lang="cs-CZ" dirty="0" err="1"/>
              <a:t>Fons</a:t>
            </a:r>
            <a:r>
              <a:rPr lang="cs-CZ" dirty="0"/>
              <a:t> </a:t>
            </a:r>
            <a:r>
              <a:rPr lang="cs-CZ" dirty="0" err="1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0054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i="1" dirty="0"/>
              <a:t>Jacques </a:t>
            </a:r>
            <a:r>
              <a:rPr lang="cs-CZ" sz="1900" i="1" dirty="0" err="1"/>
              <a:t>Demorgon</a:t>
            </a:r>
            <a:r>
              <a:rPr lang="cs-CZ" sz="1900" dirty="0"/>
              <a:t> vytvořil model kulturních dimenzí na základě možných lidských způsobů jednání.</a:t>
            </a:r>
          </a:p>
          <a:p>
            <a:pPr marL="0" indent="0" algn="just">
              <a:buNone/>
            </a:pPr>
            <a:r>
              <a:rPr lang="cs-CZ" sz="1900" b="1" i="1" dirty="0"/>
              <a:t>Konsekutivní/simultánní organizace jednání</a:t>
            </a:r>
            <a:endParaRPr lang="cs-CZ" sz="1900" b="1" dirty="0"/>
          </a:p>
          <a:p>
            <a:pPr algn="just"/>
            <a:r>
              <a:rPr lang="cs-CZ" sz="1900" dirty="0"/>
              <a:t>Při </a:t>
            </a:r>
            <a:r>
              <a:rPr lang="cs-CZ" sz="1900" i="1" dirty="0"/>
              <a:t>konsekutivní organizaci </a:t>
            </a:r>
            <a:r>
              <a:rPr lang="cs-CZ" sz="1900" dirty="0"/>
              <a:t>jednání se člověk soustředí na jeden úkol a plní ho krok za krokem. Přičemž každý nový krok začne teprve tehdy, když ten předchozí je definitivně splněn. Při </a:t>
            </a:r>
            <a:r>
              <a:rPr lang="cs-CZ" sz="1900" i="1" dirty="0"/>
              <a:t>simultánní organizaci </a:t>
            </a:r>
            <a:r>
              <a:rPr lang="cs-CZ" sz="1900" dirty="0"/>
              <a:t>jednání se člověk snaží řešit několik úkolů najednou a akceptuje proto nedostatky, které mohou při jednotlivých jednáních vzniknout.</a:t>
            </a:r>
          </a:p>
          <a:p>
            <a:pPr marL="0" indent="0" algn="just">
              <a:buNone/>
            </a:pPr>
            <a:r>
              <a:rPr lang="cs-CZ" sz="1900" b="1" i="1" dirty="0"/>
              <a:t>Koncentrovaná pozornost/rozptýlená pozornost</a:t>
            </a:r>
            <a:endParaRPr lang="cs-CZ" sz="1900" b="1" dirty="0"/>
          </a:p>
          <a:p>
            <a:pPr algn="just"/>
            <a:r>
              <a:rPr lang="cs-CZ" sz="1900" i="1" dirty="0"/>
              <a:t>Koncentrovaná pozornost </a:t>
            </a:r>
            <a:r>
              <a:rPr lang="cs-CZ" sz="1900" dirty="0"/>
              <a:t>je taková pozornost, která se soustředí pouze na málo věcí, zato velmi přesně a intenzivně. Za </a:t>
            </a:r>
            <a:r>
              <a:rPr lang="cs-CZ" sz="1900" i="1" dirty="0"/>
              <a:t>rozptýlenou pozornost </a:t>
            </a:r>
            <a:r>
              <a:rPr lang="cs-CZ" sz="1900" dirty="0"/>
              <a:t>se považuje taková, kdy pozorovatel vnímá velmi mnoho aspektů jedné situace, ale ne velmi přesně. 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Jacques </a:t>
            </a:r>
            <a:r>
              <a:rPr lang="cs-CZ" dirty="0" err="1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440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900" b="1" i="1" dirty="0"/>
              <a:t>Explicitní komunikace/implicitní komunikace</a:t>
            </a:r>
            <a:endParaRPr lang="cs-CZ" sz="1900" b="1" dirty="0"/>
          </a:p>
          <a:p>
            <a:pPr algn="just"/>
            <a:r>
              <a:rPr lang="cs-CZ" sz="1900" i="1" dirty="0"/>
              <a:t>Explicitní komunikace </a:t>
            </a:r>
            <a:r>
              <a:rPr lang="cs-CZ" sz="1900" dirty="0"/>
              <a:t>je typická snahou pomocí obšírného výkladu všech relevantních informací co možná </a:t>
            </a:r>
            <a:r>
              <a:rPr lang="cs-CZ" sz="1900" dirty="0" err="1"/>
              <a:t>nejjednoznačněji</a:t>
            </a:r>
            <a:r>
              <a:rPr lang="cs-CZ" sz="1900" dirty="0"/>
              <a:t>. Při </a:t>
            </a:r>
            <a:r>
              <a:rPr lang="cs-CZ" sz="1900" i="1" dirty="0"/>
              <a:t>implicitní komunikaci </a:t>
            </a:r>
            <a:r>
              <a:rPr lang="cs-CZ" sz="1900" dirty="0"/>
              <a:t>zůstává mnoho nevysloveného, co je třeba odvodit z kontextu rozhovoru, ke kterému samozřejmě patří také vztah mezi komunikujícími partnery.</a:t>
            </a:r>
          </a:p>
          <a:p>
            <a:pPr marL="0" indent="0" algn="just">
              <a:buNone/>
            </a:pPr>
            <a:r>
              <a:rPr lang="cs-CZ" sz="1900" b="1" i="1" dirty="0"/>
              <a:t>Objektivní vyjadřování/subjektivní vyjadřování</a:t>
            </a:r>
            <a:endParaRPr lang="cs-CZ" sz="1900" b="1" dirty="0"/>
          </a:p>
          <a:p>
            <a:pPr algn="just"/>
            <a:r>
              <a:rPr lang="cs-CZ" sz="1900" dirty="0"/>
              <a:t>U </a:t>
            </a:r>
            <a:r>
              <a:rPr lang="cs-CZ" sz="1900" i="1" dirty="0"/>
              <a:t>objektivního vyjadřování </a:t>
            </a:r>
            <a:r>
              <a:rPr lang="cs-CZ" sz="1900" dirty="0"/>
              <a:t>mluvčí abstrahuje velmi silně od své osoby a mluví především o vnějších skutečnostech, které se snaží prezentovat co možná </a:t>
            </a:r>
            <a:r>
              <a:rPr lang="cs-CZ" sz="1900" dirty="0" err="1"/>
              <a:t>nekorektněji</a:t>
            </a:r>
            <a:r>
              <a:rPr lang="cs-CZ" sz="1900" dirty="0"/>
              <a:t>. Při </a:t>
            </a:r>
            <a:r>
              <a:rPr lang="cs-CZ" sz="1900" i="1" dirty="0"/>
              <a:t>subjektivním vyjadřování </a:t>
            </a:r>
            <a:r>
              <a:rPr lang="cs-CZ" sz="1900" dirty="0"/>
              <a:t>je sám mluvčí hlavním obsahem komunikace a snaží se zprostředkovat svůj vlastní, osobní pohled nebo názor co možná nejobsáhleji a nejnázorněji.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Jacques </a:t>
            </a:r>
            <a:r>
              <a:rPr lang="cs-CZ" dirty="0" err="1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5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nábor a výběr zaměstnanců;</a:t>
            </a:r>
          </a:p>
          <a:p>
            <a:pPr lvl="0" algn="just"/>
            <a:r>
              <a:rPr lang="cs-CZ" sz="1600" dirty="0"/>
              <a:t>příprava a školení;</a:t>
            </a:r>
          </a:p>
          <a:p>
            <a:pPr lvl="0" algn="just"/>
            <a:r>
              <a:rPr lang="cs-CZ" sz="1600" dirty="0"/>
              <a:t>nastavení odpovídajícího odměňování;</a:t>
            </a:r>
          </a:p>
          <a:p>
            <a:pPr lvl="0" algn="just"/>
            <a:r>
              <a:rPr lang="cs-CZ" sz="1600" dirty="0"/>
              <a:t>programy řízení výkonnosti.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Oblasti mezinárodního 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161150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80648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650" b="1" i="1" dirty="0"/>
              <a:t>Orientace na úkol/orientace na lidi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orientace na úkol </a:t>
            </a:r>
            <a:r>
              <a:rPr lang="cs-CZ" sz="1650" dirty="0"/>
              <a:t>jsou to samy skutečnosti, které motivují člověka k jednání. Při </a:t>
            </a:r>
            <a:r>
              <a:rPr lang="cs-CZ" sz="1650" i="1" dirty="0"/>
              <a:t>orientaci na lidi </a:t>
            </a:r>
            <a:r>
              <a:rPr lang="cs-CZ" sz="1650" dirty="0"/>
              <a:t>jedná člověk proto, že splnění určitého úkolu má např. určitou souvislost s důležitými osobami.</a:t>
            </a:r>
          </a:p>
          <a:p>
            <a:pPr marL="0" indent="0" algn="just">
              <a:buNone/>
            </a:pPr>
            <a:r>
              <a:rPr lang="cs-CZ" sz="1650" b="1" i="1" dirty="0"/>
              <a:t>Vnější autorita/vnitřní autorita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vnější autority </a:t>
            </a:r>
            <a:r>
              <a:rPr lang="cs-CZ" sz="1650" dirty="0"/>
              <a:t>závisí vyřízení určitého úkolu na tom, zda existují osoby, které díky své pozici ve vnější hierarchické struktuře mohou splnění určitého úkolu nařídit, mohou na jeho plnění dohlížet, kontrolovat ho a posuzovat. V případě </a:t>
            </a:r>
            <a:r>
              <a:rPr lang="cs-CZ" sz="1650" i="1" dirty="0"/>
              <a:t>vnitřní autority </a:t>
            </a:r>
            <a:r>
              <a:rPr lang="cs-CZ" sz="1650" dirty="0"/>
              <a:t>se úkoly řeší i tehdy, když neexistuje žádná z vnějšku stanovená osoba, která dohlíží na vyřizování úkolů.</a:t>
            </a:r>
          </a:p>
          <a:p>
            <a:pPr marL="0" indent="0" algn="just">
              <a:buNone/>
            </a:pPr>
            <a:r>
              <a:rPr lang="cs-CZ" sz="1650" b="1" i="1" dirty="0"/>
              <a:t>Rozhodování orientované na </a:t>
            </a:r>
            <a:r>
              <a:rPr lang="cs-CZ" sz="1650" b="1" i="1" dirty="0" err="1"/>
              <a:t>dissensus</a:t>
            </a:r>
            <a:r>
              <a:rPr lang="cs-CZ" sz="1650" b="1" i="1" dirty="0"/>
              <a:t>/rozhodování orientované na konsensus</a:t>
            </a:r>
            <a:endParaRPr lang="cs-CZ" sz="1650" b="1" dirty="0"/>
          </a:p>
          <a:p>
            <a:pPr algn="just"/>
            <a:r>
              <a:rPr lang="cs-CZ" sz="1650" i="1" dirty="0" err="1"/>
              <a:t>Dissensusem</a:t>
            </a:r>
            <a:r>
              <a:rPr lang="cs-CZ" sz="1650" dirty="0"/>
              <a:t> (názorovou různorodostí) je míněno oponující chování, které může být reakcí na hierarchicky silné role jednotlivých odpovědných osob. Při způsobu </a:t>
            </a:r>
            <a:r>
              <a:rPr lang="cs-CZ" sz="1650" i="1" dirty="0"/>
              <a:t>rozhodování orientovaného na konsensus </a:t>
            </a:r>
            <a:r>
              <a:rPr lang="cs-CZ" sz="1650" dirty="0"/>
              <a:t>jsou od začátku přednášeny pouze realistické, realizovatelné myšlenky. </a:t>
            </a:r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Jacques </a:t>
            </a:r>
            <a:r>
              <a:rPr lang="cs-CZ" dirty="0" err="1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15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800" b="1" i="1" dirty="0"/>
              <a:t>Odpovědnost vázána na jednotlivé osoby/spoluodpovědnost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odpovědnosti vázáné na jednotlivé osoby</a:t>
            </a:r>
            <a:r>
              <a:rPr lang="cs-CZ" sz="1800" dirty="0"/>
              <a:t>, nesou osoby odpovídajícím všechny důsledky. V případě </a:t>
            </a:r>
            <a:r>
              <a:rPr lang="cs-CZ" sz="1800" i="1" dirty="0"/>
              <a:t>spoluodpovědnosti</a:t>
            </a:r>
            <a:r>
              <a:rPr lang="cs-CZ" sz="1800" dirty="0"/>
              <a:t> a spolurozhodování se osoby, které nesou odpovědnost, snaží do svých rozhodování zapracovat také názory těch, jichž se tato rozhodování týkají.</a:t>
            </a:r>
          </a:p>
          <a:p>
            <a:pPr marL="0" indent="0" algn="just">
              <a:buNone/>
            </a:pPr>
            <a:r>
              <a:rPr lang="cs-CZ" sz="1800" b="1" i="1" dirty="0"/>
              <a:t>Negativní hodnocení/pozitivní hodnocení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negativního hodnocení </a:t>
            </a:r>
            <a:r>
              <a:rPr lang="cs-CZ" sz="1800" dirty="0"/>
              <a:t>přistupují lidé k organizacím především s určitou skepsí, odmítáním nebo dokonce odporem, protože od nich neočekávají pro sebe nic dobrého. V případě </a:t>
            </a:r>
            <a:r>
              <a:rPr lang="cs-CZ" sz="1800" i="1" dirty="0"/>
              <a:t>pozitivního hodnocení </a:t>
            </a:r>
            <a:r>
              <a:rPr lang="cs-CZ" sz="1800" dirty="0"/>
              <a:t>jsou instituce a organizace považovány za něco pozitivního, co může jednotlivcům přinést identifikaci, smysl a bezpečnost.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Jacques </a:t>
            </a:r>
            <a:r>
              <a:rPr lang="cs-CZ" dirty="0" err="1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838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K realizaci těchto opatření a překonávání interkulturních rozdílů se v současné době nastavují interkulturní kompetence. </a:t>
            </a:r>
            <a:r>
              <a:rPr lang="cs-CZ" sz="1700" b="1" dirty="0"/>
              <a:t>Interkulturní kompetence</a:t>
            </a:r>
            <a:r>
              <a:rPr lang="cs-CZ" sz="1700" dirty="0"/>
              <a:t> představuje 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</a:p>
          <a:p>
            <a:pPr marL="0" indent="0" algn="just">
              <a:buNone/>
            </a:pPr>
            <a:r>
              <a:rPr lang="cs-CZ" sz="1700" dirty="0"/>
              <a:t>Do 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kompetence </a:t>
            </a:r>
          </a:p>
        </p:txBody>
      </p:sp>
    </p:spTree>
    <p:extLst>
      <p:ext uri="{BB962C8B-B14F-4D97-AF65-F5344CB8AC3E}">
        <p14:creationId xmlns:p14="http://schemas.microsoft.com/office/powerpoint/2010/main" val="36874156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50" dirty="0"/>
              <a:t>Interkulturní manažerská kompetence je vzájemně závislá s dalšími manažerskými kompetencemi, strategickou, individuální, sociální a odbornou kompetencí, které významně podporují úspěšné působení manažera v mezinárodním prostředí. </a:t>
            </a:r>
          </a:p>
          <a:p>
            <a:pPr algn="just"/>
            <a:r>
              <a:rPr lang="cs-CZ" sz="1650" dirty="0"/>
              <a:t>Pod pojmem </a:t>
            </a:r>
            <a:r>
              <a:rPr lang="cs-CZ" sz="1650" b="1" dirty="0"/>
              <a:t>strategická kompetence </a:t>
            </a:r>
            <a:r>
              <a:rPr lang="cs-CZ" sz="1650" dirty="0"/>
              <a:t>je chápáno finanční řízení, řízení rizik, znalostí, organizační schopnosti, schopnost řešit problémy, rozhodování a synergie. </a:t>
            </a:r>
          </a:p>
          <a:p>
            <a:pPr algn="just"/>
            <a:r>
              <a:rPr lang="cs-CZ" sz="1650" b="1" dirty="0"/>
              <a:t>Individuální kompetence </a:t>
            </a:r>
            <a:r>
              <a:rPr lang="cs-CZ" sz="1650" dirty="0"/>
              <a:t>představuje schopnost vlastní motivace, sebeorganizování, kontroly situace, odolnost vůči stresu, optimistický přístup a schopnost sebekritiky. </a:t>
            </a:r>
          </a:p>
          <a:p>
            <a:pPr algn="just"/>
            <a:r>
              <a:rPr lang="cs-CZ" sz="1650" b="1" dirty="0"/>
              <a:t>Sociální kompetencí </a:t>
            </a:r>
            <a:r>
              <a:rPr lang="cs-CZ" sz="1650" dirty="0"/>
              <a:t>je chápána schopnost týmové spolupráce, přizpůsobení se, komunikace, empatie, tolerance a řídicí schopnosti. </a:t>
            </a:r>
          </a:p>
          <a:p>
            <a:pPr algn="just"/>
            <a:r>
              <a:rPr lang="cs-CZ" sz="1650" b="1" dirty="0"/>
              <a:t>Odborná kompetence </a:t>
            </a:r>
            <a:r>
              <a:rPr lang="cs-CZ" sz="1650" dirty="0"/>
              <a:t>předpokládá schopnost aplikace získaných znalostí z oboru, o řízení podniku, moderních komunikačních technologiích a mezinárodní pracovní zkušenost.</a:t>
            </a:r>
          </a:p>
          <a:p>
            <a:pPr algn="just"/>
            <a:endParaRPr lang="cs-CZ" sz="165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kompetence </a:t>
            </a:r>
          </a:p>
        </p:txBody>
      </p:sp>
    </p:spTree>
    <p:extLst>
      <p:ext uri="{BB962C8B-B14F-4D97-AF65-F5344CB8AC3E}">
        <p14:creationId xmlns:p14="http://schemas.microsoft.com/office/powerpoint/2010/main" val="852123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kompetence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96806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</a:p>
          <a:p>
            <a:pPr algn="just"/>
            <a:r>
              <a:rPr lang="cs-CZ" sz="1800" dirty="0"/>
              <a:t>Přes své problémy, které americký management ve svém vývoji překonává, se v poválečném období rychle šířil zejména do zemí západní Evropy, Japonska a některých tzv. nově industrializovaných zemí. </a:t>
            </a:r>
          </a:p>
          <a:p>
            <a:pPr algn="just"/>
            <a:r>
              <a:rPr lang="cs-CZ" sz="1800" dirty="0"/>
              <a:t>S uplatňováním principů amerického managementu se současně přebírala i jeho terminologie. </a:t>
            </a:r>
          </a:p>
          <a:p>
            <a:pPr algn="just"/>
            <a:r>
              <a:rPr lang="cs-CZ" sz="1800" dirty="0"/>
              <a:t>Avšak určité specifické prvky, vyplývající z národních tradic a zvyklostí, se přes uplatňování amerického managementu zachovaly (např. v managementech Francie, Německa, Itálie, Holandska apod.). </a:t>
            </a:r>
          </a:p>
          <a:p>
            <a:pPr algn="just"/>
            <a:r>
              <a:rPr lang="cs-CZ" sz="1800" dirty="0"/>
              <a:t>Protože management zemí západní Evropy, přes své národnostní zvláštnosti, uplatňuje v podstatě stejné principy a metody jako americký management, vznikl tzv. euro-americký management.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Americký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9609264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</a:p>
          <a:p>
            <a:pPr algn="just"/>
            <a:r>
              <a:rPr lang="cs-CZ" sz="1800" dirty="0"/>
              <a:t>Pokud jde o řízení japonských podniků, 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Japonský management </a:t>
            </a:r>
          </a:p>
        </p:txBody>
      </p:sp>
    </p:spTree>
    <p:extLst>
      <p:ext uri="{BB962C8B-B14F-4D97-AF65-F5344CB8AC3E}">
        <p14:creationId xmlns:p14="http://schemas.microsoft.com/office/powerpoint/2010/main" val="25599025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</a:p>
          <a:p>
            <a:pPr algn="just"/>
            <a:r>
              <a:rPr lang="cs-CZ" sz="1800" dirty="0"/>
              <a:t>Často 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</a:p>
          <a:p>
            <a:pPr algn="just"/>
            <a:r>
              <a:rPr lang="cs-CZ" sz="1800" dirty="0"/>
              <a:t>Je 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</a:p>
          <a:p>
            <a:pPr algn="just"/>
            <a:r>
              <a:rPr lang="cs-CZ" sz="1800" dirty="0"/>
              <a:t>Většina charakteristických znaků japonského managementu je bezprostředně spojená s řízením v tradičních podnicích.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Japonský management </a:t>
            </a:r>
          </a:p>
        </p:txBody>
      </p:sp>
    </p:spTree>
    <p:extLst>
      <p:ext uri="{BB962C8B-B14F-4D97-AF65-F5344CB8AC3E}">
        <p14:creationId xmlns:p14="http://schemas.microsoft.com/office/powerpoint/2010/main" val="37204003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Statusový systém diferenciace pracovníků </a:t>
            </a:r>
            <a:r>
              <a:rPr lang="cs-CZ" sz="1800" dirty="0"/>
              <a:t>představuje rozdělení pracovníků v podniku na pracovníky řádné (v podniku pracují po dobu celého produktivního věku) a dočasné pracovníky (sloužící na vyrovnávání zaměstnanecké fluktuace). </a:t>
            </a:r>
          </a:p>
          <a:p>
            <a:pPr algn="just"/>
            <a:r>
              <a:rPr lang="cs-CZ" sz="1800" dirty="0"/>
              <a:t>Řádní pracovníci jsou uspořádáni do určitých kategorií, které tvoří podmínky pro kariéru. Status tedy podmiňuje funkční zařazení pracovníka. Japonské </a:t>
            </a:r>
            <a:r>
              <a:rPr lang="cs-CZ" sz="1800" dirty="0" err="1"/>
              <a:t>prů-myslové</a:t>
            </a:r>
            <a:r>
              <a:rPr lang="cs-CZ" sz="1800" dirty="0"/>
              <a:t> podniky dodnes nemají vypracovaný systém detailního popisu práce. Individuální úlohy a zodpovědnost pracovníků za jejich plnění nejsou jedno-značně určené. To ale neznamená, že zde panuje chaotická organizace práce. Tradice japonského řízení od počátku zprůmyslňování, tzv. </a:t>
            </a:r>
            <a:r>
              <a:rPr lang="cs-CZ" sz="1800" dirty="0" err="1"/>
              <a:t>ringi</a:t>
            </a:r>
            <a:r>
              <a:rPr lang="cs-CZ" sz="1800" dirty="0"/>
              <a:t> systém rozhodování, zformoval pracovní kolektiv nesoucí plnou zodpovědnost za plnění úloh. Tento kolektivismus je výrazným prvkem i současného řízení v japonských podnicích. 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Charakteristiky japonského managementu </a:t>
            </a:r>
          </a:p>
        </p:txBody>
      </p:sp>
    </p:spTree>
    <p:extLst>
      <p:ext uri="{BB962C8B-B14F-4D97-AF65-F5344CB8AC3E}">
        <p14:creationId xmlns:p14="http://schemas.microsoft.com/office/powerpoint/2010/main" val="36713747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Systém odměňování </a:t>
            </a:r>
            <a:r>
              <a:rPr lang="cs-CZ" sz="1800" dirty="0"/>
              <a:t>je založen na délce pracovního poměru a vzdělání pracovníka. Mzda pracovníka v konečném důsledku závisí na tom, ve které kategorii je zařazen. Tento způsob odměňování vyplývá z neexistence popisu práce a kritérií vyjadřujících individuálních výkon pracovníka. </a:t>
            </a:r>
          </a:p>
          <a:p>
            <a:pPr algn="just"/>
            <a:r>
              <a:rPr lang="cs-CZ" sz="1800" b="1" dirty="0"/>
              <a:t>Metody zdokonalování systému řízení </a:t>
            </a:r>
            <a:r>
              <a:rPr lang="cs-CZ" sz="1800" dirty="0"/>
              <a:t>jsou v tradičním japonském podniku chápány jako výchova a zdokonalování práce vedoucích pracovníků. Mezi základní metody zdokonalování řízení v Japonsku patří </a:t>
            </a:r>
          </a:p>
          <a:p>
            <a:pPr lvl="1" algn="just"/>
            <a:r>
              <a:rPr lang="cs-CZ" sz="1800" dirty="0"/>
              <a:t>výběr kádrů – do vyšších funkcí jsou jmenováni pracovníci s vyšším vzděláním, zejména pak absolventi známých univerzit a s rychlejším po-stupem studia; </a:t>
            </a:r>
          </a:p>
          <a:p>
            <a:pPr lvl="1" algn="just"/>
            <a:r>
              <a:rPr lang="cs-CZ" sz="1800" dirty="0"/>
              <a:t>rotace – patřila svého času mezi nejvíce používanou metodu zdokonalování řízení, jedná se o změnu pracovního zařazení vedoucích pracovníků v pravidelných časových intervalech.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Charakteristiky japonského managementu </a:t>
            </a:r>
          </a:p>
        </p:txBody>
      </p:sp>
    </p:spTree>
    <p:extLst>
      <p:ext uri="{BB962C8B-B14F-4D97-AF65-F5344CB8AC3E}">
        <p14:creationId xmlns:p14="http://schemas.microsoft.com/office/powerpoint/2010/main" val="609865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55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Vytvářet sdílenou vizi.</a:t>
            </a:r>
          </a:p>
          <a:p>
            <a:pPr algn="just"/>
            <a:r>
              <a:rPr lang="cs-CZ" sz="2000" dirty="0"/>
              <a:t>Vytvořit a přijmout zdravou stupnici etických hodnot.</a:t>
            </a:r>
          </a:p>
          <a:p>
            <a:pPr algn="just"/>
            <a:r>
              <a:rPr lang="cs-CZ" sz="2000" dirty="0"/>
              <a:t>Rozvíjet lidi a delegovat na ně pravomoci.</a:t>
            </a:r>
          </a:p>
          <a:p>
            <a:pPr algn="just"/>
            <a:r>
              <a:rPr lang="cs-CZ" sz="2000" dirty="0"/>
              <a:t>Disponovat emocionální sebedůvěrou.</a:t>
            </a:r>
          </a:p>
          <a:p>
            <a:pPr algn="just"/>
            <a:r>
              <a:rPr lang="cs-CZ" sz="2000" dirty="0"/>
              <a:t>Přijímat změny.</a:t>
            </a:r>
          </a:p>
          <a:p>
            <a:pPr algn="just"/>
            <a:r>
              <a:rPr lang="cs-CZ" sz="2000" dirty="0"/>
              <a:t>Efektivní komunikační dovednosti.</a:t>
            </a:r>
          </a:p>
          <a:p>
            <a:pPr algn="just"/>
            <a:r>
              <a:rPr lang="cs-CZ" sz="2000" dirty="0"/>
              <a:t>Myslet v globálním kontextu a dokázat stanovit jasné priority.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Požadavky na manažery v mezinárodním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29665976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Trénink vedoucích prostřednictvím </a:t>
            </a:r>
            <a:r>
              <a:rPr lang="cs-CZ" sz="1800" b="1" dirty="0" err="1"/>
              <a:t>ringi</a:t>
            </a:r>
            <a:r>
              <a:rPr lang="cs-CZ" sz="1800" b="1" dirty="0"/>
              <a:t> systému </a:t>
            </a:r>
            <a:r>
              <a:rPr lang="cs-CZ" sz="1800" dirty="0"/>
              <a:t>(„</a:t>
            </a:r>
            <a:r>
              <a:rPr lang="cs-CZ" sz="1800" dirty="0" err="1"/>
              <a:t>rin</a:t>
            </a:r>
            <a:r>
              <a:rPr lang="cs-CZ" sz="1800" dirty="0"/>
              <a:t>“ znamená předložit návrh nadřízenému a získat si jeho souhlas a „</a:t>
            </a:r>
            <a:r>
              <a:rPr lang="cs-CZ" sz="1800" dirty="0" err="1"/>
              <a:t>gi</a:t>
            </a:r>
            <a:r>
              <a:rPr lang="cs-CZ" sz="1800" dirty="0"/>
              <a:t>“ znamená uvažovat, rozhodovat) – průběh tohoto systému je následující: nižší vedoucí pracovník na formuláři </a:t>
            </a:r>
            <a:r>
              <a:rPr lang="cs-CZ" sz="1800" dirty="0" err="1"/>
              <a:t>ringisho</a:t>
            </a:r>
            <a:r>
              <a:rPr lang="cs-CZ" sz="1800" dirty="0"/>
              <a:t> definuje návrh řešení daného systému – následuje cirkulace tohoto dokumentu mezi příslušnými sekcemi - </a:t>
            </a:r>
            <a:r>
              <a:rPr lang="cs-CZ" sz="1800" dirty="0" err="1"/>
              <a:t>ringisho</a:t>
            </a:r>
            <a:r>
              <a:rPr lang="cs-CZ" sz="1800" dirty="0"/>
              <a:t> se postupně dostane k vrcholovému vedení (k prezidentovi apod.) – když prezident vyjádří svůj souhlas, pak rozhodování je ukončeno a </a:t>
            </a:r>
            <a:r>
              <a:rPr lang="cs-CZ" sz="1800" dirty="0" err="1"/>
              <a:t>ringi</a:t>
            </a:r>
            <a:r>
              <a:rPr lang="cs-CZ" sz="1800" dirty="0"/>
              <a:t> dokument se vrátí na implementaci k iniciátorovi. </a:t>
            </a:r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/>
              <a:t>Přestože bylo řízení japonských podniků do určité míry ovlivněno americkým managementem, tak se řada japonských podniků vrátila k tradičnímu systému řízení. Japonci zcela jednoznačně odmítli americký odborářský systém, a tak nemají třeba ústřední odborové orgány.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Charakteristiky japonského managementu </a:t>
            </a:r>
          </a:p>
        </p:txBody>
      </p:sp>
    </p:spTree>
    <p:extLst>
      <p:ext uri="{BB962C8B-B14F-4D97-AF65-F5344CB8AC3E}">
        <p14:creationId xmlns:p14="http://schemas.microsoft.com/office/powerpoint/2010/main" val="3413650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 souvislosti s manažerským týmem a jeho charakteristikami je nutno zmínit manažerský styl používaný pro internacionalizaci podnikatelských aktivit. </a:t>
            </a:r>
          </a:p>
          <a:p>
            <a:pPr algn="just"/>
            <a:r>
              <a:rPr lang="cs-CZ" sz="2000" dirty="0"/>
              <a:t>Model EPRG, jehož autorem je </a:t>
            </a:r>
            <a:r>
              <a:rPr lang="cs-CZ" sz="2000" dirty="0" err="1"/>
              <a:t>Howard</a:t>
            </a:r>
            <a:r>
              <a:rPr lang="cs-CZ" sz="2000" dirty="0"/>
              <a:t> </a:t>
            </a:r>
            <a:r>
              <a:rPr lang="cs-CZ" sz="2000" dirty="0" err="1"/>
              <a:t>Pelmutter</a:t>
            </a:r>
            <a:r>
              <a:rPr lang="cs-CZ" sz="2000" dirty="0"/>
              <a:t>, vychází z předpokladu, že rozhodování o internacionalizaci podnikatelských aktivit záleží do značné míry na podnikové kultuře, na sdílených podnikových hodnotách i na manažerském stylu. </a:t>
            </a:r>
          </a:p>
          <a:p>
            <a:pPr algn="just"/>
            <a:r>
              <a:rPr lang="cs-CZ" sz="2000" dirty="0"/>
              <a:t>Na základě tohoto předpokladu autor modelu definoval hlavní manažerské styly používané na zahraničních trzích – etnocentrický, polycentrický a geocentrický.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/>
              <a:t>Manažerské přístupy k řízení nadnárodních podniků</a:t>
            </a:r>
          </a:p>
        </p:txBody>
      </p:sp>
    </p:spTree>
    <p:extLst>
      <p:ext uri="{BB962C8B-B14F-4D97-AF65-F5344CB8AC3E}">
        <p14:creationId xmlns:p14="http://schemas.microsoft.com/office/powerpoint/2010/main" val="246084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Etnocentrický přístup;</a:t>
            </a:r>
          </a:p>
          <a:p>
            <a:pPr lvl="0" algn="just"/>
            <a:r>
              <a:rPr lang="cs-CZ" sz="1600" dirty="0"/>
              <a:t>Polycentrický přístup;</a:t>
            </a:r>
          </a:p>
          <a:p>
            <a:pPr lvl="0" algn="just"/>
            <a:r>
              <a:rPr lang="cs-CZ" sz="1600" dirty="0" err="1"/>
              <a:t>Regiocentrický</a:t>
            </a:r>
            <a:r>
              <a:rPr lang="cs-CZ" sz="1600" dirty="0"/>
              <a:t> přístup;</a:t>
            </a:r>
          </a:p>
          <a:p>
            <a:pPr lvl="0" algn="just"/>
            <a:r>
              <a:rPr lang="cs-CZ" sz="1600" dirty="0"/>
              <a:t>Geocentrický přístup.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Přístupy k IHRM v mezinárodní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276344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Etnocentrický přístup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7B899AD-F26E-40AB-8F73-D10CA2CFD8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6" t="4884" r="6934" b="37695"/>
          <a:stretch/>
        </p:blipFill>
        <p:spPr>
          <a:xfrm>
            <a:off x="1835696" y="1059582"/>
            <a:ext cx="4814249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2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Polycentrický přístup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CDCE09-28D5-4DF1-AAEA-8E1EF2430A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1" t="11601" r="18423" b="14920"/>
          <a:stretch/>
        </p:blipFill>
        <p:spPr>
          <a:xfrm>
            <a:off x="1403648" y="996678"/>
            <a:ext cx="5616624" cy="300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7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Geocentrický přístup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9586103-C157-4DDA-971A-D754185F83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8211" r="8780" b="15554"/>
          <a:stretch/>
        </p:blipFill>
        <p:spPr>
          <a:xfrm>
            <a:off x="1331639" y="1131590"/>
            <a:ext cx="574704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6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</TotalTime>
  <Words>3542</Words>
  <Application>Microsoft Office PowerPoint</Application>
  <PresentationFormat>Předvádění na obrazovce (16:9)</PresentationFormat>
  <Paragraphs>302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Enriqueta</vt:lpstr>
      <vt:lpstr>Times New Roman</vt:lpstr>
      <vt:lpstr>SLU</vt:lpstr>
      <vt:lpstr>Podnikatelské prostředí nadnárodních korporací</vt:lpstr>
      <vt:lpstr>Mezinárodní řízení lidských zdrojů</vt:lpstr>
      <vt:lpstr>Oblasti mezinárodního řízení lidských zdrojů</vt:lpstr>
      <vt:lpstr>Požadavky na manažery v mezinárodním prostředí</vt:lpstr>
      <vt:lpstr>Manažerské přístupy k řízení nadnárodních podniků</vt:lpstr>
      <vt:lpstr>Přístupy k IHRM v mezinárodní prostředí</vt:lpstr>
      <vt:lpstr>Etnocentrický přístup</vt:lpstr>
      <vt:lpstr>Polycentrický přístup</vt:lpstr>
      <vt:lpstr>Geocentrický přístup</vt:lpstr>
      <vt:lpstr>Regiocentrický přístup</vt:lpstr>
      <vt:lpstr>Manažeři v mezinárodním obchodě</vt:lpstr>
      <vt:lpstr>Problémy expatriantů</vt:lpstr>
      <vt:lpstr>Školení a rozvoj zaměstnanců</vt:lpstr>
      <vt:lpstr>Techniky školení</vt:lpstr>
      <vt:lpstr>Kompenzace – odměňování </vt:lpstr>
      <vt:lpstr>Manažerské přístupy v mezinárodním prostředí</vt:lpstr>
      <vt:lpstr>Interkulturní přístup</vt:lpstr>
      <vt:lpstr>Interkulturní přístup</vt:lpstr>
      <vt:lpstr>Interkulturní dimenze</vt:lpstr>
      <vt:lpstr>Interkulturní dimenze – G. Hofstede</vt:lpstr>
      <vt:lpstr>Interkulturní dimenze – G. Hofstede</vt:lpstr>
      <vt:lpstr>Interkulturní dimenze – Edward T. Hall</vt:lpstr>
      <vt:lpstr>Interkulturní dimenze – Edward T. Hall</vt:lpstr>
      <vt:lpstr>Interkulturní dimenze – Edward T. Hall</vt:lpstr>
      <vt:lpstr>Interkulturní dimenze – Fons Trompenaars</vt:lpstr>
      <vt:lpstr>Interkulturní dimenze – Fons Trompenaars</vt:lpstr>
      <vt:lpstr>Interkulturní dimenze – Fons Trompenaars</vt:lpstr>
      <vt:lpstr>Interkulturní dimenze – Jacques Demorgon</vt:lpstr>
      <vt:lpstr>Interkulturní dimenze – Jacques Demorgon</vt:lpstr>
      <vt:lpstr>Interkulturní dimenze – Jacques Demorgon</vt:lpstr>
      <vt:lpstr>Interkulturní dimenze – Jacques Demorgon</vt:lpstr>
      <vt:lpstr>Interkulturní kompetence </vt:lpstr>
      <vt:lpstr>Interkulturní kompetence </vt:lpstr>
      <vt:lpstr>Interkulturní kompetence</vt:lpstr>
      <vt:lpstr>Americký management</vt:lpstr>
      <vt:lpstr>Japonský management </vt:lpstr>
      <vt:lpstr>Japonský management </vt:lpstr>
      <vt:lpstr>Charakteristiky japonského managementu </vt:lpstr>
      <vt:lpstr>Charakteristiky japonského managementu </vt:lpstr>
      <vt:lpstr>Charakteristiky japonského managementu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413</cp:revision>
  <dcterms:created xsi:type="dcterms:W3CDTF">2016-07-06T15:42:34Z</dcterms:created>
  <dcterms:modified xsi:type="dcterms:W3CDTF">2024-04-16T10:03:06Z</dcterms:modified>
</cp:coreProperties>
</file>