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1"/>
  </p:notesMasterIdLst>
  <p:handoutMasterIdLst>
    <p:handoutMasterId r:id="rId22"/>
  </p:handoutMasterIdLst>
  <p:sldIdLst>
    <p:sldId id="334" r:id="rId2"/>
    <p:sldId id="320" r:id="rId3"/>
    <p:sldId id="331" r:id="rId4"/>
    <p:sldId id="332" r:id="rId5"/>
    <p:sldId id="321" r:id="rId6"/>
    <p:sldId id="336" r:id="rId7"/>
    <p:sldId id="348" r:id="rId8"/>
    <p:sldId id="345" r:id="rId9"/>
    <p:sldId id="335" r:id="rId10"/>
    <p:sldId id="323" r:id="rId11"/>
    <p:sldId id="324" r:id="rId12"/>
    <p:sldId id="325" r:id="rId13"/>
    <p:sldId id="337" r:id="rId14"/>
    <p:sldId id="339" r:id="rId15"/>
    <p:sldId id="340" r:id="rId16"/>
    <p:sldId id="341" r:id="rId17"/>
    <p:sldId id="342" r:id="rId18"/>
    <p:sldId id="343" r:id="rId19"/>
    <p:sldId id="344" r:id="rId20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104" d="100"/>
          <a:sy n="104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28.02.2024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5CD79-EC6B-4823-83AF-DD4EA01B2E3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5EAD2-E488-499C-B2F7-0688C4EA73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713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/>
              <a:t>Řízení inovací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/>
              <a:t>Pondělí: 10:30 – 11:30</a:t>
            </a:r>
            <a:endParaRPr lang="cs-CZ" sz="1800" dirty="0"/>
          </a:p>
          <a:p>
            <a:pPr marL="914400" lvl="2" indent="0">
              <a:buNone/>
            </a:pPr>
            <a:endParaRPr lang="cs-CZ" sz="1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informace a struktura předmětu</a:t>
            </a:r>
          </a:p>
          <a:p>
            <a:r>
              <a:rPr lang="cs-CZ" dirty="0"/>
              <a:t>Úspěch podniku</a:t>
            </a:r>
          </a:p>
          <a:p>
            <a:r>
              <a:rPr lang="cs-CZ" dirty="0"/>
              <a:t>Top 10 témat inovací a podnikání</a:t>
            </a:r>
          </a:p>
          <a:p>
            <a:r>
              <a:rPr lang="cs-CZ" dirty="0"/>
              <a:t>Porozumění inovacím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Inovační strategie</a:t>
            </a:r>
          </a:p>
          <a:p>
            <a:r>
              <a:rPr lang="cs-CZ" dirty="0"/>
              <a:t>Determinanty organizační kreativity a inovací</a:t>
            </a:r>
          </a:p>
          <a:p>
            <a:r>
              <a:rPr lang="cs-CZ" dirty="0"/>
              <a:t>Řízení inovací</a:t>
            </a:r>
          </a:p>
          <a:p>
            <a:r>
              <a:rPr lang="cs-CZ" dirty="0"/>
              <a:t>Podpora inovací dokumenty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dirty="0"/>
              <a:t>Infrastruktura a podpora inovací</a:t>
            </a:r>
          </a:p>
          <a:p>
            <a:r>
              <a:rPr lang="cs-CZ" dirty="0"/>
              <a:t>Nefinanční podpora a inovační podnikání</a:t>
            </a:r>
          </a:p>
          <a:p>
            <a:r>
              <a:rPr lang="cs-CZ" dirty="0"/>
              <a:t>Duševní majetek a jeho ochrana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b="1" dirty="0"/>
              <a:t>Další informace k výuce budou poskytovány průběžně v Informačním systému OPF.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21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/>
              <a:t>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/>
              <a:t>Flexibilní, inovativní organizace mohou přežít ve světě, který se vyznačuje neustálými výzvami a změnami.</a:t>
            </a:r>
          </a:p>
          <a:p>
            <a:r>
              <a:rPr lang="cs-CZ" dirty="0"/>
              <a:t>Inovace – duše podnikání</a:t>
            </a:r>
          </a:p>
          <a:p>
            <a:r>
              <a:rPr lang="cs-CZ" dirty="0"/>
              <a:t>Základním cílem inovace je vytvářet hodnotu pro podnikání.</a:t>
            </a:r>
          </a:p>
          <a:p>
            <a:r>
              <a:rPr lang="cs-CZ" dirty="0" err="1"/>
              <a:t>Schumpeter</a:t>
            </a:r>
            <a:r>
              <a:rPr lang="cs-CZ" dirty="0"/>
              <a:t> (1883 – 1950) – průkopník teorie inovací.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033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/>
              <a:t>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err="1"/>
              <a:t>Schumpeter</a:t>
            </a:r>
            <a:r>
              <a:rPr lang="cs-CZ" dirty="0"/>
              <a:t> – inovace je vytváření nových kombinací, k inovaci může dojít ve fázi výroby, inovace neprobíhají pouze v laboratoři.</a:t>
            </a:r>
          </a:p>
          <a:p>
            <a:r>
              <a:rPr lang="cs-CZ" dirty="0"/>
              <a:t>Inovace znamená proces uvedení jakékoli myšlenky řešení problému do praxe.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593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/>
              <a:t>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/>
              <a:t>Je nutná, protože nemůžeme očekávat, že nashromážděné schopnosti, dovednosti, znalosti, produkty, služby, struktura podniku současnosti budou i nadále vyhovující.</a:t>
            </a:r>
          </a:p>
          <a:p>
            <a:r>
              <a:rPr lang="cs-CZ" dirty="0"/>
              <a:t>Znamená zdokonalení stávajících produktů, procesů, hledání nových způsobů, opuštění starých způsobů.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209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/>
              <a:t>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/>
              <a:t>Činnosti a procesy vytváření a implementace nových znalostí za účelem výroby charakteristických produktů, služeb a procesů, které různými způsoby uspokojí potřeby a preference zákazníků, jakož i propracovanější procesy, struktury a technologie takovým způsobem, který může přinést prosperitu jednotlivci, skupinám a do celé společnosti.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79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/>
              <a:t>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/>
              <a:t>Radikální, průlomové, inkrementální inovace</a:t>
            </a:r>
          </a:p>
          <a:p>
            <a:r>
              <a:rPr lang="cs-CZ" dirty="0"/>
              <a:t>Radikální inovace vytvářejí překážky pro potenciální konkurenty.</a:t>
            </a:r>
          </a:p>
          <a:p>
            <a:r>
              <a:rPr lang="cs-CZ" dirty="0"/>
              <a:t>Inkrementální inovace v zásadě modifikuje produkty, procesy.</a:t>
            </a:r>
          </a:p>
          <a:p>
            <a:r>
              <a:rPr lang="cs-CZ" dirty="0"/>
              <a:t>Průlomové – změna v business modelu a </a:t>
            </a:r>
            <a:r>
              <a:rPr lang="cs-CZ"/>
              <a:t>v technologii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55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/>
              <a:t>Inovace</a:t>
            </a:r>
          </a:p>
        </p:txBody>
      </p:sp>
      <p:pic>
        <p:nvPicPr>
          <p:cNvPr id="1028" name="Picture 4" descr="Vývoj bezpečných břitů | Gillette Česká repub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28800"/>
            <a:ext cx="7992888" cy="45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2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73820" y="2204864"/>
            <a:ext cx="7696200" cy="3657600"/>
          </a:xfrm>
        </p:spPr>
        <p:txBody>
          <a:bodyPr/>
          <a:lstStyle/>
          <a:p>
            <a:r>
              <a:rPr lang="cs-CZ" b="1" dirty="0"/>
              <a:t>Seminární práce – odevzdaná do Odevzdávárny </a:t>
            </a:r>
            <a:r>
              <a:rPr lang="cs-CZ" dirty="0"/>
              <a:t>(nejpozději do 1. 5. 2024);</a:t>
            </a:r>
          </a:p>
          <a:p>
            <a:r>
              <a:rPr lang="cs-CZ" b="1" dirty="0"/>
              <a:t>Zkouškový test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Zkouškový test: 35 bodů</a:t>
            </a:r>
          </a:p>
          <a:p>
            <a:r>
              <a:rPr lang="cs-CZ" dirty="0"/>
              <a:t>Seminární práce: 15 bodů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50 – 47 bodů: A</a:t>
            </a:r>
          </a:p>
          <a:p>
            <a:r>
              <a:rPr lang="cs-CZ" dirty="0"/>
              <a:t>46 – 42 bodů: B</a:t>
            </a:r>
          </a:p>
          <a:p>
            <a:r>
              <a:rPr lang="cs-CZ" dirty="0"/>
              <a:t>41 – 37 bodů: C</a:t>
            </a:r>
          </a:p>
          <a:p>
            <a:r>
              <a:rPr lang="cs-CZ" dirty="0"/>
              <a:t>36 – 33 bodů: D</a:t>
            </a:r>
          </a:p>
          <a:p>
            <a:r>
              <a:rPr lang="cs-CZ" dirty="0"/>
              <a:t>32 – 29 bodů: 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r>
              <a:rPr lang="cs-CZ" dirty="0" err="1"/>
              <a:t>Duháček</a:t>
            </a:r>
            <a:r>
              <a:rPr lang="cs-CZ" dirty="0"/>
              <a:t> Šebestová, J., Zapletalová, Š., 2020., Řízení inovací</a:t>
            </a:r>
          </a:p>
          <a:p>
            <a:r>
              <a:rPr lang="cs-CZ" dirty="0"/>
              <a:t>Přednášky a informace ze seminářů</a:t>
            </a:r>
          </a:p>
          <a:p>
            <a:pPr marL="0" indent="0">
              <a:buNone/>
            </a:pPr>
            <a:endParaRPr lang="cs-CZ" dirty="0"/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seminární práce (Word dokument):</a:t>
            </a:r>
          </a:p>
          <a:p>
            <a:pPr lvl="1"/>
            <a:r>
              <a:rPr lang="cs-CZ" dirty="0"/>
              <a:t>1. strana: Úvodní strana (téma práce, název předmětu, jméno, osobní číslo)</a:t>
            </a:r>
          </a:p>
          <a:p>
            <a:pPr lvl="1"/>
            <a:r>
              <a:rPr lang="cs-CZ" dirty="0"/>
              <a:t>2. strana: Myšlenková mapa </a:t>
            </a:r>
            <a:r>
              <a:rPr lang="cs-CZ"/>
              <a:t>na přidělené téma </a:t>
            </a:r>
            <a:r>
              <a:rPr lang="cs-CZ" dirty="0"/>
              <a:t>z oblasti inovací, inovačních aktivit s alespoň 25ti uzly)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14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37500" cy="684312"/>
          </a:xfrm>
        </p:spPr>
        <p:txBody>
          <a:bodyPr/>
          <a:lstStyle/>
          <a:p>
            <a:r>
              <a:rPr lang="cs-CZ" sz="2800" b="1" dirty="0"/>
              <a:t>Seminární práce – přidělení 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57768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Význam inovativního myšlení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Základy teorie inovací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/>
              <a:t>Proinovačně</a:t>
            </a:r>
            <a:r>
              <a:rPr lang="cs-CZ" sz="2400" dirty="0"/>
              <a:t> orientované podniky  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Techniky a nástroje inovačního managementu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Inovační projekty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Znalostně orientované organizace  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Inovační výkonnost a její měření 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Inovační strategie a její formulace  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Inovační sítě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Inovační systémy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Podpora inovačního podnikání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48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02624" cy="1260376"/>
          </a:xfrm>
        </p:spPr>
        <p:txBody>
          <a:bodyPr/>
          <a:lstStyle/>
          <a:p>
            <a:r>
              <a:rPr lang="cs-CZ" sz="2800" dirty="0"/>
              <a:t>Seminární práce – Ukázka myšlenkové mapy (K. </a:t>
            </a:r>
            <a:r>
              <a:rPr lang="cs-CZ" sz="2800" dirty="0" err="1"/>
              <a:t>Mattasová</a:t>
            </a:r>
            <a:r>
              <a:rPr lang="cs-CZ" sz="2800" dirty="0"/>
              <a:t>, 2016)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49" t="20126" r="40555" b="22782"/>
          <a:stretch/>
        </p:blipFill>
        <p:spPr>
          <a:xfrm>
            <a:off x="179512" y="1700808"/>
            <a:ext cx="8712968" cy="5112568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12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28800"/>
            <a:ext cx="9036496" cy="3657600"/>
          </a:xfrm>
        </p:spPr>
        <p:txBody>
          <a:bodyPr/>
          <a:lstStyle/>
          <a:p>
            <a:r>
              <a:rPr lang="cs-CZ" dirty="0"/>
              <a:t>Hodnocení:</a:t>
            </a:r>
          </a:p>
          <a:p>
            <a:pPr lvl="1"/>
            <a:r>
              <a:rPr lang="cs-CZ" dirty="0"/>
              <a:t>10 bodů za naplnění tématu práce (obsah práce, formální úprava, využití software </a:t>
            </a:r>
            <a:r>
              <a:rPr lang="cs-CZ" dirty="0" err="1"/>
              <a:t>Edraw</a:t>
            </a:r>
            <a:r>
              <a:rPr lang="cs-CZ" dirty="0"/>
              <a:t> Mind), za odevzdání seminární práce do Odevzdávárny v IS do 1. 5. 2024. </a:t>
            </a:r>
          </a:p>
          <a:p>
            <a:pPr lvl="1"/>
            <a:r>
              <a:rPr lang="cs-CZ" dirty="0"/>
              <a:t>5 bodů za prezentaci seminární práce 3. 4., 10. 4., 17. 4., 24. 4. 2024., </a:t>
            </a:r>
            <a:r>
              <a:rPr lang="cs-CZ"/>
              <a:t>délka prezentace 5 – 8 minut.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627622"/>
      </p:ext>
    </p:extLst>
  </p:cSld>
  <p:clrMapOvr>
    <a:masterClrMapping/>
  </p:clrMapOvr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1997</TotalTime>
  <Words>554</Words>
  <Application>Microsoft Office PowerPoint</Application>
  <PresentationFormat>Předvádění na obrazovce (4:3)</PresentationFormat>
  <Paragraphs>99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Calibri</vt:lpstr>
      <vt:lpstr>Comic Sans MS</vt:lpstr>
      <vt:lpstr>Pastelové tužky</vt:lpstr>
      <vt:lpstr>Řízení inovací</vt:lpstr>
      <vt:lpstr>Podmínky pro absolvování předmětu</vt:lpstr>
      <vt:lpstr>Hodnocení</vt:lpstr>
      <vt:lpstr>Hodnocení</vt:lpstr>
      <vt:lpstr>Zkouškový test</vt:lpstr>
      <vt:lpstr>Seminární práce</vt:lpstr>
      <vt:lpstr>Seminární práce – přidělení téma</vt:lpstr>
      <vt:lpstr>Seminární práce – Ukázka myšlenkové mapy (K. Mattasová, 2016)</vt:lpstr>
      <vt:lpstr>Seminární práce</vt:lpstr>
      <vt:lpstr>Struktura přednášek</vt:lpstr>
      <vt:lpstr>Struktura přednášek</vt:lpstr>
      <vt:lpstr>Struktura přednášek</vt:lpstr>
      <vt:lpstr>Prezentace aplikace PowerPoint</vt:lpstr>
      <vt:lpstr>Inovace</vt:lpstr>
      <vt:lpstr>Inovace</vt:lpstr>
      <vt:lpstr>Inovace</vt:lpstr>
      <vt:lpstr>Inovace</vt:lpstr>
      <vt:lpstr>Inovace</vt:lpstr>
      <vt:lpstr>Inovace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Žaneta Rylková</cp:lastModifiedBy>
  <cp:revision>290</cp:revision>
  <cp:lastPrinted>2018-02-19T05:58:56Z</cp:lastPrinted>
  <dcterms:created xsi:type="dcterms:W3CDTF">2006-02-22T11:03:38Z</dcterms:created>
  <dcterms:modified xsi:type="dcterms:W3CDTF">2024-02-28T06:06:17Z</dcterms:modified>
</cp:coreProperties>
</file>