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26"/>
  </p:notesMasterIdLst>
  <p:sldIdLst>
    <p:sldId id="256" r:id="rId2"/>
    <p:sldId id="258" r:id="rId3"/>
    <p:sldId id="303" r:id="rId4"/>
    <p:sldId id="304" r:id="rId5"/>
    <p:sldId id="262" r:id="rId6"/>
    <p:sldId id="263" r:id="rId7"/>
    <p:sldId id="285" r:id="rId8"/>
    <p:sldId id="286" r:id="rId9"/>
    <p:sldId id="287" r:id="rId10"/>
    <p:sldId id="288" r:id="rId11"/>
    <p:sldId id="289" r:id="rId12"/>
    <p:sldId id="290" r:id="rId13"/>
    <p:sldId id="291" r:id="rId14"/>
    <p:sldId id="292" r:id="rId15"/>
    <p:sldId id="293" r:id="rId16"/>
    <p:sldId id="294" r:id="rId17"/>
    <p:sldId id="295" r:id="rId18"/>
    <p:sldId id="296" r:id="rId19"/>
    <p:sldId id="297" r:id="rId20"/>
    <p:sldId id="298" r:id="rId21"/>
    <p:sldId id="300" r:id="rId22"/>
    <p:sldId id="299" r:id="rId23"/>
    <p:sldId id="301" r:id="rId24"/>
    <p:sldId id="302" r:id="rId2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116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40B852-5BC2-4C7C-BF0C-2D805B5AB70E}" type="datetimeFigureOut">
              <a:rPr lang="cs-CZ" smtClean="0"/>
              <a:t>09.02.2022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FF0D92-CBCE-4A5C-8EC4-81C841275A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578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50879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22618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1F8EB-4F63-466B-8C59-625013F03583}" type="datetime1">
              <a:rPr lang="cs-CZ" smtClean="0"/>
              <a:t>09.02.2022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634674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A483D-412A-403F-AA47-1472DD302AAD}" type="datetime1">
              <a:rPr lang="cs-CZ" smtClean="0"/>
              <a:t>09.02.2022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46342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AA917-C446-4DE3-8BB1-72A2A9198CA8}" type="datetime1">
              <a:rPr lang="cs-CZ" smtClean="0"/>
              <a:t>09.02.2022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463082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3726A-5E2C-4A9F-90E6-6DF787BFF5CA}" type="datetime1">
              <a:rPr lang="cs-CZ" smtClean="0"/>
              <a:t>09.02.2022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78251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83D4D-43C0-445E-AD76-1C51A90C76B5}" type="datetime1">
              <a:rPr lang="cs-CZ" smtClean="0"/>
              <a:t>09.02.2022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478236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431C0-7FBB-4E3F-9541-148E5A786D29}" type="datetime1">
              <a:rPr lang="cs-CZ" smtClean="0"/>
              <a:t>09.02.2022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89402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3D1CC-170E-44C5-97DA-D3D6E1234AF3}" type="datetime1">
              <a:rPr lang="cs-CZ" smtClean="0"/>
              <a:t>09.02.2022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15870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CDF28-B997-4519-BA13-26EB1ABBC310}" type="datetime1">
              <a:rPr lang="cs-CZ" smtClean="0"/>
              <a:t>09.02.2022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3336293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302585"/>
            <a:ext cx="956040" cy="994283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260649"/>
            <a:ext cx="4536504" cy="676937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 smtClean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  <a:endParaRPr lang="cs-CZ" sz="2400" dirty="0">
              <a:solidFill>
                <a:srgbClr val="981E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932723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630932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6309320"/>
            <a:ext cx="2895600" cy="365125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endParaRPr lang="cs-CZ" altLang="cs-CZ" dirty="0" smtClean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6309320"/>
            <a:ext cx="108012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469794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D6777-C331-45A6-8509-96B5E9480878}" type="datetime1">
              <a:rPr lang="cs-CZ" smtClean="0"/>
              <a:t>09.02.2022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90042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92989-8D86-4CEB-A679-1FC74AC20F0D}" type="datetime1">
              <a:rPr lang="cs-CZ" smtClean="0"/>
              <a:t>09.02.2022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51211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1E12E-6DC7-4CDE-B052-28F20DE15981}" type="datetime1">
              <a:rPr lang="cs-CZ" smtClean="0"/>
              <a:t>09.02.2022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92939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BF854-7C87-4D3C-BD02-8CFC762D9A68}" type="datetime1">
              <a:rPr lang="cs-CZ" smtClean="0"/>
              <a:t>09.02.2022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42035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DD28D-29FE-456E-9B0F-BE7C0F6713FB}" type="datetime1">
              <a:rPr lang="cs-CZ" smtClean="0"/>
              <a:t>09.02.2022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393821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3C26E-08D7-48B8-B036-244316257399}" type="datetime1">
              <a:rPr lang="cs-CZ" smtClean="0"/>
              <a:t>09.02.2022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1614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4A765-7E81-4ED7-9DA1-7E72CD96EE69}" type="datetime1">
              <a:rPr lang="cs-CZ" smtClean="0"/>
              <a:t>09.02.2022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57019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1FECD-312C-4986-8AE3-11A4E48E420F}" type="datetime1">
              <a:rPr lang="cs-CZ" smtClean="0"/>
              <a:t>09.02.2022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40285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BC273D-4F9D-4FA9-BFF4-F4DE849D2CB0}" type="datetime1">
              <a:rPr lang="cs-CZ" smtClean="0"/>
              <a:t>09.02.2022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39763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  <p:sldLayoutId id="2147483675" r:id="rId14"/>
    <p:sldLayoutId id="2147483676" r:id="rId15"/>
    <p:sldLayoutId id="2147483677" r:id="rId16"/>
    <p:sldLayoutId id="2147483678" r:id="rId17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/>
              <a:t>I</a:t>
            </a:r>
            <a:r>
              <a:rPr lang="cs-CZ" smtClean="0"/>
              <a:t>novační </a:t>
            </a:r>
            <a:r>
              <a:rPr lang="cs-CZ" smtClean="0"/>
              <a:t>strategie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Ing. Žaneta </a:t>
            </a:r>
            <a:r>
              <a:rPr lang="cs-CZ" dirty="0" err="1" smtClean="0"/>
              <a:t>Rylková</a:t>
            </a:r>
            <a:r>
              <a:rPr lang="cs-CZ" dirty="0" smtClean="0"/>
              <a:t>, Ph.D.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178557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Strategie modrých oceánů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2400" dirty="0" smtClean="0"/>
              <a:t>Založena na vytvoření elementárně nového prostoru, zpravidla daného novým typem výrobku, který vyvolá nové potřeby.</a:t>
            </a:r>
          </a:p>
          <a:p>
            <a:r>
              <a:rPr lang="cs-CZ" sz="2400" dirty="0" smtClean="0"/>
              <a:t>Nezaměřuje se na rozdělení stávajících trhů, ale vytvoření nové poptávky a tím se odpoutat od konkurence.</a:t>
            </a:r>
          </a:p>
          <a:p>
            <a:r>
              <a:rPr lang="cs-CZ" sz="2400" dirty="0" smtClean="0"/>
              <a:t>Cílem není soustředit se na boj mezi sebou, získání tržního podílu na úkor konkurence.</a:t>
            </a:r>
            <a:endParaRPr lang="cs-CZ" sz="24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07663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Rozdíly mezi strategií rudého a modrého oceánu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32656501"/>
              </p:ext>
            </p:extLst>
          </p:nvPr>
        </p:nvGraphicFramePr>
        <p:xfrm>
          <a:off x="1331640" y="2133600"/>
          <a:ext cx="7488832" cy="3967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44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444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Strategie rudého</a:t>
                      </a:r>
                      <a:r>
                        <a:rPr lang="cs-CZ" baseline="0" dirty="0" smtClean="0"/>
                        <a:t> oceánu</a:t>
                      </a:r>
                      <a:endParaRPr lang="cs-CZ" dirty="0"/>
                    </a:p>
                  </a:txBody>
                  <a:tcPr marL="73237" marR="73237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Strategie modrého oceánu</a:t>
                      </a:r>
                      <a:endParaRPr lang="cs-CZ" dirty="0"/>
                    </a:p>
                  </a:txBody>
                  <a:tcPr marL="73237" marR="7323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1600" dirty="0" smtClean="0"/>
                        <a:t>Hranice odvětví jsou</a:t>
                      </a:r>
                      <a:r>
                        <a:rPr lang="cs-CZ" sz="1600" baseline="0" dirty="0" smtClean="0"/>
                        <a:t> pevně vymezené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1600" baseline="0" dirty="0" smtClean="0"/>
                        <a:t>Snaha podat vyšší výkon než soupeř, snaha zmocnit se většího podílu na již existující poptávce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1600" baseline="0" dirty="0" smtClean="0"/>
                        <a:t>Snížení vyhlídek na růst a zisk</a:t>
                      </a:r>
                      <a:endParaRPr lang="cs-CZ" sz="1600" dirty="0"/>
                    </a:p>
                  </a:txBody>
                  <a:tcPr marL="73237" marR="73237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1600" dirty="0" smtClean="0"/>
                        <a:t>Všechna dnes neexistující</a:t>
                      </a:r>
                      <a:r>
                        <a:rPr lang="cs-CZ" sz="1600" baseline="0" dirty="0" smtClean="0"/>
                        <a:t> odvětví a tržní prostor, který není dosud znám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1600" baseline="0" dirty="0" smtClean="0"/>
                        <a:t>Příležitost k vysoce ziskovému růstu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1600" baseline="0" dirty="0" smtClean="0"/>
                        <a:t>Nový pojem, ale existence nová není (např. chytré telefony)</a:t>
                      </a:r>
                      <a:endParaRPr lang="cs-CZ" sz="1600" dirty="0"/>
                    </a:p>
                  </a:txBody>
                  <a:tcPr marL="73237" marR="73237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1600" dirty="0" smtClean="0"/>
                        <a:t>Soutěž v rámci existujícího tržního prostoru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1600" dirty="0" smtClean="0"/>
                        <a:t>Využijte</a:t>
                      </a:r>
                      <a:r>
                        <a:rPr lang="cs-CZ" sz="1600" baseline="0" dirty="0" smtClean="0"/>
                        <a:t> existující poptávky a získejte výhodu vůči stávajícím konkurentům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1600" baseline="0" dirty="0" smtClean="0"/>
                        <a:t>Volte mezi hodnotou a náklady</a:t>
                      </a:r>
                      <a:endParaRPr lang="cs-CZ" sz="1600" dirty="0"/>
                    </a:p>
                  </a:txBody>
                  <a:tcPr marL="73237" marR="73237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1600" dirty="0" smtClean="0"/>
                        <a:t>Vytvořte</a:t>
                      </a:r>
                      <a:r>
                        <a:rPr lang="cs-CZ" sz="1600" baseline="0" dirty="0" smtClean="0"/>
                        <a:t> svrchovaný tržní prostor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1600" baseline="0" dirty="0" smtClean="0"/>
                        <a:t>Vyřaďte konkurenty ze hry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1600" baseline="0" dirty="0" smtClean="0"/>
                        <a:t>Vytvořte novou poptávku a využijte ji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1600" baseline="0" dirty="0" smtClean="0"/>
                        <a:t>Zaměřte se na strategii odlišení a prolomte dilema rozhodování mezi hodnotou a náklady</a:t>
                      </a:r>
                      <a:endParaRPr lang="cs-CZ" sz="1600" dirty="0"/>
                    </a:p>
                  </a:txBody>
                  <a:tcPr marL="73237" marR="73237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33299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Koncipování strategie modrého oceánu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Základním prvkem změny je hodnotová inovace – snaha poskytnout kupujícím a své firmě skokový přírůstek hodnoty pro zákazníka</a:t>
            </a:r>
          </a:p>
          <a:p>
            <a:r>
              <a:rPr lang="cs-CZ" sz="2400" dirty="0" smtClean="0"/>
              <a:t>Pochopitelně závislá na zákaznících, nutné je zkoumat i ne-zákazníky (stojí na okraji trhu, odmítají nebo neznají)</a:t>
            </a:r>
            <a:endParaRPr lang="cs-CZ" sz="24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927095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Scénáře 6 cest k určení strategie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2400" dirty="0" smtClean="0"/>
              <a:t>Rozhlédnutí se přes alternativní odvětví</a:t>
            </a:r>
          </a:p>
          <a:p>
            <a:r>
              <a:rPr lang="cs-CZ" sz="2400" dirty="0" smtClean="0"/>
              <a:t>Rozhlédnutí se přes strategické skupiny v rámci jednotlivých odvětví (podle ceny a výkonnosti)</a:t>
            </a:r>
          </a:p>
          <a:p>
            <a:r>
              <a:rPr lang="cs-CZ" sz="2400" dirty="0" smtClean="0"/>
              <a:t>Rozhlédnutí se přes řetězec zákazníků</a:t>
            </a:r>
          </a:p>
          <a:p>
            <a:r>
              <a:rPr lang="cs-CZ" sz="2400" dirty="0" smtClean="0"/>
              <a:t>Rozhlédnutí se přes nabídky doplňkových výrobků a služeb</a:t>
            </a:r>
          </a:p>
          <a:p>
            <a:r>
              <a:rPr lang="cs-CZ" sz="2400" dirty="0" smtClean="0"/>
              <a:t>Rozhlédnutí se přes funkční či emoční výzvy adresované zákazníkům</a:t>
            </a:r>
          </a:p>
          <a:p>
            <a:r>
              <a:rPr lang="cs-CZ" sz="2400" dirty="0" smtClean="0"/>
              <a:t>Rozhlédnutí se napříč časem</a:t>
            </a:r>
            <a:endParaRPr lang="cs-CZ" sz="24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39900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Strategie rychle druhého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2400" dirty="0" smtClean="0"/>
              <a:t>Moderní odnoží strategie následnictví</a:t>
            </a:r>
          </a:p>
          <a:p>
            <a:r>
              <a:rPr lang="cs-CZ" sz="2400" dirty="0" smtClean="0"/>
              <a:t>Principem je rychle rozpoznat komerční potenciál úspěšného průkopníka a jeho radikální inovaci či produkt v modrém oceánu další inovací zlepšit</a:t>
            </a:r>
          </a:p>
          <a:p>
            <a:pPr lvl="1"/>
            <a:r>
              <a:rPr lang="cs-CZ" sz="2000" dirty="0" smtClean="0"/>
              <a:t>Průkopnická strategie – první na trhu, primární emise produkce, vytvoření trhu od nuly, ovšem riziková strategie</a:t>
            </a:r>
          </a:p>
          <a:p>
            <a:pPr lvl="1"/>
            <a:r>
              <a:rPr lang="cs-CZ" sz="2000" dirty="0" smtClean="0"/>
              <a:t>Strategie rychlého druhého – založena na správném načasování</a:t>
            </a:r>
            <a:endParaRPr lang="cs-CZ" sz="20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336150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Strategie rychlého druhého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2000" dirty="0" smtClean="0"/>
              <a:t>Nutný je dobrý systém monitorování situace na trhu</a:t>
            </a:r>
          </a:p>
          <a:p>
            <a:r>
              <a:rPr lang="cs-CZ" sz="2000" dirty="0" smtClean="0"/>
              <a:t>Půjde o soutěž v nákladech, vylepšení produktu, druhý na trhu musí mít výrobní kapacity, marketing, propagaci, odbytové kanály lepší než průkopník</a:t>
            </a:r>
          </a:p>
          <a:p>
            <a:r>
              <a:rPr lang="cs-CZ" sz="2000" dirty="0" smtClean="0"/>
              <a:t>Rychle druhý si musí osvojit novou technologii.</a:t>
            </a:r>
          </a:p>
          <a:p>
            <a:r>
              <a:rPr lang="cs-CZ" sz="2000" dirty="0" smtClean="0"/>
              <a:t>Výhodou je, že nemusel vynaložit značné náklady na vývoj, nenese riziko neúspěchu ani vstupních nákladů na uvedení novinky na trh.</a:t>
            </a:r>
            <a:endParaRPr lang="cs-CZ" sz="20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43456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Strategie otevřených inovací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Uzavřená inovace – vytvoření nového výrobku je interní záležitostí firmy</a:t>
            </a:r>
          </a:p>
          <a:p>
            <a:r>
              <a:rPr lang="cs-CZ" sz="2400" dirty="0" smtClean="0"/>
              <a:t>Otevřená inovace – zapojuje různé externí zdroje</a:t>
            </a:r>
            <a:endParaRPr lang="cs-CZ" sz="24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246482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Otevřená inovace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 smtClean="0"/>
              <a:t>Řada forem:</a:t>
            </a:r>
          </a:p>
          <a:p>
            <a:pPr lvl="1"/>
            <a:r>
              <a:rPr lang="cs-CZ" sz="2000" dirty="0" smtClean="0"/>
              <a:t>Vyhlášení soutěže o nápady</a:t>
            </a:r>
          </a:p>
          <a:p>
            <a:pPr lvl="1"/>
            <a:r>
              <a:rPr lang="cs-CZ" sz="2000" dirty="0" smtClean="0"/>
              <a:t>Zapojení dodavatelů</a:t>
            </a:r>
          </a:p>
          <a:p>
            <a:pPr lvl="1"/>
            <a:r>
              <a:rPr lang="cs-CZ" sz="2000" dirty="0" smtClean="0"/>
              <a:t>Zapojení externích subjektů do vývoje</a:t>
            </a:r>
          </a:p>
          <a:p>
            <a:pPr lvl="1"/>
            <a:r>
              <a:rPr lang="cs-CZ" sz="2000" dirty="0" smtClean="0"/>
              <a:t>Navázání strategických partnerství</a:t>
            </a:r>
            <a:endParaRPr lang="cs-CZ" sz="20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2536416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Výhody a nevýhody otevřených inovací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64892070"/>
              </p:ext>
            </p:extLst>
          </p:nvPr>
        </p:nvGraphicFramePr>
        <p:xfrm>
          <a:off x="1943100" y="2133600"/>
          <a:ext cx="6591300" cy="3479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956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956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výhody</a:t>
                      </a:r>
                      <a:endParaRPr lang="cs-CZ" dirty="0"/>
                    </a:p>
                  </a:txBody>
                  <a:tcPr marL="73237" marR="73237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nevýhody</a:t>
                      </a:r>
                      <a:endParaRPr lang="cs-CZ" dirty="0"/>
                    </a:p>
                  </a:txBody>
                  <a:tcPr marL="73237" marR="7323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dirty="0" smtClean="0"/>
                        <a:t>Nižší náklady na nové výrobky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dirty="0" smtClean="0"/>
                        <a:t>Začlenění zákazníků v rané</a:t>
                      </a:r>
                      <a:r>
                        <a:rPr lang="cs-CZ" baseline="0" dirty="0" smtClean="0"/>
                        <a:t> fázi vývoje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baseline="0" dirty="0" smtClean="0"/>
                        <a:t>Rozšíření vějíře nápadů, které by zůstaly pod pokličkou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baseline="0" dirty="0" smtClean="0"/>
                        <a:t>Zrychlení vytvoření nových výrobků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baseline="0" dirty="0" smtClean="0"/>
                        <a:t>Možnost zapojení rizikového kapitálu</a:t>
                      </a:r>
                      <a:endParaRPr lang="cs-CZ" dirty="0"/>
                    </a:p>
                  </a:txBody>
                  <a:tcPr marL="73237" marR="73237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dirty="0" smtClean="0"/>
                        <a:t>Odhalení informací, které nejsou určeny ke sdílení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dirty="0" smtClean="0"/>
                        <a:t>Možná ztráta</a:t>
                      </a:r>
                      <a:r>
                        <a:rPr lang="cs-CZ" baseline="0" dirty="0" smtClean="0"/>
                        <a:t> konkurenční výhody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baseline="0" dirty="0" smtClean="0"/>
                        <a:t>Koncipovat nové kanály pro komunikaci s externími subjekty – softwarová platforma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baseline="0" dirty="0" smtClean="0"/>
                        <a:t>Jiný model zapojující externí subjekty</a:t>
                      </a:r>
                      <a:endParaRPr lang="cs-CZ" dirty="0"/>
                    </a:p>
                  </a:txBody>
                  <a:tcPr marL="73237" marR="73237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978763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Strategie reverzních inovací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 smtClean="0"/>
              <a:t>Reverzní inovace je inovace vytvořená v podmínkách a se zaměřením na málo vyspělý trh (v rozvojovém světě), a pokud se osvědčila na tomto trhu, je upravena a šířena na další trhy</a:t>
            </a:r>
          </a:p>
          <a:p>
            <a:r>
              <a:rPr lang="cs-CZ" sz="2000" dirty="0" smtClean="0"/>
              <a:t>Vytvořena pro místní (rozvojový) trh, může být modifikována a zdokonalena pro další trhy, včetně vyspělých.</a:t>
            </a:r>
            <a:endParaRPr lang="cs-CZ" sz="20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80932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Inovační strategické aktivity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Měly by dát odpověď na dvě otázky:</a:t>
            </a:r>
          </a:p>
          <a:p>
            <a:pPr lvl="1"/>
            <a:r>
              <a:rPr lang="cs-CZ" sz="2400" dirty="0" smtClean="0"/>
              <a:t>Strategické záměry – tj. jaké inovace (produktové, procesní…) by měly být realizovány v daném strategickém horizontu.</a:t>
            </a:r>
          </a:p>
          <a:p>
            <a:pPr lvl="1"/>
            <a:r>
              <a:rPr lang="cs-CZ" sz="2400" dirty="0" smtClean="0"/>
              <a:t>Inovační strategie – jaké strategické přístupy budou voleny při dosahování strategických záměrů.</a:t>
            </a:r>
            <a:endParaRPr lang="cs-CZ" sz="24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378925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Monitoring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 smtClean="0"/>
              <a:t>Společensko-ekonomické prostředí</a:t>
            </a:r>
          </a:p>
          <a:p>
            <a:r>
              <a:rPr lang="cs-CZ" sz="2400" dirty="0" smtClean="0"/>
              <a:t>Vědeckotechnických trendů</a:t>
            </a:r>
          </a:p>
          <a:p>
            <a:r>
              <a:rPr lang="cs-CZ" sz="2400" dirty="0" smtClean="0"/>
              <a:t>Produktový monitoring</a:t>
            </a:r>
          </a:p>
          <a:p>
            <a:r>
              <a:rPr lang="cs-CZ" sz="2400" dirty="0" smtClean="0"/>
              <a:t>Cenový monitoring</a:t>
            </a:r>
          </a:p>
          <a:p>
            <a:r>
              <a:rPr lang="cs-CZ" sz="2400" dirty="0" smtClean="0"/>
              <a:t>Cílové náklady</a:t>
            </a:r>
          </a:p>
          <a:p>
            <a:pPr marL="0" indent="0">
              <a:buNone/>
            </a:pPr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987058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Monitoring vědeckotechnických trendů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2000" dirty="0" smtClean="0"/>
              <a:t>Komerční a technické zpravodajství má poskytovat cenné informace:</a:t>
            </a:r>
          </a:p>
          <a:p>
            <a:pPr lvl="1"/>
            <a:r>
              <a:rPr lang="cs-CZ" sz="2000" dirty="0" smtClean="0"/>
              <a:t>Monitoring prostředí (vývojové trendy, příležitosti, hrozby národní ekonomiky, vybraných zahraničních ekonomik)</a:t>
            </a:r>
          </a:p>
          <a:p>
            <a:pPr lvl="1"/>
            <a:r>
              <a:rPr lang="cs-CZ" sz="2000" dirty="0" smtClean="0"/>
              <a:t>Monitoring trhu (vývoj – nasycenost, příležitosti, zákazníci – potřeby, preference, konkurence – tržní podíl, klíčové produkty, klíčové produkty – prodejní trendy, tržní podíly, cenové trendy)</a:t>
            </a:r>
          </a:p>
          <a:p>
            <a:pPr lvl="1"/>
            <a:r>
              <a:rPr lang="cs-CZ" sz="2000" dirty="0" smtClean="0"/>
              <a:t>Vědeckotechnický monitoring (trendy ve výzkumu, inovacích, konkurenčních výrobcích, nových technologiích)</a:t>
            </a:r>
            <a:endParaRPr lang="cs-CZ" sz="20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053543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Produktový monitoring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 smtClean="0"/>
              <a:t>Studium životního cyklu, ve kterém se produkt nachází, v čem je jeho diferenciace na trhu, informace o spokojenosti zákazníků s daným produktem, prodejních praktikách, vnímání jeho značky</a:t>
            </a:r>
          </a:p>
          <a:p>
            <a:r>
              <a:rPr lang="cs-CZ" sz="2000" dirty="0" smtClean="0"/>
              <a:t>Rozhodování u produktů – co zavést, co vyřadit, kam zavést, jak zavést, z čeho hradit</a:t>
            </a:r>
            <a:endParaRPr lang="cs-CZ" sz="20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7316906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Cenový monitoring a predikce cen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 smtClean="0"/>
              <a:t>Důležitý pro koncipování produktové strategie, pro operativní korekci prodejních cen</a:t>
            </a:r>
          </a:p>
          <a:p>
            <a:r>
              <a:rPr lang="cs-CZ" sz="2000" dirty="0" smtClean="0"/>
              <a:t>Target </a:t>
            </a:r>
            <a:r>
              <a:rPr lang="cs-CZ" sz="2000" dirty="0" err="1" smtClean="0"/>
              <a:t>costing</a:t>
            </a:r>
            <a:r>
              <a:rPr lang="cs-CZ" sz="2000" dirty="0" smtClean="0"/>
              <a:t> (cílové náklady) – při realizaci inovačního projektu je důležité držet náklady na uzdě – určení ceny před zahájením realizačního inovačního projektu</a:t>
            </a:r>
          </a:p>
          <a:p>
            <a:r>
              <a:rPr lang="cs-CZ" sz="2000" dirty="0" smtClean="0"/>
              <a:t>Je nutné určit „kolik smí výrobek stát“ místo „co by měl výrobek stát</a:t>
            </a:r>
            <a:endParaRPr lang="cs-CZ" sz="20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506893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Cílové náklady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 smtClean="0"/>
              <a:t>Jsou-li cílové náklady vyšší než kalkulačně určené náklady, rozdíl představuje částku, o kterou lze zvýšit předpokládaný zisk z výrobku</a:t>
            </a:r>
          </a:p>
          <a:p>
            <a:r>
              <a:rPr lang="cs-CZ" sz="2000" dirty="0" smtClean="0"/>
              <a:t>Převis cílových nákladů nad kalkulačně určeným limitem nákladů – vyvolává impuls k zlepšování aktivit s cílem odhalení rezerv, neefektivností, zvýšení produktivity s cílem snížení nákladů</a:t>
            </a:r>
            <a:endParaRPr lang="cs-CZ" sz="20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527340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052737"/>
            <a:ext cx="6984776" cy="507703"/>
          </a:xfrm>
        </p:spPr>
        <p:txBody>
          <a:bodyPr/>
          <a:lstStyle/>
          <a:p>
            <a:r>
              <a:rPr lang="cs-CZ" dirty="0" smtClean="0"/>
              <a:t>Strategie inovací podniku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1560513"/>
            <a:ext cx="8280400" cy="395605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lnSpc>
                <a:spcPct val="130000"/>
              </a:lnSpc>
              <a:buNone/>
            </a:pPr>
            <a:endParaRPr lang="cs-CZ" altLang="cs-CZ" sz="1400" dirty="0"/>
          </a:p>
          <a:p>
            <a:pPr marL="457200" lvl="1" indent="0" algn="just">
              <a:lnSpc>
                <a:spcPct val="130000"/>
              </a:lnSpc>
              <a:buNone/>
            </a:pPr>
            <a:r>
              <a:rPr lang="cs-CZ" altLang="cs-CZ" sz="1800" dirty="0"/>
              <a:t>1)</a:t>
            </a:r>
            <a:r>
              <a:rPr lang="cs-CZ" altLang="cs-CZ" sz="1400" dirty="0"/>
              <a:t>   </a:t>
            </a:r>
            <a:r>
              <a:rPr lang="cs-CZ" altLang="cs-CZ" sz="1800" dirty="0"/>
              <a:t>uvedení do výroby nových výrobků nebo vylepšení stávajících výrobků, </a:t>
            </a:r>
          </a:p>
          <a:p>
            <a:pPr marL="457200" lvl="1" indent="0" algn="just">
              <a:lnSpc>
                <a:spcPct val="130000"/>
              </a:lnSpc>
              <a:buNone/>
            </a:pPr>
            <a:r>
              <a:rPr lang="cs-CZ" altLang="cs-CZ" sz="1800" dirty="0"/>
              <a:t>2)   zavedení nových nebo zlepšených metod výroby, </a:t>
            </a:r>
          </a:p>
          <a:p>
            <a:pPr marL="457200" lvl="1" indent="0" algn="just">
              <a:lnSpc>
                <a:spcPct val="130000"/>
              </a:lnSpc>
              <a:buNone/>
            </a:pPr>
            <a:r>
              <a:rPr lang="cs-CZ" altLang="cs-CZ" sz="1800" dirty="0"/>
              <a:t>3)   otevření nového trhu, </a:t>
            </a:r>
          </a:p>
          <a:p>
            <a:pPr marL="457200" lvl="1" indent="0" algn="just">
              <a:lnSpc>
                <a:spcPct val="130000"/>
              </a:lnSpc>
              <a:buNone/>
            </a:pPr>
            <a:r>
              <a:rPr lang="cs-CZ" altLang="cs-CZ" sz="1800" dirty="0"/>
              <a:t>4)   použití nového způsobu prodeje nebo nákupu, </a:t>
            </a:r>
          </a:p>
          <a:p>
            <a:pPr marL="457200" lvl="1" indent="0" algn="just">
              <a:lnSpc>
                <a:spcPct val="130000"/>
              </a:lnSpc>
              <a:buNone/>
            </a:pPr>
            <a:r>
              <a:rPr lang="cs-CZ" altLang="cs-CZ" sz="1800" dirty="0"/>
              <a:t>5)   použití nových surovin nebo polotovarů, </a:t>
            </a:r>
          </a:p>
          <a:p>
            <a:pPr marL="457200" lvl="1" indent="0" algn="just">
              <a:lnSpc>
                <a:spcPct val="130000"/>
              </a:lnSpc>
              <a:buNone/>
            </a:pPr>
            <a:r>
              <a:rPr lang="cs-CZ" altLang="cs-CZ" sz="1800" dirty="0"/>
              <a:t>6)   zavedení nové organizace výroby</a:t>
            </a:r>
          </a:p>
          <a:p>
            <a:pPr lvl="1" algn="just">
              <a:lnSpc>
                <a:spcPct val="130000"/>
              </a:lnSpc>
            </a:pPr>
            <a:endParaRPr lang="cs-CZ" altLang="cs-CZ" sz="1400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91734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052737"/>
            <a:ext cx="6984776" cy="507703"/>
          </a:xfrm>
        </p:spPr>
        <p:txBody>
          <a:bodyPr/>
          <a:lstStyle/>
          <a:p>
            <a:r>
              <a:rPr lang="cs-CZ" dirty="0" smtClean="0"/>
              <a:t>Strategie inovací podniku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1560513"/>
            <a:ext cx="8280400" cy="3956050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lnSpc>
                <a:spcPct val="130000"/>
              </a:lnSpc>
              <a:spcBef>
                <a:spcPts val="0"/>
              </a:spcBef>
            </a:pPr>
            <a:r>
              <a:rPr lang="cs-CZ" altLang="cs-CZ" dirty="0" smtClean="0"/>
              <a:t>strategie </a:t>
            </a:r>
            <a:r>
              <a:rPr lang="cs-CZ" altLang="cs-CZ" dirty="0"/>
              <a:t>inovací podniku podle  stupně  originality  a  obsahového  zaměření</a:t>
            </a:r>
            <a:r>
              <a:rPr lang="cs-CZ" altLang="cs-CZ" dirty="0" smtClean="0"/>
              <a:t>:</a:t>
            </a:r>
            <a:endParaRPr lang="cs-CZ" altLang="cs-CZ" dirty="0"/>
          </a:p>
          <a:p>
            <a:pPr marL="457200" lvl="1" indent="0" algn="just">
              <a:lnSpc>
                <a:spcPct val="130000"/>
              </a:lnSpc>
              <a:spcBef>
                <a:spcPts val="0"/>
              </a:spcBef>
              <a:buNone/>
            </a:pPr>
            <a:r>
              <a:rPr lang="cs-CZ" altLang="cs-CZ" sz="1800" dirty="0" smtClean="0"/>
              <a:t>inovace </a:t>
            </a:r>
            <a:r>
              <a:rPr lang="cs-CZ" altLang="cs-CZ" sz="1800" dirty="0"/>
              <a:t>napodobovací (jde o uplatnění změn a novinek vymyšlených nebo prakticky vyzkoušených jinde)</a:t>
            </a:r>
          </a:p>
          <a:p>
            <a:pPr marL="457200" lvl="1" indent="0" algn="just">
              <a:lnSpc>
                <a:spcPct val="130000"/>
              </a:lnSpc>
              <a:spcBef>
                <a:spcPts val="0"/>
              </a:spcBef>
              <a:buNone/>
            </a:pPr>
            <a:r>
              <a:rPr lang="cs-CZ" altLang="cs-CZ" sz="1800" dirty="0" smtClean="0"/>
              <a:t>inovace </a:t>
            </a:r>
            <a:r>
              <a:rPr lang="cs-CZ" altLang="cs-CZ" sz="1800" dirty="0"/>
              <a:t>originální (jde o uskutečnění zcela nových myšlenek a nápadů). </a:t>
            </a:r>
            <a:endParaRPr lang="cs-CZ" altLang="cs-CZ" sz="1800" dirty="0" smtClean="0"/>
          </a:p>
          <a:p>
            <a:pPr algn="just">
              <a:lnSpc>
                <a:spcPct val="130000"/>
              </a:lnSpc>
              <a:spcBef>
                <a:spcPts val="0"/>
              </a:spcBef>
            </a:pPr>
            <a:r>
              <a:rPr lang="cs-CZ" altLang="cs-CZ" dirty="0"/>
              <a:t>strategie inovací podniku v souvislosti s nároky na strukturu organizace</a:t>
            </a:r>
            <a:r>
              <a:rPr lang="cs-CZ" altLang="cs-CZ" dirty="0" smtClean="0"/>
              <a:t>:</a:t>
            </a:r>
            <a:endParaRPr lang="cs-CZ" altLang="cs-CZ" dirty="0"/>
          </a:p>
          <a:p>
            <a:pPr marL="457200" lvl="1" indent="0" algn="just">
              <a:lnSpc>
                <a:spcPct val="130000"/>
              </a:lnSpc>
              <a:spcBef>
                <a:spcPts val="0"/>
              </a:spcBef>
              <a:buNone/>
            </a:pPr>
            <a:r>
              <a:rPr lang="cs-CZ" altLang="cs-CZ" sz="1800" dirty="0"/>
              <a:t>strategie zaměřená na inovace radikální versus přírůstkové, </a:t>
            </a:r>
          </a:p>
          <a:p>
            <a:pPr marL="457200" lvl="1" indent="0" algn="just">
              <a:lnSpc>
                <a:spcPct val="130000"/>
              </a:lnSpc>
              <a:spcBef>
                <a:spcPts val="0"/>
              </a:spcBef>
              <a:buNone/>
            </a:pPr>
            <a:r>
              <a:rPr lang="cs-CZ" altLang="cs-CZ" sz="1800" dirty="0"/>
              <a:t>strategie zaměřená na inovace technologické versus administrativní, </a:t>
            </a:r>
          </a:p>
          <a:p>
            <a:pPr marL="457200" lvl="1" indent="0" algn="just">
              <a:lnSpc>
                <a:spcPct val="130000"/>
              </a:lnSpc>
              <a:spcBef>
                <a:spcPts val="0"/>
              </a:spcBef>
              <a:buNone/>
            </a:pPr>
            <a:r>
              <a:rPr lang="cs-CZ" altLang="cs-CZ" sz="1800" dirty="0"/>
              <a:t>strategie zaměřená na inovace procesní versus produktové. </a:t>
            </a:r>
          </a:p>
          <a:p>
            <a:pPr algn="just">
              <a:lnSpc>
                <a:spcPct val="130000"/>
              </a:lnSpc>
              <a:spcBef>
                <a:spcPts val="0"/>
              </a:spcBef>
            </a:pPr>
            <a:r>
              <a:rPr lang="cs-CZ" altLang="cs-CZ" dirty="0" smtClean="0"/>
              <a:t>Strategie ofenzivní nebo defenzivní, zůstatková</a:t>
            </a:r>
            <a:endParaRPr lang="cs-CZ" altLang="cs-CZ" dirty="0"/>
          </a:p>
          <a:p>
            <a:pPr marL="457200" lvl="1" indent="0" algn="just">
              <a:lnSpc>
                <a:spcPct val="130000"/>
              </a:lnSpc>
              <a:buNone/>
            </a:pPr>
            <a:endParaRPr lang="cs-CZ" altLang="cs-CZ" sz="1400" dirty="0"/>
          </a:p>
          <a:p>
            <a:pPr lvl="1" algn="just">
              <a:lnSpc>
                <a:spcPct val="130000"/>
              </a:lnSpc>
            </a:pPr>
            <a:endParaRPr lang="cs-CZ" altLang="cs-CZ" sz="1400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04714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Malé a střední firmy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42415" y="1628800"/>
            <a:ext cx="6591985" cy="4282422"/>
          </a:xfrm>
        </p:spPr>
        <p:txBody>
          <a:bodyPr>
            <a:noAutofit/>
          </a:bodyPr>
          <a:lstStyle/>
          <a:p>
            <a:r>
              <a:rPr lang="cs-CZ" sz="2400" dirty="0" smtClean="0"/>
              <a:t>Nemají tolik zkušeností s inovacemi</a:t>
            </a:r>
          </a:p>
          <a:p>
            <a:r>
              <a:rPr lang="cs-CZ" sz="2400" dirty="0" smtClean="0"/>
              <a:t>Budou řešit tyto úvahy a rozhodnutí:</a:t>
            </a:r>
          </a:p>
          <a:p>
            <a:pPr lvl="1"/>
            <a:r>
              <a:rPr lang="cs-CZ" sz="2400" dirty="0" smtClean="0"/>
              <a:t>Firma nemá představu o konkrétní podobě inovací, řeší otázku jak probudit invenci, nápady, jak do firemní kultury integrovat kreativitu, inovační aktivity</a:t>
            </a:r>
          </a:p>
          <a:p>
            <a:pPr lvl="1"/>
            <a:r>
              <a:rPr lang="cs-CZ" sz="2400" dirty="0" smtClean="0"/>
              <a:t>Firma má představu, ale nemá finanční zdroje pro realizaci, řeší otázku, kde získat kapitál k financování, transformaci do reálné inovace</a:t>
            </a:r>
            <a:endParaRPr lang="cs-CZ" sz="24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60163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Limitující faktory inovačních strategických záměrů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2400" dirty="0" smtClean="0"/>
              <a:t>Inovační způsobilost (inovační zkušenosti, schopnosti, kapacity)</a:t>
            </a:r>
          </a:p>
          <a:p>
            <a:r>
              <a:rPr lang="cs-CZ" sz="2400" dirty="0" smtClean="0"/>
              <a:t>Specifikace inovace (zlepšování nebo výrazné zlepšení či dokonce zcela nový produkt, technologie)</a:t>
            </a:r>
          </a:p>
          <a:p>
            <a:r>
              <a:rPr lang="cs-CZ" sz="2400" dirty="0" smtClean="0"/>
              <a:t>Řízení inovací (definice inovace – co má splňovat, jaký problém má řešit, vize produktu nebo technologie a další sled aktivit vedoucí k úspěšné komercionalizaci)</a:t>
            </a:r>
            <a:endParaRPr lang="cs-CZ" sz="24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66513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Inovační strategie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Jsou-li určeny strategické inovační záměry, je třeba určit strategii inovací, tj. strategické přístupy, které vrcholové vedení favorizuje a bude uplatňovat při naplňování inovačních záměrů</a:t>
            </a:r>
            <a:endParaRPr lang="cs-CZ" sz="24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66931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Obecné rysy úspěšných inovačních společností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Proaktivní (kreativní) podniková kultura</a:t>
            </a:r>
          </a:p>
          <a:p>
            <a:r>
              <a:rPr lang="cs-CZ" sz="2400" dirty="0" smtClean="0"/>
              <a:t>Vynakládání přiměřených (ne přemrštěných) nákladů na výzkum a vývoj</a:t>
            </a:r>
          </a:p>
          <a:p>
            <a:r>
              <a:rPr lang="cs-CZ" sz="2400" dirty="0" smtClean="0"/>
              <a:t>Úsilí o rychlou komercionalizaci inovací</a:t>
            </a:r>
          </a:p>
          <a:p>
            <a:r>
              <a:rPr lang="cs-CZ" sz="2400" dirty="0" smtClean="0"/>
              <a:t>Inovační aktivity jako nepřetržitý proces </a:t>
            </a:r>
            <a:endParaRPr lang="cs-CZ" sz="24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32718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Strategie průlomových inovací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Průlomové, zlomové, radikální inovace – radikálně mění standardní přístupy ve funkcích výrobku, v případě technologických, vstupních materiálech, obchodních modelech</a:t>
            </a:r>
          </a:p>
          <a:p>
            <a:pPr lvl="1"/>
            <a:r>
              <a:rPr lang="cs-CZ" sz="2400" dirty="0" smtClean="0"/>
              <a:t>Strategie modrých oceánů</a:t>
            </a:r>
          </a:p>
          <a:p>
            <a:pPr lvl="1"/>
            <a:r>
              <a:rPr lang="cs-CZ" sz="2400" dirty="0" smtClean="0"/>
              <a:t>Strategie rychle druhého</a:t>
            </a:r>
          </a:p>
          <a:p>
            <a:pPr lvl="1"/>
            <a:r>
              <a:rPr lang="cs-CZ" sz="2400" dirty="0" smtClean="0"/>
              <a:t>Strategie otevřených inovací</a:t>
            </a:r>
            <a:endParaRPr lang="cs-CZ" sz="24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3782924"/>
      </p:ext>
    </p:extLst>
  </p:cSld>
  <p:clrMapOvr>
    <a:masterClrMapping/>
  </p:clrMapOvr>
</p:sld>
</file>

<file path=ppt/theme/theme1.xml><?xml version="1.0" encoding="utf-8"?>
<a:theme xmlns:a="http://schemas.openxmlformats.org/drawingml/2006/main" name="Stébla">
  <a:themeElements>
    <a:clrScheme name="Stébla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Stébla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tébla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220</TotalTime>
  <Words>1233</Words>
  <Application>Microsoft Office PowerPoint</Application>
  <PresentationFormat>Předvádění na obrazovce (4:3)</PresentationFormat>
  <Paragraphs>157</Paragraphs>
  <Slides>24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24</vt:i4>
      </vt:variant>
    </vt:vector>
  </HeadingPairs>
  <TitlesOfParts>
    <vt:vector size="30" baseType="lpstr">
      <vt:lpstr>Arial</vt:lpstr>
      <vt:lpstr>Calibri</vt:lpstr>
      <vt:lpstr>Century Gothic</vt:lpstr>
      <vt:lpstr>Times New Roman</vt:lpstr>
      <vt:lpstr>Wingdings 3</vt:lpstr>
      <vt:lpstr>Stébla</vt:lpstr>
      <vt:lpstr>Inovační strategie</vt:lpstr>
      <vt:lpstr>Inovační strategické aktivity</vt:lpstr>
      <vt:lpstr>Strategie inovací podniku</vt:lpstr>
      <vt:lpstr>Strategie inovací podniku</vt:lpstr>
      <vt:lpstr>Malé a střední firmy</vt:lpstr>
      <vt:lpstr>Limitující faktory inovačních strategických záměrů</vt:lpstr>
      <vt:lpstr>Inovační strategie</vt:lpstr>
      <vt:lpstr>Obecné rysy úspěšných inovačních společností</vt:lpstr>
      <vt:lpstr>Strategie průlomových inovací</vt:lpstr>
      <vt:lpstr>Strategie modrých oceánů</vt:lpstr>
      <vt:lpstr>Rozdíly mezi strategií rudého a modrého oceánu</vt:lpstr>
      <vt:lpstr>Koncipování strategie modrého oceánu</vt:lpstr>
      <vt:lpstr>Scénáře 6 cest k určení strategie</vt:lpstr>
      <vt:lpstr>Strategie rychle druhého</vt:lpstr>
      <vt:lpstr>Strategie rychlého druhého</vt:lpstr>
      <vt:lpstr>Strategie otevřených inovací</vt:lpstr>
      <vt:lpstr>Otevřená inovace</vt:lpstr>
      <vt:lpstr>Výhody a nevýhody otevřených inovací</vt:lpstr>
      <vt:lpstr>Strategie reverzních inovací</vt:lpstr>
      <vt:lpstr>Monitoring</vt:lpstr>
      <vt:lpstr>Monitoring vědeckotechnických trendů</vt:lpstr>
      <vt:lpstr>Produktový monitoring</vt:lpstr>
      <vt:lpstr>Cenový monitoring a predikce cen</vt:lpstr>
      <vt:lpstr>Cílové náklady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Podniková inovační strategie</dc:title>
  <dc:creator>rylkova</dc:creator>
  <cp:lastModifiedBy>ryl0001</cp:lastModifiedBy>
  <cp:revision>46</cp:revision>
  <dcterms:created xsi:type="dcterms:W3CDTF">2017-12-28T15:54:17Z</dcterms:created>
  <dcterms:modified xsi:type="dcterms:W3CDTF">2022-02-09T11:56:08Z</dcterms:modified>
</cp:coreProperties>
</file>