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58" r:id="rId4"/>
    <p:sldId id="27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8" r:id="rId23"/>
    <p:sldId id="279" r:id="rId24"/>
    <p:sldId id="281" r:id="rId25"/>
    <p:sldId id="280" r:id="rId26"/>
    <p:sldId id="276" r:id="rId27"/>
  </p:sldIdLst>
  <p:sldSz cx="9144000" cy="6858000" type="screen4x3"/>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16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250"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8250" y="0"/>
            <a:ext cx="2889250" cy="498475"/>
          </a:xfrm>
          <a:prstGeom prst="rect">
            <a:avLst/>
          </a:prstGeom>
        </p:spPr>
        <p:txBody>
          <a:bodyPr vert="horz" lIns="91440" tIns="45720" rIns="91440" bIns="45720" rtlCol="0"/>
          <a:lstStyle>
            <a:lvl1pPr algn="r">
              <a:defRPr sz="1200"/>
            </a:lvl1pPr>
          </a:lstStyle>
          <a:p>
            <a:fld id="{B2495816-ACA0-4956-9D95-CFE5E2269634}" type="datetimeFigureOut">
              <a:rPr lang="cs-CZ" smtClean="0"/>
              <a:t>09.02.2022</a:t>
            </a:fld>
            <a:endParaRPr lang="cs-CZ"/>
          </a:p>
        </p:txBody>
      </p:sp>
      <p:sp>
        <p:nvSpPr>
          <p:cNvPr id="4" name="Zástupný symbol pro zápatí 3"/>
          <p:cNvSpPr>
            <a:spLocks noGrp="1"/>
          </p:cNvSpPr>
          <p:nvPr>
            <p:ph type="ftr" sz="quarter" idx="2"/>
          </p:nvPr>
        </p:nvSpPr>
        <p:spPr>
          <a:xfrm>
            <a:off x="0" y="9429750"/>
            <a:ext cx="2889250" cy="49847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8250" y="9429750"/>
            <a:ext cx="2889250" cy="498475"/>
          </a:xfrm>
          <a:prstGeom prst="rect">
            <a:avLst/>
          </a:prstGeom>
        </p:spPr>
        <p:txBody>
          <a:bodyPr vert="horz" lIns="91440" tIns="45720" rIns="91440" bIns="45720" rtlCol="0" anchor="b"/>
          <a:lstStyle>
            <a:lvl1pPr algn="r">
              <a:defRPr sz="1200"/>
            </a:lvl1pPr>
          </a:lstStyle>
          <a:p>
            <a:fld id="{434AEEAD-D147-4CBA-B60E-60651B4AC0B7}" type="slidenum">
              <a:rPr lang="cs-CZ" smtClean="0"/>
              <a:t>‹#›</a:t>
            </a:fld>
            <a:endParaRPr lang="cs-CZ"/>
          </a:p>
        </p:txBody>
      </p:sp>
    </p:spTree>
    <p:extLst>
      <p:ext uri="{BB962C8B-B14F-4D97-AF65-F5344CB8AC3E}">
        <p14:creationId xmlns:p14="http://schemas.microsoft.com/office/powerpoint/2010/main" val="1515430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250"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778250" y="0"/>
            <a:ext cx="2889250" cy="498475"/>
          </a:xfrm>
          <a:prstGeom prst="rect">
            <a:avLst/>
          </a:prstGeom>
        </p:spPr>
        <p:txBody>
          <a:bodyPr vert="horz" lIns="91440" tIns="45720" rIns="91440" bIns="45720" rtlCol="0"/>
          <a:lstStyle>
            <a:lvl1pPr algn="r">
              <a:defRPr sz="1200"/>
            </a:lvl1pPr>
          </a:lstStyle>
          <a:p>
            <a:fld id="{562F4BF8-BBF6-47D7-BDDA-00FB8774AB6D}" type="datetimeFigureOut">
              <a:rPr lang="cs-CZ" smtClean="0"/>
              <a:t>09.02.2022</a:t>
            </a:fld>
            <a:endParaRPr lang="cs-CZ"/>
          </a:p>
        </p:txBody>
      </p:sp>
      <p:sp>
        <p:nvSpPr>
          <p:cNvPr id="4" name="Zástupný symbol pro obrázek snímku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66750" y="4778375"/>
            <a:ext cx="5335588"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889250" cy="49847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778250" y="9429750"/>
            <a:ext cx="2889250" cy="498475"/>
          </a:xfrm>
          <a:prstGeom prst="rect">
            <a:avLst/>
          </a:prstGeom>
        </p:spPr>
        <p:txBody>
          <a:bodyPr vert="horz" lIns="91440" tIns="45720" rIns="91440" bIns="45720" rtlCol="0" anchor="b"/>
          <a:lstStyle>
            <a:lvl1pPr algn="r">
              <a:defRPr sz="1200"/>
            </a:lvl1pPr>
          </a:lstStyle>
          <a:p>
            <a:fld id="{65E57B41-CAAA-47F3-BE81-5C4F3A353599}" type="slidenum">
              <a:rPr lang="cs-CZ" smtClean="0"/>
              <a:t>‹#›</a:t>
            </a:fld>
            <a:endParaRPr lang="cs-CZ"/>
          </a:p>
        </p:txBody>
      </p:sp>
    </p:spTree>
    <p:extLst>
      <p:ext uri="{BB962C8B-B14F-4D97-AF65-F5344CB8AC3E}">
        <p14:creationId xmlns:p14="http://schemas.microsoft.com/office/powerpoint/2010/main" val="2727667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65E57B41-CAAA-47F3-BE81-5C4F3A353599}" type="slidenum">
              <a:rPr lang="cs-CZ" smtClean="0"/>
              <a:t>1</a:t>
            </a:fld>
            <a:endParaRPr lang="cs-CZ"/>
          </a:p>
        </p:txBody>
      </p:sp>
    </p:spTree>
    <p:extLst>
      <p:ext uri="{BB962C8B-B14F-4D97-AF65-F5344CB8AC3E}">
        <p14:creationId xmlns:p14="http://schemas.microsoft.com/office/powerpoint/2010/main" val="3210128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FAC42D96-EC31-4380-BAF1-CEF12B211E93}"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43178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13EB84F-B44A-479A-BF12-192AB6114CBA}"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64948845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13EB84F-B44A-479A-BF12-192AB6114CBA}"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C57A5DF-1266-40EA-9282-1E66B9DE06C0}" type="slidenum">
              <a:rPr lang="cs-CZ" smtClean="0"/>
              <a:t>‹#›</a:t>
            </a:fld>
            <a:endParaRPr lang="cs-CZ"/>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485249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C13EB84F-B44A-479A-BF12-192AB6114CBA}"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17802591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C13EB84F-B44A-479A-BF12-192AB6114CBA}"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C57A5DF-1266-40EA-9282-1E66B9DE06C0}" type="slidenum">
              <a:rPr lang="cs-CZ" smtClean="0"/>
              <a:t>‹#›</a:t>
            </a:fld>
            <a:endParaRPr lang="cs-CZ"/>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88699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C13EB84F-B44A-479A-BF12-192AB6114CBA}"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17911986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F3ACEF4C-F0B3-49D0-BFDB-7F660ED4DE64}"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3972762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3A74194C-BB63-41B5-9986-A3A9EB974B96}"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3258541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13EB84F-B44A-479A-BF12-192AB6114CBA}"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218617237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80D1DF54-25FF-4644-8214-229C8A8C30C9}" type="datetime1">
              <a:rPr lang="cs-CZ" smtClean="0"/>
              <a:t>09.02.2022</a:t>
            </a:fld>
            <a:endParaRPr lang="cs-CZ"/>
          </a:p>
        </p:txBody>
      </p:sp>
      <p:sp>
        <p:nvSpPr>
          <p:cNvPr id="5" name="Footer Placeholder 4"/>
          <p:cNvSpPr>
            <a:spLocks noGrp="1"/>
          </p:cNvSpPr>
          <p:nvPr>
            <p:ph type="ftr" sz="quarter" idx="11"/>
          </p:nvPr>
        </p:nvSpPr>
        <p:spPr/>
        <p:txBody>
          <a:bodyPr/>
          <a:lstStyle/>
          <a:p>
            <a:endParaRPr lang="cs-CZ"/>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4024557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F049AC9E-A24B-401A-9A91-3C959B4259BF}"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799213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1FB8FF00-DD78-4EC7-B8DB-C9C52C1C5DEF}" type="datetime1">
              <a:rPr lang="cs-CZ" smtClean="0"/>
              <a:t>09.02.2022</a:t>
            </a:fld>
            <a:endParaRPr lang="cs-CZ"/>
          </a:p>
        </p:txBody>
      </p:sp>
      <p:sp>
        <p:nvSpPr>
          <p:cNvPr id="8" name="Footer Placeholder 7"/>
          <p:cNvSpPr>
            <a:spLocks noGrp="1"/>
          </p:cNvSpPr>
          <p:nvPr>
            <p:ph type="ftr" sz="quarter" idx="11"/>
          </p:nvPr>
        </p:nvSpPr>
        <p:spPr/>
        <p:txBody>
          <a:bodyPr/>
          <a:lstStyle/>
          <a:p>
            <a:endParaRPr lang="cs-CZ"/>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376062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C13EB84F-B44A-479A-BF12-192AB6114CBA}" type="datetime1">
              <a:rPr lang="cs-CZ" smtClean="0"/>
              <a:t>09.02.2022</a:t>
            </a:fld>
            <a:endParaRPr lang="cs-CZ"/>
          </a:p>
        </p:txBody>
      </p:sp>
      <p:sp>
        <p:nvSpPr>
          <p:cNvPr id="4" name="Footer Placeholder 3"/>
          <p:cNvSpPr>
            <a:spLocks noGrp="1"/>
          </p:cNvSpPr>
          <p:nvPr>
            <p:ph type="ftr" sz="quarter" idx="11"/>
          </p:nvPr>
        </p:nvSpPr>
        <p:spPr/>
        <p:txBody>
          <a:bodyPr/>
          <a:lstStyle/>
          <a:p>
            <a:endParaRPr lang="cs-CZ"/>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348722483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A6F4F3-F9BE-4766-A992-E9AA851C8BD6}" type="datetime1">
              <a:rPr lang="cs-CZ" smtClean="0"/>
              <a:t>09.02.2022</a:t>
            </a:fld>
            <a:endParaRPr lang="cs-CZ"/>
          </a:p>
        </p:txBody>
      </p:sp>
      <p:sp>
        <p:nvSpPr>
          <p:cNvPr id="3" name="Footer Placeholder 2"/>
          <p:cNvSpPr>
            <a:spLocks noGrp="1"/>
          </p:cNvSpPr>
          <p:nvPr>
            <p:ph type="ftr" sz="quarter" idx="11"/>
          </p:nvPr>
        </p:nvSpPr>
        <p:spPr/>
        <p:txBody>
          <a:bodyPr/>
          <a:lstStyle/>
          <a:p>
            <a:endParaRPr lang="cs-CZ"/>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1842116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2216E3C3-989E-48C3-9B6E-A6ADEE44584F}"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255127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B5ACCD8D-2041-492B-93D5-9D70DFD8DB4A}" type="datetime1">
              <a:rPr lang="cs-CZ" smtClean="0"/>
              <a:t>09.02.2022</a:t>
            </a:fld>
            <a:endParaRPr lang="cs-CZ"/>
          </a:p>
        </p:txBody>
      </p:sp>
      <p:sp>
        <p:nvSpPr>
          <p:cNvPr id="6" name="Footer Placeholder 5"/>
          <p:cNvSpPr>
            <a:spLocks noGrp="1"/>
          </p:cNvSpPr>
          <p:nvPr>
            <p:ph type="ftr" sz="quarter" idx="11"/>
          </p:nvPr>
        </p:nvSpPr>
        <p:spPr/>
        <p:txBody>
          <a:bodyPr/>
          <a:lstStyle/>
          <a:p>
            <a:endParaRPr lang="cs-CZ"/>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C57A5DF-1266-40EA-9282-1E66B9DE06C0}" type="slidenum">
              <a:rPr lang="cs-CZ" smtClean="0"/>
              <a:t>‹#›</a:t>
            </a:fld>
            <a:endParaRPr lang="cs-CZ"/>
          </a:p>
        </p:txBody>
      </p:sp>
    </p:spTree>
    <p:extLst>
      <p:ext uri="{BB962C8B-B14F-4D97-AF65-F5344CB8AC3E}">
        <p14:creationId xmlns:p14="http://schemas.microsoft.com/office/powerpoint/2010/main" val="2128342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C13EB84F-B44A-479A-BF12-192AB6114CBA}" type="datetime1">
              <a:rPr lang="cs-CZ" smtClean="0"/>
              <a:t>09.02.2022</a:t>
            </a:fld>
            <a:endParaRPr lang="cs-CZ"/>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AC57A5DF-1266-40EA-9282-1E66B9DE06C0}" type="slidenum">
              <a:rPr lang="cs-CZ" smtClean="0"/>
              <a:t>‹#›</a:t>
            </a:fld>
            <a:endParaRPr lang="cs-CZ"/>
          </a:p>
        </p:txBody>
      </p:sp>
    </p:spTree>
    <p:extLst>
      <p:ext uri="{BB962C8B-B14F-4D97-AF65-F5344CB8AC3E}">
        <p14:creationId xmlns:p14="http://schemas.microsoft.com/office/powerpoint/2010/main" val="293859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942416" y="1340769"/>
            <a:ext cx="6600451" cy="2520279"/>
          </a:xfrm>
        </p:spPr>
        <p:txBody>
          <a:bodyPr>
            <a:normAutofit/>
          </a:bodyPr>
          <a:lstStyle/>
          <a:p>
            <a:r>
              <a:rPr lang="cs-CZ" sz="3600" dirty="0" smtClean="0"/>
              <a:t>Determinanty organizační kreativity </a:t>
            </a:r>
            <a:r>
              <a:rPr lang="cs-CZ" sz="3600" smtClean="0"/>
              <a:t>a </a:t>
            </a:r>
            <a:r>
              <a:rPr lang="cs-CZ" sz="3600" smtClean="0"/>
              <a:t>inovací</a:t>
            </a:r>
            <a:endParaRPr lang="cs-CZ" sz="3600" dirty="0"/>
          </a:p>
        </p:txBody>
      </p:sp>
      <p:sp>
        <p:nvSpPr>
          <p:cNvPr id="3" name="Podnadpis 2"/>
          <p:cNvSpPr>
            <a:spLocks noGrp="1"/>
          </p:cNvSpPr>
          <p:nvPr>
            <p:ph type="subTitle" idx="1"/>
          </p:nvPr>
        </p:nvSpPr>
        <p:spPr/>
        <p:txBody>
          <a:bodyPr/>
          <a:lstStyle/>
          <a:p>
            <a:r>
              <a:rPr lang="cs-CZ" dirty="0" smtClean="0"/>
              <a:t>Ing. Žaneta </a:t>
            </a:r>
            <a:r>
              <a:rPr lang="cs-CZ" dirty="0" err="1" smtClean="0"/>
              <a:t>Rylková</a:t>
            </a:r>
            <a:r>
              <a:rPr lang="cs-CZ" dirty="0" smtClean="0"/>
              <a:t>, Ph.D.</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a:t>
            </a:fld>
            <a:endParaRPr lang="cs-CZ"/>
          </a:p>
        </p:txBody>
      </p:sp>
    </p:spTree>
    <p:extLst>
      <p:ext uri="{BB962C8B-B14F-4D97-AF65-F5344CB8AC3E}">
        <p14:creationId xmlns:p14="http://schemas.microsoft.com/office/powerpoint/2010/main" val="2071081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Styl vedení</a:t>
            </a:r>
            <a:endParaRPr lang="cs-CZ" dirty="0"/>
          </a:p>
        </p:txBody>
      </p:sp>
      <p:sp>
        <p:nvSpPr>
          <p:cNvPr id="3" name="Zástupný symbol pro obsah 2"/>
          <p:cNvSpPr>
            <a:spLocks noGrp="1"/>
          </p:cNvSpPr>
          <p:nvPr>
            <p:ph idx="1"/>
          </p:nvPr>
        </p:nvSpPr>
        <p:spPr/>
        <p:txBody>
          <a:bodyPr>
            <a:normAutofit/>
          </a:bodyPr>
          <a:lstStyle/>
          <a:p>
            <a:r>
              <a:rPr lang="cs-CZ" sz="2400" dirty="0" smtClean="0"/>
              <a:t>Demokratický, participativní styl vedení, který komunikuje vizi, cíle a hodnoty.</a:t>
            </a:r>
          </a:p>
          <a:p>
            <a:r>
              <a:rPr lang="cs-CZ" sz="2400" dirty="0" smtClean="0"/>
              <a:t>Kreativní manažer vede podřízené k tomu, aby se chovali kreativně (žádá své podřízené, aby přispívali k řešení problémů)</a:t>
            </a:r>
          </a:p>
          <a:p>
            <a:r>
              <a:rPr lang="cs-CZ" sz="2400" dirty="0" smtClean="0"/>
              <a:t>Vytváří efektivní pracovní skupiny a týmy s dostatkem odpovědnosti a svobody</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10</a:t>
            </a:fld>
            <a:endParaRPr lang="cs-CZ"/>
          </a:p>
        </p:txBody>
      </p:sp>
    </p:spTree>
    <p:extLst>
      <p:ext uri="{BB962C8B-B14F-4D97-AF65-F5344CB8AC3E}">
        <p14:creationId xmlns:p14="http://schemas.microsoft.com/office/powerpoint/2010/main" val="2153568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Tři komponenty kreativity</a:t>
            </a:r>
            <a:endParaRPr lang="cs-CZ" dirty="0"/>
          </a:p>
        </p:txBody>
      </p:sp>
      <p:sp>
        <p:nvSpPr>
          <p:cNvPr id="3" name="Zástupný symbol pro obsah 2"/>
          <p:cNvSpPr>
            <a:spLocks noGrp="1"/>
          </p:cNvSpPr>
          <p:nvPr>
            <p:ph idx="1"/>
          </p:nvPr>
        </p:nvSpPr>
        <p:spPr/>
        <p:txBody>
          <a:bodyPr>
            <a:normAutofit/>
          </a:bodyPr>
          <a:lstStyle/>
          <a:p>
            <a:r>
              <a:rPr lang="cs-CZ" sz="2400" dirty="0" smtClean="0"/>
              <a:t>U každého jedince je kreativita funkcí 3 komponent:</a:t>
            </a:r>
          </a:p>
          <a:p>
            <a:pPr lvl="1"/>
            <a:r>
              <a:rPr lang="cs-CZ" sz="2400" dirty="0" smtClean="0"/>
              <a:t>Mistrovství</a:t>
            </a:r>
          </a:p>
          <a:p>
            <a:pPr lvl="1"/>
            <a:r>
              <a:rPr lang="cs-CZ" sz="2400" dirty="0" smtClean="0"/>
              <a:t>Dovednosti kreativního myšlení</a:t>
            </a:r>
          </a:p>
          <a:p>
            <a:pPr lvl="1"/>
            <a:r>
              <a:rPr lang="cs-CZ" sz="2400" dirty="0" smtClean="0"/>
              <a:t>Motivace </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11</a:t>
            </a:fld>
            <a:endParaRPr lang="cs-CZ"/>
          </a:p>
        </p:txBody>
      </p:sp>
    </p:spTree>
    <p:extLst>
      <p:ext uri="{BB962C8B-B14F-4D97-AF65-F5344CB8AC3E}">
        <p14:creationId xmlns:p14="http://schemas.microsoft.com/office/powerpoint/2010/main" val="1263977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Hlavní kategorie manažerských praktik ovlivňujících kreativitu</a:t>
            </a:r>
            <a:endParaRPr lang="cs-CZ" dirty="0"/>
          </a:p>
        </p:txBody>
      </p:sp>
      <p:sp>
        <p:nvSpPr>
          <p:cNvPr id="3" name="Zástupný symbol pro obsah 2"/>
          <p:cNvSpPr>
            <a:spLocks noGrp="1"/>
          </p:cNvSpPr>
          <p:nvPr>
            <p:ph idx="1"/>
          </p:nvPr>
        </p:nvSpPr>
        <p:spPr/>
        <p:txBody>
          <a:bodyPr>
            <a:normAutofit/>
          </a:bodyPr>
          <a:lstStyle/>
          <a:p>
            <a:r>
              <a:rPr lang="cs-CZ" sz="2400" dirty="0" smtClean="0"/>
              <a:t>Výzva</a:t>
            </a:r>
          </a:p>
          <a:p>
            <a:r>
              <a:rPr lang="cs-CZ" sz="2400" dirty="0" smtClean="0"/>
              <a:t>Svoboda</a:t>
            </a:r>
          </a:p>
          <a:p>
            <a:r>
              <a:rPr lang="cs-CZ" sz="2400" dirty="0" smtClean="0"/>
              <a:t>Zdroje – čas a peníze</a:t>
            </a:r>
          </a:p>
          <a:p>
            <a:r>
              <a:rPr lang="cs-CZ" sz="2400" dirty="0" smtClean="0"/>
              <a:t>Rysy pracovního týmu – sdílet cíl, ochota pomoci</a:t>
            </a:r>
          </a:p>
          <a:p>
            <a:r>
              <a:rPr lang="cs-CZ" sz="2400" dirty="0" smtClean="0"/>
              <a:t>Supervizní povzbuzení</a:t>
            </a:r>
          </a:p>
          <a:p>
            <a:r>
              <a:rPr lang="cs-CZ" sz="2400" dirty="0" smtClean="0"/>
              <a:t>Organizační podpora</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12</a:t>
            </a:fld>
            <a:endParaRPr lang="cs-CZ"/>
          </a:p>
        </p:txBody>
      </p:sp>
    </p:spTree>
    <p:extLst>
      <p:ext uri="{BB962C8B-B14F-4D97-AF65-F5344CB8AC3E}">
        <p14:creationId xmlns:p14="http://schemas.microsoft.com/office/powerpoint/2010/main" val="615349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zdroje</a:t>
            </a:r>
            <a:endParaRPr lang="cs-CZ" dirty="0"/>
          </a:p>
        </p:txBody>
      </p:sp>
      <p:sp>
        <p:nvSpPr>
          <p:cNvPr id="3" name="Zástupný symbol pro obsah 2"/>
          <p:cNvSpPr>
            <a:spLocks noGrp="1"/>
          </p:cNvSpPr>
          <p:nvPr>
            <p:ph idx="1"/>
          </p:nvPr>
        </p:nvSpPr>
        <p:spPr/>
        <p:txBody>
          <a:bodyPr>
            <a:normAutofit/>
          </a:bodyPr>
          <a:lstStyle/>
          <a:p>
            <a:r>
              <a:rPr lang="cs-CZ" sz="2400" dirty="0" smtClean="0"/>
              <a:t>Zaměřovat se na zaměstnávání lidí s širšími zájmy, kteří jsou připraveni učit se a akceptovat rizika</a:t>
            </a:r>
          </a:p>
          <a:p>
            <a:r>
              <a:rPr lang="cs-CZ" sz="2400" dirty="0" smtClean="0"/>
              <a:t>Atributy inovativních lidí – orientace na potřeby, </a:t>
            </a:r>
            <a:r>
              <a:rPr lang="cs-CZ" sz="2400" dirty="0" err="1" smtClean="0"/>
              <a:t>ambivert</a:t>
            </a:r>
            <a:r>
              <a:rPr lang="cs-CZ" sz="2400" dirty="0" smtClean="0"/>
              <a:t>, obecné zájmy, experti, inteligence, nezávislost, zvídavost, svědomitost, mající představivost a intuici, flexibilita, rychlost</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13</a:t>
            </a:fld>
            <a:endParaRPr lang="cs-CZ"/>
          </a:p>
        </p:txBody>
      </p:sp>
    </p:spTree>
    <p:extLst>
      <p:ext uri="{BB962C8B-B14F-4D97-AF65-F5344CB8AC3E}">
        <p14:creationId xmlns:p14="http://schemas.microsoft.com/office/powerpoint/2010/main" val="3169877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zdroje</a:t>
            </a:r>
            <a:endParaRPr lang="cs-CZ" dirty="0"/>
          </a:p>
        </p:txBody>
      </p:sp>
      <p:sp>
        <p:nvSpPr>
          <p:cNvPr id="3" name="Zástupný symbol pro obsah 2"/>
          <p:cNvSpPr>
            <a:spLocks noGrp="1"/>
          </p:cNvSpPr>
          <p:nvPr>
            <p:ph idx="1"/>
          </p:nvPr>
        </p:nvSpPr>
        <p:spPr>
          <a:xfrm>
            <a:off x="1942415" y="1628800"/>
            <a:ext cx="6591985" cy="4282422"/>
          </a:xfrm>
        </p:spPr>
        <p:txBody>
          <a:bodyPr>
            <a:noAutofit/>
          </a:bodyPr>
          <a:lstStyle/>
          <a:p>
            <a:r>
              <a:rPr lang="cs-CZ" sz="2400" dirty="0" smtClean="0"/>
              <a:t>Požadavek na vzdělávání a rozvoj a další tréninkové aktivity by měl být podporován 3 strategiemi – person, </a:t>
            </a:r>
            <a:r>
              <a:rPr lang="cs-CZ" sz="2400" dirty="0" err="1" smtClean="0"/>
              <a:t>process</a:t>
            </a:r>
            <a:r>
              <a:rPr lang="cs-CZ" sz="2400" dirty="0" smtClean="0"/>
              <a:t>, place</a:t>
            </a:r>
          </a:p>
          <a:p>
            <a:pPr lvl="1"/>
            <a:r>
              <a:rPr lang="cs-CZ" sz="2400" dirty="0" smtClean="0"/>
              <a:t>Person – nábor a přijímání kreativních lidí</a:t>
            </a:r>
          </a:p>
          <a:p>
            <a:pPr lvl="1"/>
            <a:r>
              <a:rPr lang="cs-CZ" sz="2400" dirty="0" err="1" smtClean="0"/>
              <a:t>Process</a:t>
            </a:r>
            <a:r>
              <a:rPr lang="cs-CZ" sz="2400" dirty="0" smtClean="0"/>
              <a:t> – trénink lidí v kreativním myšlení a v metodách kreativního řešení problémů</a:t>
            </a:r>
          </a:p>
          <a:p>
            <a:pPr lvl="1"/>
            <a:r>
              <a:rPr lang="cs-CZ" sz="2400" dirty="0" smtClean="0"/>
              <a:t>Place – změna vnitřního prostředí organizace pro podněty v oblasti inovací</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14</a:t>
            </a:fld>
            <a:endParaRPr lang="cs-CZ"/>
          </a:p>
        </p:txBody>
      </p:sp>
    </p:spTree>
    <p:extLst>
      <p:ext uri="{BB962C8B-B14F-4D97-AF65-F5344CB8AC3E}">
        <p14:creationId xmlns:p14="http://schemas.microsoft.com/office/powerpoint/2010/main" val="1325480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lstStyle/>
          <a:p>
            <a:r>
              <a:rPr lang="cs-CZ" dirty="0" smtClean="0"/>
              <a:t>Centralizace – má ke kreativní organizační atmosféře negativní vztah, kreativitu a inovace omezuje</a:t>
            </a:r>
          </a:p>
          <a:p>
            <a:r>
              <a:rPr lang="cs-CZ" dirty="0" smtClean="0"/>
              <a:t>Formalizace – byrokratické principy se vyhýbají flexibilitě a změně</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15</a:t>
            </a:fld>
            <a:endParaRPr lang="cs-CZ"/>
          </a:p>
        </p:txBody>
      </p:sp>
    </p:spTree>
    <p:extLst>
      <p:ext uri="{BB962C8B-B14F-4D97-AF65-F5344CB8AC3E}">
        <p14:creationId xmlns:p14="http://schemas.microsoft.com/office/powerpoint/2010/main" val="2929515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normAutofit/>
          </a:bodyPr>
          <a:lstStyle/>
          <a:p>
            <a:r>
              <a:rPr lang="cs-CZ" sz="2400" dirty="0" smtClean="0"/>
              <a:t>Pořádek a přehlednost – vyjádření plánů, koordinace, jasné role, odpovědnosti, informační rutiny, systémy zpětné vazby, poctivé rozumné osobní jednání – podporuje psychologické bezpečí, důvěru, pocit svobody k vyjádření názorů</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16</a:t>
            </a:fld>
            <a:endParaRPr lang="cs-CZ"/>
          </a:p>
        </p:txBody>
      </p:sp>
    </p:spTree>
    <p:extLst>
      <p:ext uri="{BB962C8B-B14F-4D97-AF65-F5344CB8AC3E}">
        <p14:creationId xmlns:p14="http://schemas.microsoft.com/office/powerpoint/2010/main" val="32253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normAutofit/>
          </a:bodyPr>
          <a:lstStyle/>
          <a:p>
            <a:r>
              <a:rPr lang="cs-CZ" sz="2400" dirty="0" smtClean="0"/>
              <a:t>Jasnost cílů – vykazuje ke kreativní atmosféře kladný vztah</a:t>
            </a:r>
          </a:p>
          <a:p>
            <a:r>
              <a:rPr lang="cs-CZ" sz="2400" dirty="0" smtClean="0"/>
              <a:t>Heterogenita – rozmanitost produktů, procesů, kompetencí má vyšší kreativní potenciál, základ pro diskuse a setkávání různých myšlenek</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17</a:t>
            </a:fld>
            <a:endParaRPr lang="cs-CZ"/>
          </a:p>
        </p:txBody>
      </p:sp>
    </p:spTree>
    <p:extLst>
      <p:ext uri="{BB962C8B-B14F-4D97-AF65-F5344CB8AC3E}">
        <p14:creationId xmlns:p14="http://schemas.microsoft.com/office/powerpoint/2010/main" val="4069928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normAutofit/>
          </a:bodyPr>
          <a:lstStyle/>
          <a:p>
            <a:r>
              <a:rPr lang="cs-CZ" sz="2400" dirty="0" smtClean="0"/>
              <a:t>Inovace radikální versus inkrementální – inkrementální inovace přinášejí dílčí změny spočívající např. v posílení nebo rozšíření základní technologie</a:t>
            </a:r>
          </a:p>
          <a:p>
            <a:r>
              <a:rPr lang="cs-CZ" sz="2400" dirty="0" smtClean="0"/>
              <a:t>Radikální inovace vhodnější pro centralizovanou organizační strukturu</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18</a:t>
            </a:fld>
            <a:endParaRPr lang="cs-CZ"/>
          </a:p>
        </p:txBody>
      </p:sp>
    </p:spTree>
    <p:extLst>
      <p:ext uri="{BB962C8B-B14F-4D97-AF65-F5344CB8AC3E}">
        <p14:creationId xmlns:p14="http://schemas.microsoft.com/office/powerpoint/2010/main" val="247678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normAutofit/>
          </a:bodyPr>
          <a:lstStyle/>
          <a:p>
            <a:r>
              <a:rPr lang="cs-CZ" sz="2400" dirty="0" smtClean="0"/>
              <a:t>Inovace technologické versus administrativní – technologická přímo ovlivňuje základní výstupní procesy; správní má vliv na organizační politiku, přidělování zdrojů</a:t>
            </a:r>
          </a:p>
          <a:p>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19</a:t>
            </a:fld>
            <a:endParaRPr lang="cs-CZ"/>
          </a:p>
        </p:txBody>
      </p:sp>
    </p:spTree>
    <p:extLst>
      <p:ext uri="{BB962C8B-B14F-4D97-AF65-F5344CB8AC3E}">
        <p14:creationId xmlns:p14="http://schemas.microsoft.com/office/powerpoint/2010/main" val="3844630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Klíčové faktory</a:t>
            </a:r>
            <a:endParaRPr lang="cs-CZ" dirty="0"/>
          </a:p>
        </p:txBody>
      </p:sp>
      <p:sp>
        <p:nvSpPr>
          <p:cNvPr id="3" name="Zástupný symbol pro obsah 2"/>
          <p:cNvSpPr>
            <a:spLocks noGrp="1"/>
          </p:cNvSpPr>
          <p:nvPr>
            <p:ph idx="1"/>
          </p:nvPr>
        </p:nvSpPr>
        <p:spPr/>
        <p:txBody>
          <a:bodyPr>
            <a:normAutofit/>
          </a:bodyPr>
          <a:lstStyle/>
          <a:p>
            <a:r>
              <a:rPr lang="cs-CZ" sz="2400" dirty="0" smtClean="0"/>
              <a:t>Organizační kultura</a:t>
            </a:r>
          </a:p>
          <a:p>
            <a:r>
              <a:rPr lang="cs-CZ" sz="2400" dirty="0" smtClean="0"/>
              <a:t>Organizační atmosféra</a:t>
            </a:r>
          </a:p>
          <a:p>
            <a:r>
              <a:rPr lang="cs-CZ" sz="2400" dirty="0" smtClean="0"/>
              <a:t>Styl vedení</a:t>
            </a:r>
          </a:p>
          <a:p>
            <a:r>
              <a:rPr lang="cs-CZ" sz="2400" dirty="0" smtClean="0"/>
              <a:t>Organizační zdroje</a:t>
            </a:r>
          </a:p>
          <a:p>
            <a:r>
              <a:rPr lang="cs-CZ" sz="2400" dirty="0" smtClean="0"/>
              <a:t>Organizační struktury a systémy včetně odměňování</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a:t>
            </a:fld>
            <a:endParaRPr lang="cs-CZ"/>
          </a:p>
        </p:txBody>
      </p:sp>
    </p:spTree>
    <p:extLst>
      <p:ext uri="{BB962C8B-B14F-4D97-AF65-F5344CB8AC3E}">
        <p14:creationId xmlns:p14="http://schemas.microsoft.com/office/powerpoint/2010/main" val="4084061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struktury a systémy</a:t>
            </a:r>
            <a:endParaRPr lang="cs-CZ" dirty="0"/>
          </a:p>
        </p:txBody>
      </p:sp>
      <p:sp>
        <p:nvSpPr>
          <p:cNvPr id="3" name="Zástupný symbol pro obsah 2"/>
          <p:cNvSpPr>
            <a:spLocks noGrp="1"/>
          </p:cNvSpPr>
          <p:nvPr>
            <p:ph idx="1"/>
          </p:nvPr>
        </p:nvSpPr>
        <p:spPr/>
        <p:txBody>
          <a:bodyPr>
            <a:normAutofit/>
          </a:bodyPr>
          <a:lstStyle/>
          <a:p>
            <a:r>
              <a:rPr lang="cs-CZ" sz="2400" dirty="0" smtClean="0"/>
              <a:t>Inovace procesní versus produktové – produktové odrážejí změnu v produktu; procesní představují proces změny ve způsobu, jakým je produkt produkován</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20</a:t>
            </a:fld>
            <a:endParaRPr lang="cs-CZ"/>
          </a:p>
        </p:txBody>
      </p:sp>
    </p:spTree>
    <p:extLst>
      <p:ext uri="{BB962C8B-B14F-4D97-AF65-F5344CB8AC3E}">
        <p14:creationId xmlns:p14="http://schemas.microsoft.com/office/powerpoint/2010/main" val="2844667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Systémy </a:t>
            </a:r>
            <a:endParaRPr lang="cs-CZ" dirty="0"/>
          </a:p>
        </p:txBody>
      </p:sp>
      <p:sp>
        <p:nvSpPr>
          <p:cNvPr id="3" name="Zástupný symbol pro obsah 2"/>
          <p:cNvSpPr>
            <a:spLocks noGrp="1"/>
          </p:cNvSpPr>
          <p:nvPr>
            <p:ph idx="1"/>
          </p:nvPr>
        </p:nvSpPr>
        <p:spPr/>
        <p:txBody>
          <a:bodyPr>
            <a:normAutofit/>
          </a:bodyPr>
          <a:lstStyle/>
          <a:p>
            <a:r>
              <a:rPr lang="cs-CZ" sz="2400" dirty="0" smtClean="0"/>
              <a:t>Zahrnuje odměňování a poskytování uznání a růst</a:t>
            </a:r>
          </a:p>
          <a:p>
            <a:r>
              <a:rPr lang="cs-CZ" sz="2400" dirty="0" smtClean="0"/>
              <a:t>Organizační audit v oblasti kreativity a inovací</a:t>
            </a:r>
          </a:p>
          <a:p>
            <a:r>
              <a:rPr lang="cs-CZ" sz="2400" dirty="0" smtClean="0"/>
              <a:t>Výzkumy uvádějí, že na jednu úspěšnou inovaci je potřebných asi 60 kreativních nápadů</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21</a:t>
            </a:fld>
            <a:endParaRPr lang="cs-CZ"/>
          </a:p>
        </p:txBody>
      </p:sp>
    </p:spTree>
    <p:extLst>
      <p:ext uri="{BB962C8B-B14F-4D97-AF65-F5344CB8AC3E}">
        <p14:creationId xmlns:p14="http://schemas.microsoft.com/office/powerpoint/2010/main" val="4144714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Úloha manažerů a týmů v řízení inovací</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22</a:t>
            </a:fld>
            <a:endParaRPr lang="cs-CZ"/>
          </a:p>
        </p:txBody>
      </p:sp>
      <p:pic>
        <p:nvPicPr>
          <p:cNvPr id="5" name="Zástupný symbol pro obsah 4"/>
          <p:cNvPicPr>
            <a:picLocks noGrp="1"/>
          </p:cNvPicPr>
          <p:nvPr>
            <p:ph idx="1"/>
          </p:nvPr>
        </p:nvPicPr>
        <p:blipFill rotWithShape="1">
          <a:blip r:embed="rId2"/>
          <a:srcRect l="10317" t="31276" r="32540" b="29453"/>
          <a:stretch/>
        </p:blipFill>
        <p:spPr bwMode="auto">
          <a:xfrm>
            <a:off x="1096206" y="2204864"/>
            <a:ext cx="7724266" cy="309187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88385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Úloha manažerů a týmů v řízení inovací</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23</a:t>
            </a:fld>
            <a:endParaRPr lang="cs-CZ"/>
          </a:p>
        </p:txBody>
      </p:sp>
      <p:sp>
        <p:nvSpPr>
          <p:cNvPr id="3" name="Zástupný symbol pro obsah 2"/>
          <p:cNvSpPr>
            <a:spLocks noGrp="1"/>
          </p:cNvSpPr>
          <p:nvPr>
            <p:ph idx="1"/>
          </p:nvPr>
        </p:nvSpPr>
        <p:spPr/>
        <p:txBody>
          <a:bodyPr>
            <a:normAutofit/>
          </a:bodyPr>
          <a:lstStyle/>
          <a:p>
            <a:r>
              <a:rPr lang="cs-CZ" sz="2600" dirty="0" smtClean="0"/>
              <a:t>Vedení společnosti</a:t>
            </a:r>
            <a:endParaRPr lang="cs-CZ" dirty="0"/>
          </a:p>
          <a:p>
            <a:pPr lvl="1"/>
            <a:r>
              <a:rPr lang="cs-CZ" dirty="0"/>
              <a:t>schvaluje inovační podněty, které dále inovační komise předává konkrétnímu projektovému inovačnímu týmu, </a:t>
            </a:r>
          </a:p>
          <a:p>
            <a:pPr lvl="1"/>
            <a:r>
              <a:rPr lang="pl-PL" dirty="0" smtClean="0"/>
              <a:t>schvaluje </a:t>
            </a:r>
            <a:r>
              <a:rPr lang="pl-PL" dirty="0"/>
              <a:t>rozpočet na inovační projekty, </a:t>
            </a:r>
          </a:p>
          <a:p>
            <a:pPr lvl="1"/>
            <a:r>
              <a:rPr lang="cs-CZ" dirty="0" smtClean="0"/>
              <a:t>má </a:t>
            </a:r>
            <a:r>
              <a:rPr lang="cs-CZ" dirty="0"/>
              <a:t>právo zastavit inovační projekt nebo jej naopak mimořádně podpořit, </a:t>
            </a:r>
          </a:p>
          <a:p>
            <a:pPr lvl="1"/>
            <a:r>
              <a:rPr lang="cs-CZ" dirty="0" smtClean="0"/>
              <a:t>kontroluje </a:t>
            </a:r>
            <a:r>
              <a:rPr lang="cs-CZ" dirty="0"/>
              <a:t>efektivnost realizovaných inovací, </a:t>
            </a:r>
          </a:p>
          <a:p>
            <a:pPr lvl="1"/>
            <a:r>
              <a:rPr lang="cs-CZ" dirty="0" smtClean="0"/>
              <a:t>jmenuje </a:t>
            </a:r>
            <a:r>
              <a:rPr lang="cs-CZ" dirty="0"/>
              <a:t>a odvolává členy inovační komise. </a:t>
            </a:r>
          </a:p>
          <a:p>
            <a:endParaRPr lang="cs-CZ" dirty="0"/>
          </a:p>
        </p:txBody>
      </p:sp>
    </p:spTree>
    <p:extLst>
      <p:ext uri="{BB962C8B-B14F-4D97-AF65-F5344CB8AC3E}">
        <p14:creationId xmlns:p14="http://schemas.microsoft.com/office/powerpoint/2010/main" val="431018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Úloha manažerů a týmů v řízení inovací</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24</a:t>
            </a:fld>
            <a:endParaRPr lang="cs-CZ"/>
          </a:p>
        </p:txBody>
      </p:sp>
      <p:sp>
        <p:nvSpPr>
          <p:cNvPr id="3" name="Zástupný symbol pro obsah 2"/>
          <p:cNvSpPr>
            <a:spLocks noGrp="1"/>
          </p:cNvSpPr>
          <p:nvPr>
            <p:ph idx="1"/>
          </p:nvPr>
        </p:nvSpPr>
        <p:spPr/>
        <p:txBody>
          <a:bodyPr>
            <a:normAutofit fontScale="92500" lnSpcReduction="20000"/>
          </a:bodyPr>
          <a:lstStyle/>
          <a:p>
            <a:r>
              <a:rPr lang="cs-CZ" sz="2600" dirty="0" smtClean="0"/>
              <a:t>Inovační komise</a:t>
            </a:r>
          </a:p>
          <a:p>
            <a:endParaRPr lang="cs-CZ" dirty="0"/>
          </a:p>
          <a:p>
            <a:pPr lvl="1"/>
            <a:r>
              <a:rPr lang="cs-CZ" dirty="0" smtClean="0"/>
              <a:t>tvořena </a:t>
            </a:r>
            <a:r>
              <a:rPr lang="cs-CZ" dirty="0"/>
              <a:t>zástupci obchodu a </a:t>
            </a:r>
            <a:r>
              <a:rPr lang="cs-CZ" dirty="0" smtClean="0"/>
              <a:t>marketingu, </a:t>
            </a:r>
            <a:r>
              <a:rPr lang="cs-CZ" dirty="0"/>
              <a:t>dále zástupci výroby , výzkumu a vývoje, financí, popř. kvality, </a:t>
            </a:r>
          </a:p>
          <a:p>
            <a:pPr lvl="1"/>
            <a:r>
              <a:rPr lang="cs-CZ" dirty="0" smtClean="0"/>
              <a:t>shromažďuje </a:t>
            </a:r>
            <a:r>
              <a:rPr lang="cs-CZ" dirty="0"/>
              <a:t>inovační náměty</a:t>
            </a:r>
            <a:r>
              <a:rPr lang="cs-CZ" dirty="0" smtClean="0"/>
              <a:t>,</a:t>
            </a:r>
            <a:endParaRPr lang="cs-CZ" dirty="0"/>
          </a:p>
          <a:p>
            <a:pPr lvl="1"/>
            <a:r>
              <a:rPr lang="cs-CZ" dirty="0" smtClean="0"/>
              <a:t>schválené </a:t>
            </a:r>
            <a:r>
              <a:rPr lang="cs-CZ" dirty="0"/>
              <a:t>náměty předává vedení společnosti, kterému vyčíslí náklady a přínosy inovačního záměru, </a:t>
            </a:r>
          </a:p>
          <a:p>
            <a:pPr lvl="1"/>
            <a:r>
              <a:rPr lang="cs-CZ" dirty="0" smtClean="0"/>
              <a:t>po </a:t>
            </a:r>
            <a:r>
              <a:rPr lang="cs-CZ" dirty="0"/>
              <a:t>schválení vedením společnosti předává konkrétní inovační záměr projektovému inovačnímu týmu, </a:t>
            </a:r>
          </a:p>
          <a:p>
            <a:pPr lvl="1"/>
            <a:r>
              <a:rPr lang="cs-CZ" dirty="0" smtClean="0"/>
              <a:t>schvaluje </a:t>
            </a:r>
            <a:r>
              <a:rPr lang="cs-CZ" dirty="0"/>
              <a:t>lidské a technologické zdroje, </a:t>
            </a:r>
          </a:p>
          <a:p>
            <a:pPr lvl="1"/>
            <a:r>
              <a:rPr lang="cs-CZ" dirty="0" smtClean="0"/>
              <a:t>reportuje </a:t>
            </a:r>
            <a:r>
              <a:rPr lang="cs-CZ" dirty="0"/>
              <a:t>vedení společnosti průběžný stav aktivních inovačních </a:t>
            </a:r>
            <a:r>
              <a:rPr lang="cs-CZ" dirty="0" smtClean="0"/>
              <a:t>námětů</a:t>
            </a:r>
            <a:endParaRPr lang="cs-CZ" dirty="0"/>
          </a:p>
          <a:p>
            <a:pPr lvl="1"/>
            <a:r>
              <a:rPr lang="cs-CZ" dirty="0" smtClean="0"/>
              <a:t>jmenuje </a:t>
            </a:r>
            <a:r>
              <a:rPr lang="cs-CZ" dirty="0"/>
              <a:t>a odvolává členy projektového inovačního týmu. </a:t>
            </a:r>
          </a:p>
          <a:p>
            <a:endParaRPr lang="cs-CZ" dirty="0"/>
          </a:p>
        </p:txBody>
      </p:sp>
    </p:spTree>
    <p:extLst>
      <p:ext uri="{BB962C8B-B14F-4D97-AF65-F5344CB8AC3E}">
        <p14:creationId xmlns:p14="http://schemas.microsoft.com/office/powerpoint/2010/main" val="902992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Úloha manažerů a týmů v řízení inovací</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25</a:t>
            </a:fld>
            <a:endParaRPr lang="cs-CZ"/>
          </a:p>
        </p:txBody>
      </p:sp>
      <p:sp>
        <p:nvSpPr>
          <p:cNvPr id="3" name="Zástupný symbol pro obsah 2"/>
          <p:cNvSpPr>
            <a:spLocks noGrp="1"/>
          </p:cNvSpPr>
          <p:nvPr>
            <p:ph idx="1"/>
          </p:nvPr>
        </p:nvSpPr>
        <p:spPr/>
        <p:txBody>
          <a:bodyPr>
            <a:normAutofit/>
          </a:bodyPr>
          <a:lstStyle/>
          <a:p>
            <a:r>
              <a:rPr lang="cs-CZ" sz="2400" dirty="0" smtClean="0"/>
              <a:t>Projektový tým</a:t>
            </a:r>
            <a:endParaRPr lang="cs-CZ" sz="2400" dirty="0"/>
          </a:p>
          <a:p>
            <a:pPr lvl="1"/>
            <a:r>
              <a:rPr lang="cs-CZ" sz="2000" dirty="0" smtClean="0"/>
              <a:t>odpovědný </a:t>
            </a:r>
            <a:r>
              <a:rPr lang="cs-CZ" sz="2000" dirty="0"/>
              <a:t>za operativní řízení konkrétní inovace, </a:t>
            </a:r>
          </a:p>
          <a:p>
            <a:pPr lvl="1"/>
            <a:r>
              <a:rPr lang="cs-CZ" sz="2000" dirty="0" smtClean="0"/>
              <a:t>předkládá </a:t>
            </a:r>
            <a:r>
              <a:rPr lang="cs-CZ" sz="2000" dirty="0"/>
              <a:t>inovační komisi ke schválení požadované prostředky pro realizaci inovace, žádá o přidělení dalších </a:t>
            </a:r>
            <a:r>
              <a:rPr lang="cs-CZ" sz="2000" dirty="0" smtClean="0"/>
              <a:t>zdrojů</a:t>
            </a:r>
            <a:r>
              <a:rPr lang="cs-CZ" sz="2000" dirty="0"/>
              <a:t>, požaduje případně odstávky výroby, testování produktu, pracuje aktivně s trhem, </a:t>
            </a:r>
          </a:p>
          <a:p>
            <a:pPr lvl="1"/>
            <a:r>
              <a:rPr lang="cs-CZ" sz="2000" dirty="0" smtClean="0"/>
              <a:t>řídí </a:t>
            </a:r>
            <a:r>
              <a:rPr lang="cs-CZ" sz="2000" dirty="0"/>
              <a:t>se standardními pravidly projektového řízení. </a:t>
            </a:r>
          </a:p>
          <a:p>
            <a:endParaRPr lang="cs-CZ" dirty="0"/>
          </a:p>
        </p:txBody>
      </p:sp>
    </p:spTree>
    <p:extLst>
      <p:ext uri="{BB962C8B-B14F-4D97-AF65-F5344CB8AC3E}">
        <p14:creationId xmlns:p14="http://schemas.microsoft.com/office/powerpoint/2010/main" val="609872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 </a:t>
            </a:r>
            <a:endParaRPr lang="cs-CZ" dirty="0"/>
          </a:p>
        </p:txBody>
      </p:sp>
      <p:sp>
        <p:nvSpPr>
          <p:cNvPr id="3" name="Zástupný symbol pro obsah 2"/>
          <p:cNvSpPr>
            <a:spLocks noGrp="1"/>
          </p:cNvSpPr>
          <p:nvPr>
            <p:ph idx="1"/>
          </p:nvPr>
        </p:nvSpPr>
        <p:spPr/>
        <p:txBody>
          <a:bodyPr>
            <a:normAutofit/>
          </a:bodyPr>
          <a:lstStyle/>
          <a:p>
            <a:r>
              <a:rPr lang="cs-CZ" sz="2400" dirty="0" smtClean="0"/>
              <a:t>Pro každého je mnohem snazší být otevřenější a méně defenzivní, pokud si užívá života a cítí se dobře. Štěstí má také přímý dopad na kreativní kapacitu člověka. Pokud se lidé cítí šťastnější, rozšiřují se asociace, kterých je mozek schopen, což je pro tvorbu nových myšlenek přínosem. (Henry, 2008) </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26</a:t>
            </a:fld>
            <a:endParaRPr lang="cs-CZ"/>
          </a:p>
        </p:txBody>
      </p:sp>
    </p:spTree>
    <p:extLst>
      <p:ext uri="{BB962C8B-B14F-4D97-AF65-F5344CB8AC3E}">
        <p14:creationId xmlns:p14="http://schemas.microsoft.com/office/powerpoint/2010/main" val="407354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kultura</a:t>
            </a:r>
            <a:endParaRPr lang="cs-CZ" dirty="0"/>
          </a:p>
        </p:txBody>
      </p:sp>
      <p:sp>
        <p:nvSpPr>
          <p:cNvPr id="3" name="Zástupný symbol pro obsah 2"/>
          <p:cNvSpPr>
            <a:spLocks noGrp="1"/>
          </p:cNvSpPr>
          <p:nvPr>
            <p:ph idx="1"/>
          </p:nvPr>
        </p:nvSpPr>
        <p:spPr/>
        <p:txBody>
          <a:bodyPr>
            <a:normAutofit/>
          </a:bodyPr>
          <a:lstStyle/>
          <a:p>
            <a:r>
              <a:rPr lang="cs-CZ" sz="2400" dirty="0" smtClean="0"/>
              <a:t>Soubor přesvědčení, hodnot, postojů, norem chování, které jsou sdíleny v organizaci a projevují se v myšlení, cítění, chování členů organizace a artefaktech materiální a nemateriální povahy.</a:t>
            </a:r>
          </a:p>
          <a:p>
            <a:r>
              <a:rPr lang="cs-CZ" sz="2400" dirty="0" smtClean="0"/>
              <a:t>Artefakty materiální – architektura budovy, produkty organizace, propagační materiály</a:t>
            </a:r>
          </a:p>
          <a:p>
            <a:r>
              <a:rPr lang="cs-CZ" sz="2400" dirty="0" smtClean="0"/>
              <a:t>Nemateriální – zvyky, rituály</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3</a:t>
            </a:fld>
            <a:endParaRPr lang="cs-CZ"/>
          </a:p>
        </p:txBody>
      </p:sp>
    </p:spTree>
    <p:extLst>
      <p:ext uri="{BB962C8B-B14F-4D97-AF65-F5344CB8AC3E}">
        <p14:creationId xmlns:p14="http://schemas.microsoft.com/office/powerpoint/2010/main" val="205633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63689" y="260648"/>
            <a:ext cx="7056784" cy="1644352"/>
          </a:xfrm>
        </p:spPr>
        <p:txBody>
          <a:bodyPr>
            <a:normAutofit/>
          </a:bodyPr>
          <a:lstStyle/>
          <a:p>
            <a:r>
              <a:rPr lang="cs-CZ" dirty="0" smtClean="0"/>
              <a:t>Úrovně podnikové kultury dle E. H. </a:t>
            </a:r>
            <a:r>
              <a:rPr lang="cs-CZ" dirty="0" err="1" smtClean="0"/>
              <a:t>Scheina</a:t>
            </a:r>
            <a:endParaRPr lang="cs-CZ" dirty="0"/>
          </a:p>
        </p:txBody>
      </p:sp>
      <p:pic>
        <p:nvPicPr>
          <p:cNvPr id="4" name="Zástupný symbol pro obsah 3"/>
          <p:cNvPicPr>
            <a:picLocks noGrp="1"/>
          </p:cNvPicPr>
          <p:nvPr>
            <p:ph idx="1"/>
          </p:nvPr>
        </p:nvPicPr>
        <p:blipFill rotWithShape="1">
          <a:blip r:embed="rId2"/>
          <a:srcRect l="10417" t="18254" r="48578" b="6349"/>
          <a:stretch/>
        </p:blipFill>
        <p:spPr bwMode="auto">
          <a:xfrm>
            <a:off x="2339752" y="1556792"/>
            <a:ext cx="4442400" cy="5184576"/>
          </a:xfrm>
          <a:prstGeom prst="rect">
            <a:avLst/>
          </a:prstGeom>
          <a:ln>
            <a:noFill/>
          </a:ln>
          <a:extLst>
            <a:ext uri="{53640926-AAD7-44D8-BBD7-CCE9431645EC}">
              <a14:shadowObscured xmlns:a14="http://schemas.microsoft.com/office/drawing/2010/main"/>
            </a:ext>
          </a:extLst>
        </p:spPr>
      </p:pic>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a:p>
        </p:txBody>
      </p:sp>
    </p:spTree>
    <p:extLst>
      <p:ext uri="{BB962C8B-B14F-4D97-AF65-F5344CB8AC3E}">
        <p14:creationId xmlns:p14="http://schemas.microsoft.com/office/powerpoint/2010/main" val="1834107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Organizační kultura podporující kreativitu a inovace – 3 organizační charakteristiky</a:t>
            </a:r>
            <a:endParaRPr lang="cs-CZ" sz="3600" dirty="0"/>
          </a:p>
        </p:txBody>
      </p:sp>
      <p:sp>
        <p:nvSpPr>
          <p:cNvPr id="3" name="Zástupný symbol pro obsah 2"/>
          <p:cNvSpPr>
            <a:spLocks noGrp="1"/>
          </p:cNvSpPr>
          <p:nvPr>
            <p:ph idx="1"/>
          </p:nvPr>
        </p:nvSpPr>
        <p:spPr>
          <a:xfrm>
            <a:off x="1942415" y="3068960"/>
            <a:ext cx="6591985" cy="2842262"/>
          </a:xfrm>
        </p:spPr>
        <p:txBody>
          <a:bodyPr>
            <a:normAutofit/>
          </a:bodyPr>
          <a:lstStyle/>
          <a:p>
            <a:r>
              <a:rPr lang="cs-CZ" sz="2400" dirty="0" smtClean="0"/>
              <a:t>Podpora zaměstnanců ze strany managementu</a:t>
            </a:r>
          </a:p>
          <a:p>
            <a:r>
              <a:rPr lang="cs-CZ" sz="2400" dirty="0" smtClean="0"/>
              <a:t>Stimulační systém podporující kreativitu a inovace</a:t>
            </a:r>
          </a:p>
          <a:p>
            <a:r>
              <a:rPr lang="cs-CZ" sz="2400" dirty="0" smtClean="0"/>
              <a:t>Optimální tlak pracovní zátěže</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5</a:t>
            </a:fld>
            <a:endParaRPr lang="cs-CZ"/>
          </a:p>
        </p:txBody>
      </p:sp>
    </p:spTree>
    <p:extLst>
      <p:ext uri="{BB962C8B-B14F-4D97-AF65-F5344CB8AC3E}">
        <p14:creationId xmlns:p14="http://schemas.microsoft.com/office/powerpoint/2010/main" val="140848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Dynamické duality organizační kultury podporující kreativitu a inovace</a:t>
            </a:r>
            <a:endParaRPr lang="cs-CZ" dirty="0"/>
          </a:p>
        </p:txBody>
      </p:sp>
      <p:sp>
        <p:nvSpPr>
          <p:cNvPr id="3" name="Zástupný symbol pro obsah 2"/>
          <p:cNvSpPr>
            <a:spLocks noGrp="1"/>
          </p:cNvSpPr>
          <p:nvPr>
            <p:ph idx="1"/>
          </p:nvPr>
        </p:nvSpPr>
        <p:spPr/>
        <p:txBody>
          <a:bodyPr>
            <a:normAutofit/>
          </a:bodyPr>
          <a:lstStyle/>
          <a:p>
            <a:r>
              <a:rPr lang="cs-CZ" sz="2400" dirty="0" smtClean="0"/>
              <a:t>Usměrňování – volnost</a:t>
            </a:r>
          </a:p>
          <a:p>
            <a:r>
              <a:rPr lang="cs-CZ" sz="2400" dirty="0" smtClean="0"/>
              <a:t>Plánování – využívání příležitostí</a:t>
            </a:r>
          </a:p>
          <a:p>
            <a:r>
              <a:rPr lang="cs-CZ" sz="2400" dirty="0" smtClean="0"/>
              <a:t>Shoda – neshoda</a:t>
            </a:r>
          </a:p>
          <a:p>
            <a:r>
              <a:rPr lang="cs-CZ" sz="2400" dirty="0" smtClean="0"/>
              <a:t>Analýza – intuice</a:t>
            </a:r>
          </a:p>
          <a:p>
            <a:r>
              <a:rPr lang="cs-CZ" sz="2400" dirty="0" smtClean="0"/>
              <a:t>Individualita – týmová práce</a:t>
            </a:r>
          </a:p>
          <a:p>
            <a:r>
              <a:rPr lang="cs-CZ" sz="2400" dirty="0" smtClean="0"/>
              <a:t>Flexibilita - koncentrace</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6</a:t>
            </a:fld>
            <a:endParaRPr lang="cs-CZ"/>
          </a:p>
        </p:txBody>
      </p:sp>
    </p:spTree>
    <p:extLst>
      <p:ext uri="{BB962C8B-B14F-4D97-AF65-F5344CB8AC3E}">
        <p14:creationId xmlns:p14="http://schemas.microsoft.com/office/powerpoint/2010/main" val="1345713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Manažeři se musí zaměřit</a:t>
            </a:r>
            <a:endParaRPr lang="cs-CZ" dirty="0"/>
          </a:p>
        </p:txBody>
      </p:sp>
      <p:sp>
        <p:nvSpPr>
          <p:cNvPr id="3" name="Zástupný symbol pro obsah 2"/>
          <p:cNvSpPr>
            <a:spLocks noGrp="1"/>
          </p:cNvSpPr>
          <p:nvPr>
            <p:ph idx="1"/>
          </p:nvPr>
        </p:nvSpPr>
        <p:spPr/>
        <p:txBody>
          <a:bodyPr>
            <a:normAutofit/>
          </a:bodyPr>
          <a:lstStyle/>
          <a:p>
            <a:r>
              <a:rPr lang="cs-CZ" sz="2400" dirty="0" smtClean="0"/>
              <a:t>Výběr manažerů s kreativním potenciálem</a:t>
            </a:r>
          </a:p>
          <a:p>
            <a:r>
              <a:rPr lang="cs-CZ" sz="2400" dirty="0" smtClean="0"/>
              <a:t>Kreativní styl řízení a vedení lidí – základní charakteristika: spolupráce</a:t>
            </a:r>
          </a:p>
          <a:p>
            <a:r>
              <a:rPr lang="cs-CZ" sz="2400" dirty="0" smtClean="0"/>
              <a:t>Provokativní cíle – znamenají výzvu</a:t>
            </a:r>
          </a:p>
          <a:p>
            <a:r>
              <a:rPr lang="cs-CZ" sz="2400" dirty="0" smtClean="0"/>
              <a:t>Pozitivní příklad – management umí motivovat</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7</a:t>
            </a:fld>
            <a:endParaRPr lang="cs-CZ"/>
          </a:p>
        </p:txBody>
      </p:sp>
    </p:spTree>
    <p:extLst>
      <p:ext uri="{BB962C8B-B14F-4D97-AF65-F5344CB8AC3E}">
        <p14:creationId xmlns:p14="http://schemas.microsoft.com/office/powerpoint/2010/main" val="4135916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Organizační atmosféra</a:t>
            </a:r>
            <a:endParaRPr lang="cs-CZ" dirty="0"/>
          </a:p>
        </p:txBody>
      </p:sp>
      <p:sp>
        <p:nvSpPr>
          <p:cNvPr id="3" name="Zástupný symbol pro obsah 2"/>
          <p:cNvSpPr>
            <a:spLocks noGrp="1"/>
          </p:cNvSpPr>
          <p:nvPr>
            <p:ph idx="1"/>
          </p:nvPr>
        </p:nvSpPr>
        <p:spPr/>
        <p:txBody>
          <a:bodyPr>
            <a:normAutofit/>
          </a:bodyPr>
          <a:lstStyle/>
          <a:p>
            <a:r>
              <a:rPr lang="cs-CZ" sz="2400" dirty="0" smtClean="0"/>
              <a:t>Chování, postoje, pocity, které charakterizují život v organizaci</a:t>
            </a:r>
          </a:p>
          <a:p>
            <a:r>
              <a:rPr lang="cs-CZ" sz="2400" dirty="0" smtClean="0"/>
              <a:t>Organizační kultura je předpokladem organizační atmosféry</a:t>
            </a:r>
          </a:p>
          <a:p>
            <a:r>
              <a:rPr lang="cs-CZ" sz="2400" dirty="0" smtClean="0"/>
              <a:t>Organizační atmosféra ovlivňuje výsledky organizace (kvalitu produktů, produktivitu, zisk, pracovní spokojenost)</a:t>
            </a:r>
            <a:endParaRPr lang="cs-CZ" sz="24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8</a:t>
            </a:fld>
            <a:endParaRPr lang="cs-CZ"/>
          </a:p>
        </p:txBody>
      </p:sp>
    </p:spTree>
    <p:extLst>
      <p:ext uri="{BB962C8B-B14F-4D97-AF65-F5344CB8AC3E}">
        <p14:creationId xmlns:p14="http://schemas.microsoft.com/office/powerpoint/2010/main" val="373336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Obraz kreativní organizační atmosféry v inovativní organizaci</a:t>
            </a:r>
            <a:endParaRPr lang="cs-CZ" dirty="0"/>
          </a:p>
        </p:txBody>
      </p:sp>
      <p:sp>
        <p:nvSpPr>
          <p:cNvPr id="3" name="Zástupný symbol pro obsah 2"/>
          <p:cNvSpPr>
            <a:spLocks noGrp="1"/>
          </p:cNvSpPr>
          <p:nvPr>
            <p:ph idx="1"/>
          </p:nvPr>
        </p:nvSpPr>
        <p:spPr/>
        <p:txBody>
          <a:bodyPr>
            <a:noAutofit/>
          </a:bodyPr>
          <a:lstStyle/>
          <a:p>
            <a:r>
              <a:rPr lang="cs-CZ" sz="2000" dirty="0" smtClean="0"/>
              <a:t>Zaměstnanci považují svá povolání za smysluplná a vyzývající</a:t>
            </a:r>
          </a:p>
          <a:p>
            <a:r>
              <a:rPr lang="cs-CZ" sz="2000" dirty="0" smtClean="0"/>
              <a:t>Ztotožňují se s aktivitami a cíli organizace</a:t>
            </a:r>
          </a:p>
          <a:p>
            <a:r>
              <a:rPr lang="cs-CZ" sz="2000" dirty="0" smtClean="0"/>
              <a:t>Uspokojují své stimuly v rámci činností a úkolů</a:t>
            </a:r>
          </a:p>
          <a:p>
            <a:r>
              <a:rPr lang="cs-CZ" sz="2000" dirty="0" smtClean="0"/>
              <a:t>Zvažují různá zlepšení a návrhy nových řešení</a:t>
            </a:r>
          </a:p>
          <a:p>
            <a:r>
              <a:rPr lang="cs-CZ" sz="2000" dirty="0" smtClean="0"/>
              <a:t>Otevírání diskusí, výměna myšlenek</a:t>
            </a:r>
          </a:p>
          <a:p>
            <a:r>
              <a:rPr lang="cs-CZ" sz="2000" dirty="0" smtClean="0"/>
              <a:t>Budování otevřenosti a důvěry</a:t>
            </a:r>
          </a:p>
          <a:p>
            <a:r>
              <a:rPr lang="cs-CZ" sz="2000" dirty="0" smtClean="0"/>
              <a:t>Získávání zpětné vazby</a:t>
            </a:r>
          </a:p>
          <a:p>
            <a:r>
              <a:rPr lang="cs-CZ" sz="2000" dirty="0" smtClean="0"/>
              <a:t>Přijímání podnětů z vnějšího okolí</a:t>
            </a:r>
          </a:p>
          <a:p>
            <a:r>
              <a:rPr lang="cs-CZ" sz="2000" dirty="0" smtClean="0"/>
              <a:t>Odvaha zaměřit se na změnu přinášející riziko</a:t>
            </a:r>
            <a:endParaRPr lang="cs-CZ" sz="2000"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9</a:t>
            </a:fld>
            <a:endParaRPr lang="cs-CZ"/>
          </a:p>
        </p:txBody>
      </p:sp>
    </p:spTree>
    <p:extLst>
      <p:ext uri="{BB962C8B-B14F-4D97-AF65-F5344CB8AC3E}">
        <p14:creationId xmlns:p14="http://schemas.microsoft.com/office/powerpoint/2010/main" val="4249592775"/>
      </p:ext>
    </p:extLst>
  </p:cSld>
  <p:clrMapOvr>
    <a:masterClrMapping/>
  </p:clrMapOvr>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267</TotalTime>
  <Words>954</Words>
  <Application>Microsoft Office PowerPoint</Application>
  <PresentationFormat>Předvádění na obrazovce (4:3)</PresentationFormat>
  <Paragraphs>138</Paragraphs>
  <Slides>26</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26</vt:i4>
      </vt:variant>
    </vt:vector>
  </HeadingPairs>
  <TitlesOfParts>
    <vt:vector size="31" baseType="lpstr">
      <vt:lpstr>Arial</vt:lpstr>
      <vt:lpstr>Calibri</vt:lpstr>
      <vt:lpstr>Century Gothic</vt:lpstr>
      <vt:lpstr>Wingdings 3</vt:lpstr>
      <vt:lpstr>Stébla</vt:lpstr>
      <vt:lpstr>Determinanty organizační kreativity a inovací</vt:lpstr>
      <vt:lpstr>Klíčové faktory</vt:lpstr>
      <vt:lpstr>Organizační kultura</vt:lpstr>
      <vt:lpstr>Úrovně podnikové kultury dle E. H. Scheina</vt:lpstr>
      <vt:lpstr>Organizační kultura podporující kreativitu a inovace – 3 organizační charakteristiky</vt:lpstr>
      <vt:lpstr>Dynamické duality organizační kultury podporující kreativitu a inovace</vt:lpstr>
      <vt:lpstr>Manažeři se musí zaměřit</vt:lpstr>
      <vt:lpstr>Organizační atmosféra</vt:lpstr>
      <vt:lpstr>Obraz kreativní organizační atmosféry v inovativní organizaci</vt:lpstr>
      <vt:lpstr>Styl vedení</vt:lpstr>
      <vt:lpstr>Tři komponenty kreativity</vt:lpstr>
      <vt:lpstr>Hlavní kategorie manažerských praktik ovlivňujících kreativitu</vt:lpstr>
      <vt:lpstr>Organizační zdroje</vt:lpstr>
      <vt:lpstr>Organizační zdroje</vt:lpstr>
      <vt:lpstr>Organizační struktury a systémy</vt:lpstr>
      <vt:lpstr>Organizační struktury a systémy</vt:lpstr>
      <vt:lpstr>Organizační struktury a systémy</vt:lpstr>
      <vt:lpstr>Organizační struktury a systémy</vt:lpstr>
      <vt:lpstr>Organizační struktury a systémy</vt:lpstr>
      <vt:lpstr>Organizační struktury a systémy</vt:lpstr>
      <vt:lpstr>Systémy </vt:lpstr>
      <vt:lpstr>Úloha manažerů a týmů v řízení inovací</vt:lpstr>
      <vt:lpstr>Úloha manažerů a týmů v řízení inovací</vt:lpstr>
      <vt:lpstr>Úloha manažerů a týmů v řízení inovací</vt:lpstr>
      <vt:lpstr>Úloha manažerů a týmů v řízení inovací</vt:lpstr>
      <vt:lpstr>Závěr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Determinanty organizační kreativity a inovací</dc:title>
  <dc:creator>rylkova</dc:creator>
  <cp:lastModifiedBy>ryl0001</cp:lastModifiedBy>
  <cp:revision>44</cp:revision>
  <cp:lastPrinted>2019-04-24T12:21:43Z</cp:lastPrinted>
  <dcterms:created xsi:type="dcterms:W3CDTF">2018-01-19T07:32:53Z</dcterms:created>
  <dcterms:modified xsi:type="dcterms:W3CDTF">2022-02-09T11:58:47Z</dcterms:modified>
</cp:coreProperties>
</file>