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269" r:id="rId3"/>
    <p:sldId id="356" r:id="rId4"/>
    <p:sldId id="357" r:id="rId5"/>
    <p:sldId id="361" r:id="rId6"/>
    <p:sldId id="348" r:id="rId7"/>
    <p:sldId id="338" r:id="rId8"/>
    <p:sldId id="370" r:id="rId9"/>
    <p:sldId id="365" r:id="rId10"/>
    <p:sldId id="364" r:id="rId11"/>
    <p:sldId id="366" r:id="rId12"/>
    <p:sldId id="371" r:id="rId13"/>
    <p:sldId id="368" r:id="rId14"/>
    <p:sldId id="367" r:id="rId15"/>
    <p:sldId id="369" r:id="rId16"/>
    <p:sldId id="273" r:id="rId17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14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43A32E07-4EFF-442B-AC41-59C1AD7DE963}"/>
    <pc:docChg chg="undo custSel addSld delSld modSld">
      <pc:chgData name="Helena Marková" userId="8ac8855c-4e0e-44ec-b242-4f56ba3c791e" providerId="ADAL" clId="{43A32E07-4EFF-442B-AC41-59C1AD7DE963}" dt="2024-03-19T21:22:30.663" v="650" actId="6549"/>
      <pc:docMkLst>
        <pc:docMk/>
      </pc:docMkLst>
      <pc:sldChg chg="modSp modAnim">
        <pc:chgData name="Helena Marková" userId="8ac8855c-4e0e-44ec-b242-4f56ba3c791e" providerId="ADAL" clId="{43A32E07-4EFF-442B-AC41-59C1AD7DE963}" dt="2024-03-19T16:26:10.383" v="25" actId="6549"/>
        <pc:sldMkLst>
          <pc:docMk/>
          <pc:sldMk cId="0" sldId="256"/>
        </pc:sldMkLst>
        <pc:spChg chg="mod">
          <ac:chgData name="Helena Marková" userId="8ac8855c-4e0e-44ec-b242-4f56ba3c791e" providerId="ADAL" clId="{43A32E07-4EFF-442B-AC41-59C1AD7DE963}" dt="2024-03-19T16:26:10.383" v="25" actId="6549"/>
          <ac:spMkLst>
            <pc:docMk/>
            <pc:sldMk cId="0" sldId="256"/>
            <ac:spMk id="28675" creationId="{00000000-0000-0000-0000-000000000000}"/>
          </ac:spMkLst>
        </pc:spChg>
      </pc:sldChg>
      <pc:sldChg chg="modSp modAnim">
        <pc:chgData name="Helena Marková" userId="8ac8855c-4e0e-44ec-b242-4f56ba3c791e" providerId="ADAL" clId="{43A32E07-4EFF-442B-AC41-59C1AD7DE963}" dt="2024-03-19T16:26:38.431" v="52" actId="20577"/>
        <pc:sldMkLst>
          <pc:docMk/>
          <pc:sldMk cId="0" sldId="269"/>
        </pc:sldMkLst>
        <pc:spChg chg="mod">
          <ac:chgData name="Helena Marková" userId="8ac8855c-4e0e-44ec-b242-4f56ba3c791e" providerId="ADAL" clId="{43A32E07-4EFF-442B-AC41-59C1AD7DE963}" dt="2024-03-19T16:26:38.431" v="52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43A32E07-4EFF-442B-AC41-59C1AD7DE963}" dt="2024-03-19T16:38:24.244" v="187" actId="6549"/>
        <pc:sldMkLst>
          <pc:docMk/>
          <pc:sldMk cId="2412371495" sldId="338"/>
        </pc:sldMkLst>
        <pc:spChg chg="mod">
          <ac:chgData name="Helena Marková" userId="8ac8855c-4e0e-44ec-b242-4f56ba3c791e" providerId="ADAL" clId="{43A32E07-4EFF-442B-AC41-59C1AD7DE963}" dt="2024-03-19T16:38:24.244" v="187" actId="6549"/>
          <ac:spMkLst>
            <pc:docMk/>
            <pc:sldMk cId="2412371495" sldId="338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43A32E07-4EFF-442B-AC41-59C1AD7DE963}" dt="2024-03-19T16:37:04.019" v="135" actId="20577"/>
        <pc:sldMkLst>
          <pc:docMk/>
          <pc:sldMk cId="2024762523" sldId="348"/>
        </pc:sldMkLst>
        <pc:spChg chg="mod">
          <ac:chgData name="Helena Marková" userId="8ac8855c-4e0e-44ec-b242-4f56ba3c791e" providerId="ADAL" clId="{43A32E07-4EFF-442B-AC41-59C1AD7DE963}" dt="2024-03-19T16:37:04.019" v="135" actId="20577"/>
          <ac:spMkLst>
            <pc:docMk/>
            <pc:sldMk cId="2024762523" sldId="348"/>
            <ac:spMk id="44035" creationId="{00000000-0000-0000-0000-000000000000}"/>
          </ac:spMkLst>
        </pc:spChg>
      </pc:sldChg>
      <pc:sldChg chg="del">
        <pc:chgData name="Helena Marková" userId="8ac8855c-4e0e-44ec-b242-4f56ba3c791e" providerId="ADAL" clId="{43A32E07-4EFF-442B-AC41-59C1AD7DE963}" dt="2024-03-19T16:26:44.691" v="53" actId="2696"/>
        <pc:sldMkLst>
          <pc:docMk/>
          <pc:sldMk cId="3912752427" sldId="350"/>
        </pc:sldMkLst>
      </pc:sldChg>
      <pc:sldChg chg="del">
        <pc:chgData name="Helena Marková" userId="8ac8855c-4e0e-44ec-b242-4f56ba3c791e" providerId="ADAL" clId="{43A32E07-4EFF-442B-AC41-59C1AD7DE963}" dt="2024-03-19T16:27:08.233" v="54" actId="2696"/>
        <pc:sldMkLst>
          <pc:docMk/>
          <pc:sldMk cId="467960141" sldId="351"/>
        </pc:sldMkLst>
      </pc:sldChg>
      <pc:sldChg chg="del">
        <pc:chgData name="Helena Marková" userId="8ac8855c-4e0e-44ec-b242-4f56ba3c791e" providerId="ADAL" clId="{43A32E07-4EFF-442B-AC41-59C1AD7DE963}" dt="2024-03-19T16:27:13.676" v="55" actId="2696"/>
        <pc:sldMkLst>
          <pc:docMk/>
          <pc:sldMk cId="312867509" sldId="355"/>
        </pc:sldMkLst>
      </pc:sldChg>
      <pc:sldChg chg="del">
        <pc:chgData name="Helena Marková" userId="8ac8855c-4e0e-44ec-b242-4f56ba3c791e" providerId="ADAL" clId="{43A32E07-4EFF-442B-AC41-59C1AD7DE963}" dt="2024-03-19T16:44:30.659" v="510" actId="2696"/>
        <pc:sldMkLst>
          <pc:docMk/>
          <pc:sldMk cId="1372329518" sldId="363"/>
        </pc:sldMkLst>
      </pc:sldChg>
      <pc:sldChg chg="addSp modSp mod">
        <pc:chgData name="Helena Marková" userId="8ac8855c-4e0e-44ec-b242-4f56ba3c791e" providerId="ADAL" clId="{43A32E07-4EFF-442B-AC41-59C1AD7DE963}" dt="2024-03-19T17:01:08.390" v="513" actId="1076"/>
        <pc:sldMkLst>
          <pc:docMk/>
          <pc:sldMk cId="4237230599" sldId="364"/>
        </pc:sldMkLst>
        <pc:spChg chg="mod">
          <ac:chgData name="Helena Marková" userId="8ac8855c-4e0e-44ec-b242-4f56ba3c791e" providerId="ADAL" clId="{43A32E07-4EFF-442B-AC41-59C1AD7DE963}" dt="2024-03-19T16:43:52.018" v="509" actId="20577"/>
          <ac:spMkLst>
            <pc:docMk/>
            <pc:sldMk cId="4237230599" sldId="364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43A32E07-4EFF-442B-AC41-59C1AD7DE963}" dt="2024-03-19T17:01:08.390" v="513" actId="1076"/>
          <ac:picMkLst>
            <pc:docMk/>
            <pc:sldMk cId="4237230599" sldId="364"/>
            <ac:picMk id="3" creationId="{275D3BCB-68AF-4519-BACB-3DF351F85942}"/>
          </ac:picMkLst>
        </pc:picChg>
      </pc:sldChg>
      <pc:sldChg chg="addSp delSp modSp mod modAnim">
        <pc:chgData name="Helena Marková" userId="8ac8855c-4e0e-44ec-b242-4f56ba3c791e" providerId="ADAL" clId="{43A32E07-4EFF-442B-AC41-59C1AD7DE963}" dt="2024-03-19T20:52:34.056" v="622" actId="113"/>
        <pc:sldMkLst>
          <pc:docMk/>
          <pc:sldMk cId="1456741364" sldId="366"/>
        </pc:sldMkLst>
        <pc:spChg chg="add del mod">
          <ac:chgData name="Helena Marková" userId="8ac8855c-4e0e-44ec-b242-4f56ba3c791e" providerId="ADAL" clId="{43A32E07-4EFF-442B-AC41-59C1AD7DE963}" dt="2024-03-19T20:52:06.885" v="615"/>
          <ac:spMkLst>
            <pc:docMk/>
            <pc:sldMk cId="1456741364" sldId="366"/>
            <ac:spMk id="2" creationId="{D30FC9F2-E249-401A-BC2D-7A0FCE816250}"/>
          </ac:spMkLst>
        </pc:spChg>
        <pc:spChg chg="mod">
          <ac:chgData name="Helena Marková" userId="8ac8855c-4e0e-44ec-b242-4f56ba3c791e" providerId="ADAL" clId="{43A32E07-4EFF-442B-AC41-59C1AD7DE963}" dt="2024-03-19T20:51:34.588" v="612" actId="20577"/>
          <ac:spMkLst>
            <pc:docMk/>
            <pc:sldMk cId="1456741364" sldId="366"/>
            <ac:spMk id="44034" creationId="{00000000-0000-0000-0000-000000000000}"/>
          </ac:spMkLst>
        </pc:spChg>
        <pc:spChg chg="add del mod">
          <ac:chgData name="Helena Marková" userId="8ac8855c-4e0e-44ec-b242-4f56ba3c791e" providerId="ADAL" clId="{43A32E07-4EFF-442B-AC41-59C1AD7DE963}" dt="2024-03-19T20:52:34.056" v="622" actId="113"/>
          <ac:spMkLst>
            <pc:docMk/>
            <pc:sldMk cId="1456741364" sldId="366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43A32E07-4EFF-442B-AC41-59C1AD7DE963}" dt="2024-03-19T16:40:45.381" v="383" actId="255"/>
        <pc:sldMkLst>
          <pc:docMk/>
          <pc:sldMk cId="1108891008" sldId="370"/>
        </pc:sldMkLst>
        <pc:spChg chg="mod">
          <ac:chgData name="Helena Marková" userId="8ac8855c-4e0e-44ec-b242-4f56ba3c791e" providerId="ADAL" clId="{43A32E07-4EFF-442B-AC41-59C1AD7DE963}" dt="2024-03-19T16:40:45.381" v="383" actId="255"/>
          <ac:spMkLst>
            <pc:docMk/>
            <pc:sldMk cId="1108891008" sldId="370"/>
            <ac:spMk id="44035" creationId="{00000000-0000-0000-0000-000000000000}"/>
          </ac:spMkLst>
        </pc:spChg>
      </pc:sldChg>
      <pc:sldChg chg="addSp delSp modSp add mod">
        <pc:chgData name="Helena Marková" userId="8ac8855c-4e0e-44ec-b242-4f56ba3c791e" providerId="ADAL" clId="{43A32E07-4EFF-442B-AC41-59C1AD7DE963}" dt="2024-03-19T21:22:30.663" v="650" actId="6549"/>
        <pc:sldMkLst>
          <pc:docMk/>
          <pc:sldMk cId="29833778" sldId="371"/>
        </pc:sldMkLst>
        <pc:spChg chg="add del mod">
          <ac:chgData name="Helena Marková" userId="8ac8855c-4e0e-44ec-b242-4f56ba3c791e" providerId="ADAL" clId="{43A32E07-4EFF-442B-AC41-59C1AD7DE963}" dt="2024-03-19T20:53:47.734" v="626"/>
          <ac:spMkLst>
            <pc:docMk/>
            <pc:sldMk cId="29833778" sldId="371"/>
            <ac:spMk id="2" creationId="{DFF890F9-F38F-473A-A326-004D030FF532}"/>
          </ac:spMkLst>
        </pc:spChg>
        <pc:spChg chg="add del mod">
          <ac:chgData name="Helena Marková" userId="8ac8855c-4e0e-44ec-b242-4f56ba3c791e" providerId="ADAL" clId="{43A32E07-4EFF-442B-AC41-59C1AD7DE963}" dt="2024-03-19T21:22:30.663" v="650" actId="6549"/>
          <ac:spMkLst>
            <pc:docMk/>
            <pc:sldMk cId="29833778" sldId="371"/>
            <ac:spMk id="44035" creationId="{00000000-0000-0000-0000-000000000000}"/>
          </ac:spMkLst>
        </pc:spChg>
      </pc:sldChg>
    </pc:docChg>
  </pc:docChgLst>
  <pc:docChgLst>
    <pc:chgData name="Helena" userId="8ac8855c-4e0e-44ec-b242-4f56ba3c791e" providerId="ADAL" clId="{1EC3ABCE-BD1F-4B00-A4A9-C3A4ADEEB27A}"/>
    <pc:docChg chg="delSld modSld">
      <pc:chgData name="Helena" userId="8ac8855c-4e0e-44ec-b242-4f56ba3c791e" providerId="ADAL" clId="{1EC3ABCE-BD1F-4B00-A4A9-C3A4ADEEB27A}" dt="2024-03-20T08:18:54.330" v="294" actId="20577"/>
      <pc:docMkLst>
        <pc:docMk/>
      </pc:docMkLst>
      <pc:sldChg chg="modSp modAnim">
        <pc:chgData name="Helena" userId="8ac8855c-4e0e-44ec-b242-4f56ba3c791e" providerId="ADAL" clId="{1EC3ABCE-BD1F-4B00-A4A9-C3A4ADEEB27A}" dt="2024-03-20T07:59:49.722" v="57" actId="20577"/>
        <pc:sldMkLst>
          <pc:docMk/>
          <pc:sldMk cId="0" sldId="269"/>
        </pc:sldMkLst>
        <pc:spChg chg="mod">
          <ac:chgData name="Helena" userId="8ac8855c-4e0e-44ec-b242-4f56ba3c791e" providerId="ADAL" clId="{1EC3ABCE-BD1F-4B00-A4A9-C3A4ADEEB27A}" dt="2024-03-20T07:59:49.722" v="57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del">
        <pc:chgData name="Helena" userId="8ac8855c-4e0e-44ec-b242-4f56ba3c791e" providerId="ADAL" clId="{1EC3ABCE-BD1F-4B00-A4A9-C3A4ADEEB27A}" dt="2024-03-20T08:02:48.556" v="58" actId="2696"/>
        <pc:sldMkLst>
          <pc:docMk/>
          <pc:sldMk cId="3204865781" sldId="362"/>
        </pc:sldMkLst>
      </pc:sldChg>
      <pc:sldChg chg="modSp mod">
        <pc:chgData name="Helena" userId="8ac8855c-4e0e-44ec-b242-4f56ba3c791e" providerId="ADAL" clId="{1EC3ABCE-BD1F-4B00-A4A9-C3A4ADEEB27A}" dt="2024-03-20T08:18:54.330" v="294" actId="20577"/>
        <pc:sldMkLst>
          <pc:docMk/>
          <pc:sldMk cId="4237230599" sldId="364"/>
        </pc:sldMkLst>
        <pc:spChg chg="mod">
          <ac:chgData name="Helena" userId="8ac8855c-4e0e-44ec-b242-4f56ba3c791e" providerId="ADAL" clId="{1EC3ABCE-BD1F-4B00-A4A9-C3A4ADEEB27A}" dt="2024-03-20T08:18:54.330" v="294" actId="20577"/>
          <ac:spMkLst>
            <pc:docMk/>
            <pc:sldMk cId="4237230599" sldId="364"/>
            <ac:spMk id="44035" creationId="{00000000-0000-0000-0000-000000000000}"/>
          </ac:spMkLst>
        </pc:spChg>
        <pc:picChg chg="mod">
          <ac:chgData name="Helena" userId="8ac8855c-4e0e-44ec-b242-4f56ba3c791e" providerId="ADAL" clId="{1EC3ABCE-BD1F-4B00-A4A9-C3A4ADEEB27A}" dt="2024-03-20T08:18:21.951" v="237" actId="1076"/>
          <ac:picMkLst>
            <pc:docMk/>
            <pc:sldMk cId="4237230599" sldId="364"/>
            <ac:picMk id="3" creationId="{275D3BCB-68AF-4519-BACB-3DF351F85942}"/>
          </ac:picMkLst>
        </pc:picChg>
      </pc:sldChg>
      <pc:sldChg chg="modSp mod">
        <pc:chgData name="Helena" userId="8ac8855c-4e0e-44ec-b242-4f56ba3c791e" providerId="ADAL" clId="{1EC3ABCE-BD1F-4B00-A4A9-C3A4ADEEB27A}" dt="2024-03-20T08:13:56.999" v="236" actId="20577"/>
        <pc:sldMkLst>
          <pc:docMk/>
          <pc:sldMk cId="3219100486" sldId="368"/>
        </pc:sldMkLst>
        <pc:spChg chg="mod">
          <ac:chgData name="Helena" userId="8ac8855c-4e0e-44ec-b242-4f56ba3c791e" providerId="ADAL" clId="{1EC3ABCE-BD1F-4B00-A4A9-C3A4ADEEB27A}" dt="2024-03-20T08:13:56.999" v="236" actId="20577"/>
          <ac:spMkLst>
            <pc:docMk/>
            <pc:sldMk cId="3219100486" sldId="368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721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510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814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763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005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77072"/>
            <a:ext cx="7772400" cy="12961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Mezigenerační přístupy.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5.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–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multigen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. ve firmě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/ práce ve skupinách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40960" cy="489582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u="sng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Rozdělte se na 4 skupiny podle generací: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Baby </a:t>
            </a:r>
            <a:r>
              <a:rPr lang="cs-CZ" sz="1800" dirty="0" err="1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Boomers</a:t>
            </a:r>
            <a:endParaRPr lang="cs-CZ" sz="1800" dirty="0">
              <a:solidFill>
                <a:schemeClr val="bg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 X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Millennials</a:t>
            </a:r>
            <a:endParaRPr lang="cs-CZ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 Z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Jaká jsou specifika řízení pro jednotlivé generace v těchto oblastech: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Hodnoty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 err="1">
                <a:solidFill>
                  <a:schemeClr val="bg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Work-life</a:t>
            </a:r>
            <a:r>
              <a:rPr lang="cs-CZ" sz="1800" dirty="0">
                <a:solidFill>
                  <a:schemeClr val="bg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balance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>
                <a:solidFill>
                  <a:schemeClr val="bg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Technologie</a:t>
            </a:r>
            <a:endParaRPr lang="cs-CZ" sz="1800" dirty="0">
              <a:solidFill>
                <a:schemeClr val="bg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75D3BCB-68AF-4519-BACB-3DF351F85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218196"/>
            <a:ext cx="3717032" cy="37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23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Úkoly – Lídr mezi generacemi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Konflikt ohledně dostupnosti: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Kritický projekt vyžaduje týmovou spolupráci, ale mladší zaměstnanec preferuje práci z domova kvůli flexibilitě. Starší kolega trvá na tom, aby se všichni členové týmu setkali v kanceláři, aby měl větší kontrolu nad průběhem práce. Jak řešit tento konflikt a zajistit, aby obě strany byly spokojené s pracovním uspořádáním?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0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Komunikační překážky: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Během virtuálního týmového setkání se starší člen týmu cítí opomíjen, protože mladší zaměstnanci používají chatovací platformu ke sdílení nápadů a komunikaci. Starší zaměstnanec preferuje klasický rozhovor a cítí se méně zapojený. Jakým způsobem lze zlepšit komunikaci a zajistit, aby všichni členové týmu byli efektivně zapojeni?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74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Úkoly – Lídr mezi generacemi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Rozdílné pracovní tempo: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Během práce z domova starší zaměstnanec pracuje v pravidelných časech a preferuje strukturovaný přístup k práci. Naopak mladší zaměstnanec je více flexibilní a pracuje v různých časech, často i ve večerních hodinách. Jak zajistit, aby obě strany respektovaly pracovní tempo druhého a nedocházelo k nedorozuměním ohledně pracovního nasazení?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0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Diversity management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Významná role vedoucích pracovníků: Účinné řízení rozmanitosti vyžaduje silné vedení a odpovědnost na všech úrovních organizace.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Podpora všech skupin zaměstnanců: bez rozdílu pohlaví, rasy, vyznání, sexuální orientace.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Podpora rodičů.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Sociální rozměr podnikání (firemní kultura, CSR)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DM se promítá do všech procesů: náboru a přijímání zaměstnanců, školení a rozvojových programů, zejm.</a:t>
            </a:r>
            <a:endParaRPr lang="cs-CZ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10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Diversity management - přínosy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Zvýšená inovace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Lepší rozhodování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Lepší zapojení zaměstnanců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Lepší pověst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Zvýšená kreativita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Rozšířený dosah na trh</a:t>
            </a:r>
            <a:endParaRPr lang="cs-CZ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6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Diversity management - bariéry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Odpor ke změnám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Komunikační problémy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Potenciál pro konflikt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Nedorozumění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Zvýšená složitost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(Řízení různorodé pracovní síly může být složitější a vyžadovat více zdrojů než řízení homogenní pracovní síly. To může vést ke zvýšení administrativních nákladů a logistických problémů.)</a:t>
            </a:r>
            <a:endParaRPr lang="cs-CZ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66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Leadership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multigenerační leadership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budoucnost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Diversity management</a:t>
            </a:r>
          </a:p>
          <a:p>
            <a:pPr marL="0" indent="0"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rgbClr val="FF0000"/>
                </a:solidFill>
              </a:rPr>
              <a:t>25.3. 14.45 Branding. </a:t>
            </a:r>
            <a:r>
              <a:rPr lang="cs-CZ" sz="2800" dirty="0" err="1">
                <a:solidFill>
                  <a:srgbClr val="FF0000"/>
                </a:solidFill>
              </a:rPr>
              <a:t>Social</a:t>
            </a:r>
            <a:r>
              <a:rPr lang="cs-CZ" sz="2800" dirty="0">
                <a:solidFill>
                  <a:srgbClr val="FF0000"/>
                </a:solidFill>
              </a:rPr>
              <a:t> media.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        přes Teams (zájemcům pošlu odkaz)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Multigenerační leadership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Co to znamená?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Jaký to má smysl?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V čem spočívá?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Pros and </a:t>
            </a:r>
            <a:r>
              <a:rPr lang="cs-CZ" sz="2800" dirty="0" err="1">
                <a:solidFill>
                  <a:schemeClr val="bg2"/>
                </a:solidFill>
              </a:rPr>
              <a:t>cons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Definuj generace a jejich specifika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45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990656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Generace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1.       Baby </a:t>
            </a:r>
            <a:r>
              <a:rPr lang="cs-CZ" sz="2800" dirty="0" err="1">
                <a:solidFill>
                  <a:schemeClr val="bg2"/>
                </a:solidFill>
              </a:rPr>
              <a:t>Boomers</a:t>
            </a:r>
            <a:r>
              <a:rPr lang="cs-CZ" sz="2800" dirty="0">
                <a:solidFill>
                  <a:schemeClr val="bg2"/>
                </a:solidFill>
              </a:rPr>
              <a:t> (narozeni v letech 1946-1964)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2.	Generace X (narozená v letech 1965-1980) 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3.	Mileniálové (narozeni 1981-1996): Generace 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4.	Generace Z (narozená po roce 1996)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9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990656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Generace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1.	Baby </a:t>
            </a:r>
            <a:r>
              <a:rPr lang="cs-CZ" sz="1800" dirty="0" err="1">
                <a:solidFill>
                  <a:schemeClr val="bg2"/>
                </a:solidFill>
              </a:rPr>
              <a:t>Boomers</a:t>
            </a:r>
            <a:r>
              <a:rPr lang="cs-CZ" sz="1800" dirty="0">
                <a:solidFill>
                  <a:schemeClr val="bg2"/>
                </a:solidFill>
              </a:rPr>
              <a:t> (narozeni v letech 1946-1964): Baby </a:t>
            </a:r>
            <a:r>
              <a:rPr lang="cs-CZ" sz="1800" dirty="0" err="1">
                <a:solidFill>
                  <a:schemeClr val="bg2"/>
                </a:solidFill>
              </a:rPr>
              <a:t>Boomers</a:t>
            </a:r>
            <a:r>
              <a:rPr lang="cs-CZ" sz="1800" dirty="0">
                <a:solidFill>
                  <a:schemeClr val="bg2"/>
                </a:solidFill>
              </a:rPr>
              <a:t> jsou často charakterizováni jako pracovití, soutěživí a cílevědomí. Mají tendenci oceňovat stabilitu a jistotu a mohou být motivováni příležitostmi k postupu a uznání.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2.	Generace X (narozená v letech 1965-1980): Příslušníci generace X jsou často popisováni jako nezávislí, samostatní a přizpůsobiví. Oceňují rovnováhu mezi pracovním a soukromým životem a motivací pro ně může být flexibilita a možnost učit se a rozvíjet.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3.	Mileniálové (narozeni 1981-1996): Generace Y: Mileniálové jsou často charakterizováni jako technicky zdatní, sociálně uvědomělí a spolupracující. Oceňují práci, která je smysluplná a v souladu s jejich hodnotami, a mohou být motivováni příležitostmi k pozitivnímu ovlivnění.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4.	Generace Z (narozená po roce 1996): Generace Z právě nastupuje do zaměstnání a často je popisována jako podnikavá, kreativní a různorodá. Mají tendenci oceňovat samostatnost a příležitosti učit se a růst a motivací pro ně může být možnost mít hmatatelný dopad.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36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Výhody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1.	Různorodé perspektivy: Vícegenerační týmy přinášejí širokou škálu zkušeností, dovedností a perspektiv. To může vést ke kreativnějšímu řešení problémů a inovativním nápadům.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2.	Lepší rozhodování: Vícegenerační týmy mohou díky věkovému mixu a různým zkušenostem přijímat informovanější rozhodnutí.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3.	Lepší možnosti učení: Učení jeden od druhého, komunikační dovednosti.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4.	Větší přizpůsobivost: Vícegenerační tým se může lépe přizpůsobovat změnám.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76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Nevýhody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1.	Komunikační problémy: Různé generace mohou mít odlišné komunikační styly a preference, což může vést k nedorozuměním a konfliktům.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2.	Rozdílné pracovní styly: Různé generace mohou mít odlišné pracovní styly a očekávání, což může vést k napětí a konfliktům.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3.	Problémy s řešením konfliktů.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4.	Ve vícegeneračních týmech se může objevit ageismus (?).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Podpora mezigenerační spolupráce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Podpora otevřené komunikace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Kultura respektu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Školení a rozvoj napříč generacemi dle potřeb, mentoring a reverse mentoring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Význam týmové spolupráce a společného cíle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Využití technologií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9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Příklady dobré praxe v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multigen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Společnost IBM </a:t>
            </a:r>
            <a:r>
              <a:rPr lang="cs-CZ" sz="2400" dirty="0">
                <a:solidFill>
                  <a:schemeClr val="bg2"/>
                </a:solidFill>
              </a:rPr>
              <a:t>byla oceněna za své úsilí o vytvoření inkluzivního pracoviště pro zaměstnance všech věkových kategorií. Společnost nabízí školicí programy, mentorské příležitosti a flexibilní pracovní podmínky, aby podpořila zaměstnance ve všech fázích jejich kariéry.</a:t>
            </a:r>
          </a:p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Společnost PwC </a:t>
            </a:r>
            <a:r>
              <a:rPr lang="cs-CZ" sz="2400" dirty="0">
                <a:solidFill>
                  <a:schemeClr val="bg2"/>
                </a:solidFill>
              </a:rPr>
              <a:t>zavedla program "obráceného mentoringu", v jehož rámci mladší zaměstnanci mentorují starší zaměstnance v oblasti nových technologií a trendů. </a:t>
            </a:r>
          </a:p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BMW</a:t>
            </a:r>
            <a:r>
              <a:rPr lang="cs-CZ" sz="2400" dirty="0">
                <a:solidFill>
                  <a:schemeClr val="bg2"/>
                </a:solidFill>
              </a:rPr>
              <a:t> má program rozmanitosti a inkluze a podporuje mezigenerační mentoring a spolupráci.</a:t>
            </a:r>
          </a:p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Společnost Marriott International </a:t>
            </a:r>
            <a:r>
              <a:rPr lang="cs-CZ" sz="2400" dirty="0">
                <a:solidFill>
                  <a:schemeClr val="bg2"/>
                </a:solidFill>
              </a:rPr>
              <a:t>zavedla program "Učte se od každého", který podporuje zaměstnance, aby se učili od kolegů všech věkových kategorií.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8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7848</TotalTime>
  <Words>1141</Words>
  <Application>Microsoft Office PowerPoint</Application>
  <PresentationFormat>Předvádění na obrazovce (4:3)</PresentationFormat>
  <Paragraphs>113</Paragraphs>
  <Slides>16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semináře</vt:lpstr>
      <vt:lpstr>Multigenerační leadership</vt:lpstr>
      <vt:lpstr>Generace </vt:lpstr>
      <vt:lpstr>Generace </vt:lpstr>
      <vt:lpstr>Výhody</vt:lpstr>
      <vt:lpstr>Nevýhody</vt:lpstr>
      <vt:lpstr>Podpora mezigenerační spolupráce</vt:lpstr>
      <vt:lpstr>Příklady dobré praxe v multigen</vt:lpstr>
      <vt:lpstr>Úkol – multigen. ve firmě  / práce ve skupinách</vt:lpstr>
      <vt:lpstr>Úkoly – Lídr mezi generacemi</vt:lpstr>
      <vt:lpstr>Úkoly – Lídr mezi generacemi</vt:lpstr>
      <vt:lpstr>Diversity management</vt:lpstr>
      <vt:lpstr>Diversity management - přínosy</vt:lpstr>
      <vt:lpstr>Diversity management - bariéry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254</cp:revision>
  <cp:lastPrinted>1601-01-01T00:00:00Z</cp:lastPrinted>
  <dcterms:created xsi:type="dcterms:W3CDTF">2005-09-23T13:42:26Z</dcterms:created>
  <dcterms:modified xsi:type="dcterms:W3CDTF">2024-03-20T08:35:16Z</dcterms:modified>
</cp:coreProperties>
</file>