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sldIdLst>
    <p:sldId id="256" r:id="rId2"/>
    <p:sldId id="269" r:id="rId3"/>
    <p:sldId id="431" r:id="rId4"/>
    <p:sldId id="432" r:id="rId5"/>
    <p:sldId id="433" r:id="rId6"/>
    <p:sldId id="434" r:id="rId7"/>
    <p:sldId id="436" r:id="rId8"/>
    <p:sldId id="438" r:id="rId9"/>
    <p:sldId id="439" r:id="rId10"/>
    <p:sldId id="420" r:id="rId11"/>
    <p:sldId id="443" r:id="rId12"/>
    <p:sldId id="441" r:id="rId13"/>
    <p:sldId id="442" r:id="rId14"/>
    <p:sldId id="419" r:id="rId15"/>
    <p:sldId id="408" r:id="rId16"/>
    <p:sldId id="409" r:id="rId17"/>
    <p:sldId id="429" r:id="rId18"/>
    <p:sldId id="405" r:id="rId19"/>
    <p:sldId id="411" r:id="rId20"/>
    <p:sldId id="421" r:id="rId21"/>
    <p:sldId id="412" r:id="rId22"/>
    <p:sldId id="417" r:id="rId23"/>
    <p:sldId id="423" r:id="rId24"/>
    <p:sldId id="424" r:id="rId25"/>
    <p:sldId id="422" r:id="rId26"/>
    <p:sldId id="425" r:id="rId27"/>
    <p:sldId id="426" r:id="rId28"/>
    <p:sldId id="427" r:id="rId29"/>
    <p:sldId id="428" r:id="rId30"/>
    <p:sldId id="416" r:id="rId31"/>
    <p:sldId id="418" r:id="rId32"/>
    <p:sldId id="430" r:id="rId33"/>
    <p:sldId id="440" r:id="rId34"/>
    <p:sldId id="273" r:id="rId35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9" autoAdjust="0"/>
    <p:restoredTop sz="90929"/>
  </p:normalViewPr>
  <p:slideViewPr>
    <p:cSldViewPr>
      <p:cViewPr varScale="1">
        <p:scale>
          <a:sx n="69" d="100"/>
          <a:sy n="69" d="100"/>
        </p:scale>
        <p:origin x="11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18.10.2019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236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392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365625"/>
            <a:ext cx="8429684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600" b="1" dirty="0">
                <a:solidFill>
                  <a:schemeClr val="bg2"/>
                </a:solidFill>
              </a:rPr>
              <a:t>Pojetí a význam řízení lidských zdrojů </a:t>
            </a:r>
            <a:br>
              <a:rPr lang="cs-CZ" sz="3600" b="1" dirty="0">
                <a:solidFill>
                  <a:schemeClr val="bg2"/>
                </a:solidFill>
              </a:rPr>
            </a:br>
            <a:r>
              <a:rPr lang="cs-CZ" sz="3600" b="1" dirty="0">
                <a:solidFill>
                  <a:schemeClr val="bg2"/>
                </a:solidFill>
              </a:rPr>
              <a:t>a jeho úloha v organizaci</a:t>
            </a:r>
            <a:endParaRPr lang="cs-CZ" sz="35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1. 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8" y="404664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785926"/>
            <a:ext cx="8786874" cy="4857784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Řízení lidských zdrojů se stává v posledních letech  </a:t>
            </a:r>
            <a:r>
              <a:rPr lang="cs-CZ" sz="2800" u="sng" dirty="0">
                <a:solidFill>
                  <a:schemeClr val="bg2"/>
                </a:solidFill>
              </a:rPr>
              <a:t>jádrem řízení organizace</a:t>
            </a:r>
            <a:r>
              <a:rPr lang="cs-CZ" sz="2800" dirty="0">
                <a:solidFill>
                  <a:schemeClr val="bg2"/>
                </a:solidFill>
              </a:rPr>
              <a:t>, jeho velmi podstatnou a nezbytnou složkou.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u="sng" dirty="0">
                <a:solidFill>
                  <a:schemeClr val="bg2"/>
                </a:solidFill>
              </a:rPr>
              <a:t>Vyjadřuje význam člověka</a:t>
            </a:r>
            <a:r>
              <a:rPr lang="cs-CZ" sz="2800" dirty="0">
                <a:solidFill>
                  <a:schemeClr val="bg2"/>
                </a:solidFill>
              </a:rPr>
              <a:t>, lidské pracovní síly jako </a:t>
            </a:r>
            <a:r>
              <a:rPr lang="cs-CZ" sz="2800" u="sng" dirty="0">
                <a:solidFill>
                  <a:schemeClr val="bg2"/>
                </a:solidFill>
              </a:rPr>
              <a:t>nejdůležitějšího výrobního vstupu</a:t>
            </a:r>
            <a:r>
              <a:rPr lang="cs-CZ" sz="2800" dirty="0">
                <a:solidFill>
                  <a:schemeClr val="bg2"/>
                </a:solidFill>
              </a:rPr>
              <a:t> a „motoru“ činnosti každé organizace.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u="sng" dirty="0">
                <a:solidFill>
                  <a:schemeClr val="bg2"/>
                </a:solidFill>
              </a:rPr>
              <a:t>Oblast ŘLZ nabývá na důležitosti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(a strategičnosti) </a:t>
            </a:r>
            <a:br>
              <a:rPr lang="cs-CZ" sz="25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v podnikové praxi taktéž vlivem dynamického vývoje celosvětové ekonomické situace, především pak v období hospodářského útlumu, jehož dopady řada společností pocítila zejména v letech 2008 – 2012.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5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572560" cy="928694"/>
          </a:xfrm>
        </p:spPr>
        <p:txBody>
          <a:bodyPr/>
          <a:lstStyle/>
          <a:p>
            <a:pPr>
              <a:defRPr/>
            </a:pPr>
            <a:r>
              <a:rPr lang="pl-PL" sz="3000" b="1" dirty="0">
                <a:solidFill>
                  <a:schemeClr val="bg2"/>
                </a:solidFill>
                <a:effectLst/>
                <a:latin typeface="+mn-lt"/>
              </a:rPr>
              <a:t>POJETÍ, VÝZNAM a ÚKOLY řízení lidských zdrojů </a:t>
            </a:r>
            <a:r>
              <a:rPr lang="pl-PL" sz="2400" b="1" dirty="0">
                <a:solidFill>
                  <a:schemeClr val="bg2"/>
                </a:solidFill>
                <a:effectLst/>
                <a:latin typeface="+mn-lt"/>
              </a:rPr>
              <a:t>(ŘLZ)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285860"/>
            <a:ext cx="8572560" cy="5572140"/>
          </a:xfrm>
        </p:spPr>
        <p:txBody>
          <a:bodyPr/>
          <a:lstStyle/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Mezi významné úkoly ŘLZ se řadí: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 zařazení správného </a:t>
            </a:r>
            <a:r>
              <a:rPr lang="cs-CZ" sz="2500" dirty="0">
                <a:solidFill>
                  <a:schemeClr val="bg2"/>
                </a:solidFill>
              </a:rPr>
              <a:t>(vhodného) </a:t>
            </a:r>
            <a:r>
              <a:rPr lang="cs-CZ" sz="2750" dirty="0">
                <a:solidFill>
                  <a:schemeClr val="bg2"/>
                </a:solidFill>
              </a:rPr>
              <a:t>pracovníka na správné pracovní místo, resp. a snaha o to, aby byl </a:t>
            </a:r>
            <a:r>
              <a:rPr lang="cs-CZ" sz="2750" u="sng" dirty="0">
                <a:solidFill>
                  <a:schemeClr val="bg2"/>
                </a:solidFill>
              </a:rPr>
              <a:t>maximálně využit potenciál tkvící v každém </a:t>
            </a:r>
            <a:br>
              <a:rPr lang="cs-CZ" sz="2750" u="sng" dirty="0">
                <a:solidFill>
                  <a:schemeClr val="bg2"/>
                </a:solidFill>
              </a:rPr>
            </a:br>
            <a:r>
              <a:rPr lang="cs-CZ" sz="2750" u="sng" dirty="0">
                <a:solidFill>
                  <a:schemeClr val="bg2"/>
                </a:solidFill>
              </a:rPr>
              <a:t>z jedinců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 a optimální využití každého lidského zdroje;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  formování týmů, efektivního </a:t>
            </a:r>
            <a:r>
              <a:rPr lang="cs-CZ" sz="2750" u="sng" dirty="0">
                <a:solidFill>
                  <a:schemeClr val="bg2"/>
                </a:solidFill>
              </a:rPr>
              <a:t>stylu vedení a zdravých mezilidských vztahů;</a:t>
            </a:r>
            <a:endParaRPr lang="cs-CZ" sz="275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 adekvátní </a:t>
            </a:r>
            <a:r>
              <a:rPr lang="cs-CZ" sz="2750" u="sng" dirty="0">
                <a:solidFill>
                  <a:schemeClr val="bg2"/>
                </a:solidFill>
              </a:rPr>
              <a:t>personální a sociální rozvoj pracovníků</a:t>
            </a:r>
            <a:r>
              <a:rPr lang="cs-CZ" sz="2750" dirty="0">
                <a:solidFill>
                  <a:schemeClr val="bg2"/>
                </a:solidFill>
              </a:rPr>
              <a:t> </a:t>
            </a:r>
            <a:br>
              <a:rPr lang="cs-CZ" sz="2750" dirty="0">
                <a:solidFill>
                  <a:schemeClr val="bg2"/>
                </a:solidFill>
              </a:rPr>
            </a:br>
            <a:r>
              <a:rPr lang="cs-CZ" sz="2750" dirty="0">
                <a:solidFill>
                  <a:schemeClr val="bg2"/>
                </a:solidFill>
              </a:rPr>
              <a:t>v organizaci;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– </a:t>
            </a:r>
            <a:r>
              <a:rPr lang="cs-CZ" sz="2750" u="sng" dirty="0">
                <a:solidFill>
                  <a:schemeClr val="bg2"/>
                </a:solidFill>
              </a:rPr>
              <a:t>dodržování</a:t>
            </a:r>
            <a:r>
              <a:rPr lang="cs-CZ" sz="2750" dirty="0">
                <a:solidFill>
                  <a:schemeClr val="bg2"/>
                </a:solidFill>
              </a:rPr>
              <a:t> všech mravních a etických zásad, </a:t>
            </a:r>
            <a:r>
              <a:rPr lang="cs-CZ" sz="2750" u="sng" dirty="0">
                <a:solidFill>
                  <a:schemeClr val="bg2"/>
                </a:solidFill>
              </a:rPr>
              <a:t>zákonů</a:t>
            </a:r>
            <a:r>
              <a:rPr lang="cs-CZ" sz="2750" dirty="0">
                <a:solidFill>
                  <a:schemeClr val="bg2"/>
                </a:solidFill>
              </a:rPr>
              <a:t> a nařízení v oblasti práce, zaměstnávání lidí. A další…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500" b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572560" cy="428628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Postatné</a:t>
            </a:r>
            <a:r>
              <a:rPr lang="pl-PL" sz="28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ÚKOLY řízení lidských zdrojů</a:t>
            </a:r>
            <a:endParaRPr lang="pl-PL" sz="29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715436" cy="642942"/>
          </a:xfrm>
        </p:spPr>
        <p:txBody>
          <a:bodyPr/>
          <a:lstStyle/>
          <a:p>
            <a:pPr>
              <a:defRPr/>
            </a:pPr>
            <a:r>
              <a:rPr lang="pl-PL" sz="3000" b="1" dirty="0">
                <a:solidFill>
                  <a:schemeClr val="bg2"/>
                </a:solidFill>
                <a:effectLst/>
                <a:latin typeface="+mn-lt"/>
              </a:rPr>
              <a:t>Podniková strategie, PERSONÁLNÍ STRATEGIE</a:t>
            </a:r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214282" y="1628800"/>
            <a:ext cx="8644792" cy="481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2"/>
              </a:buClr>
              <a:buSzPct val="80000"/>
              <a:tabLst/>
              <a:defRPr/>
            </a:pP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cs-CZ" sz="2800" b="0" i="0" u="sng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Rozhodování o strategii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zahrnuje především dva základní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tabLst/>
              <a:defRPr/>
            </a:pP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aspekty: 	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CO?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(strategické cíle)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tabLst/>
              <a:defRPr/>
            </a:pPr>
            <a:r>
              <a:rPr lang="cs-CZ" sz="2500" kern="0" dirty="0">
                <a:solidFill>
                  <a:schemeClr val="bg2"/>
                </a:solidFill>
                <a:latin typeface="+mn-lt"/>
              </a:rPr>
              <a:t>			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JAK</a:t>
            </a:r>
            <a:r>
              <a:rPr kumimoji="0" lang="cs-CZ" sz="25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(vytyčení cest jejich naplnění). </a:t>
            </a:r>
          </a:p>
          <a:p>
            <a:pPr marL="342900" marR="0" lvl="0" indent="-342900" algn="just" defTabSz="914400" rtl="0" eaLnBrk="0" fontAlgn="base" latinLnBrk="0" hangingPunct="0">
              <a:spcBef>
                <a:spcPts val="1800"/>
              </a:spcBef>
              <a:spcAft>
                <a:spcPct val="0"/>
              </a:spcAft>
              <a:buClr>
                <a:schemeClr val="accent2"/>
              </a:buClr>
              <a:buSzPct val="80000"/>
              <a:tabLst/>
              <a:defRPr/>
            </a:pP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Obecně z hlediska délky 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časového horizontu 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strategie </a:t>
            </a:r>
            <a:r>
              <a:rPr kumimoji="0" lang="cs-CZ" sz="2800" b="0" i="0" u="sng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neexistuje jednoznačná odpověď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jak dlouhé období má být strategie definována, vlivem specifických podmínek a potřeb podniku </a:t>
            </a:r>
            <a:r>
              <a:rPr kumimoji="0" lang="cs-CZ" sz="25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(organizace), 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přičemž je třeba </a:t>
            </a:r>
            <a:r>
              <a:rPr kumimoji="0" lang="cs-CZ" sz="285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brát v úvahu:</a:t>
            </a:r>
          </a:p>
          <a:p>
            <a:pPr marL="342900" indent="-342900" eaLnBrk="0" hangingPunct="0">
              <a:spcBef>
                <a:spcPts val="600"/>
              </a:spcBef>
              <a:buClr>
                <a:schemeClr val="accent2"/>
              </a:buClr>
              <a:buSzPct val="80000"/>
            </a:pPr>
            <a:r>
              <a:rPr lang="cs-CZ" sz="2850" kern="0" dirty="0">
                <a:solidFill>
                  <a:schemeClr val="bg2"/>
                </a:solidFill>
              </a:rPr>
              <a:t>        </a:t>
            </a:r>
            <a:r>
              <a:rPr lang="cs-CZ" sz="2850" dirty="0">
                <a:solidFill>
                  <a:schemeClr val="bg2"/>
                </a:solidFill>
              </a:rPr>
              <a:t>– jaký je charakter konkurenčního prostředí; </a:t>
            </a:r>
            <a:br>
              <a:rPr lang="cs-CZ" sz="2850" dirty="0">
                <a:solidFill>
                  <a:schemeClr val="bg2"/>
                </a:solidFill>
              </a:rPr>
            </a:br>
            <a:r>
              <a:rPr lang="cs-CZ" sz="2850" dirty="0">
                <a:solidFill>
                  <a:schemeClr val="bg2"/>
                </a:solidFill>
              </a:rPr>
              <a:t>    – jak velká nejistota je spojena s budoucností;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0000"/>
              <a:tabLst/>
              <a:defRPr/>
            </a:pPr>
            <a:endParaRPr kumimoji="0" lang="cs-CZ" sz="28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572560" cy="626412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Podniková strategie, personální STRATEGIE</a:t>
            </a:r>
            <a:endParaRPr lang="pl-PL" sz="29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 bwMode="auto">
          <a:xfrm>
            <a:off x="214282" y="1628800"/>
            <a:ext cx="8644792" cy="481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just">
              <a:spcBef>
                <a:spcPts val="600"/>
              </a:spcBef>
            </a:pPr>
            <a:r>
              <a:rPr lang="cs-CZ" sz="2800" dirty="0">
                <a:solidFill>
                  <a:schemeClr val="bg2"/>
                </a:solidFill>
              </a:rPr>
              <a:t>Dále je potřeba brát v úvahu:  </a:t>
            </a:r>
          </a:p>
          <a:p>
            <a:pPr lvl="0" algn="just">
              <a:spcBef>
                <a:spcPts val="600"/>
              </a:spcBef>
            </a:pPr>
            <a:r>
              <a:rPr lang="cs-CZ" sz="2800" dirty="0">
                <a:solidFill>
                  <a:schemeClr val="bg2"/>
                </a:solidFill>
              </a:rPr>
              <a:t>   – objem kapitálu nutného k realizaci strategie </a:t>
            </a:r>
            <a:r>
              <a:rPr lang="cs-CZ" sz="2500" dirty="0">
                <a:solidFill>
                  <a:schemeClr val="bg2"/>
                </a:solidFill>
              </a:rPr>
              <a:t>(je třeba brát v úvahu především kapitálovou návratnost);</a:t>
            </a:r>
          </a:p>
          <a:p>
            <a:pPr lvl="0" algn="just">
              <a:spcBef>
                <a:spcPts val="600"/>
              </a:spcBef>
            </a:pPr>
            <a:r>
              <a:rPr lang="cs-CZ" sz="2800" dirty="0">
                <a:solidFill>
                  <a:schemeClr val="bg2"/>
                </a:solidFill>
              </a:rPr>
              <a:t>    – na jak dlouhé období má firma uzavřeny pevné závazky </a:t>
            </a:r>
            <a:r>
              <a:rPr lang="cs-CZ" sz="2500" dirty="0">
                <a:solidFill>
                  <a:schemeClr val="bg2"/>
                </a:solidFill>
              </a:rPr>
              <a:t>(úvěry, smlouvy o pronájmech atd.).</a:t>
            </a:r>
          </a:p>
          <a:p>
            <a:pPr lvl="0" algn="just">
              <a:spcBef>
                <a:spcPts val="1800"/>
              </a:spcBef>
            </a:pPr>
            <a:r>
              <a:rPr lang="cs-CZ" sz="2800" b="1" dirty="0">
                <a:solidFill>
                  <a:schemeClr val="bg2"/>
                </a:solidFill>
              </a:rPr>
              <a:t>U personální strategie </a:t>
            </a:r>
            <a:r>
              <a:rPr lang="cs-CZ" sz="2800" dirty="0">
                <a:solidFill>
                  <a:schemeClr val="bg2"/>
                </a:solidFill>
              </a:rPr>
              <a:t>by časový horizont </a:t>
            </a:r>
            <a:r>
              <a:rPr lang="cs-CZ" sz="2800" b="1" dirty="0">
                <a:solidFill>
                  <a:schemeClr val="bg2"/>
                </a:solidFill>
              </a:rPr>
              <a:t>měl odpovídat časovému horizontu nadřazených strategií!</a:t>
            </a:r>
          </a:p>
          <a:p>
            <a:pPr algn="just">
              <a:spcBef>
                <a:spcPts val="600"/>
              </a:spcBef>
            </a:pPr>
            <a:endParaRPr lang="cs-CZ" sz="3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3998" cy="571504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Personální strategie </a:t>
            </a:r>
          </a:p>
        </p:txBody>
      </p:sp>
      <p:pic>
        <p:nvPicPr>
          <p:cNvPr id="6" name="Obrázek 5" descr="Rozdělení oblastí kompetenčního model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076" y="1796244"/>
            <a:ext cx="8715436" cy="456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43998" cy="642942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Personální POLITIKA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 bwMode="auto">
          <a:xfrm>
            <a:off x="285720" y="1556792"/>
            <a:ext cx="857335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marR="0" lvl="0" indent="-609600" algn="just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80000"/>
              <a:tabLst/>
              <a:defRPr/>
            </a:pP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jde o 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systém  </a:t>
            </a:r>
            <a:r>
              <a:rPr kumimoji="0" lang="cs-CZ" sz="280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relativně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stabilních zásad;</a:t>
            </a:r>
          </a:p>
          <a:p>
            <a:pPr marL="609600" marR="0" lvl="0" indent="-609600" algn="just" defTabSz="914400" rtl="0" eaLnBrk="0" fontAlgn="base" latinLnBrk="0" hangingPunct="0">
              <a:spcBef>
                <a:spcPts val="600"/>
              </a:spcBef>
              <a:spcAft>
                <a:spcPct val="0"/>
              </a:spcAft>
              <a:buClr>
                <a:schemeClr val="bg2"/>
              </a:buClr>
              <a:buSzPct val="80000"/>
              <a:tabLst/>
              <a:defRPr/>
            </a:pPr>
            <a:r>
              <a:rPr kumimoji="0" lang="cs-CZ" sz="280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představuje </a:t>
            </a:r>
            <a:r>
              <a:rPr kumimoji="0" lang="cs-CZ" sz="2800" b="1" i="0" u="sng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soubor opatření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jimiž se subjekt personál. </a:t>
            </a:r>
          </a:p>
          <a:p>
            <a:pPr marL="609600" marR="0" lvl="0" indent="-609600" algn="just" defTabSz="914400" rtl="0" eaLnBrk="0" fontAlgn="base" latinLnBrk="0" hangingPunct="0"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80000"/>
              <a:tabLst>
                <a:tab pos="261938" algn="l"/>
              </a:tabLst>
              <a:defRPr/>
            </a:pP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politiky snaží ovlivňovat oblast práce a lidského činitele.</a:t>
            </a:r>
          </a:p>
          <a:p>
            <a:pPr marL="609600" marR="0" lvl="0" indent="-609600" algn="just" defTabSz="914400" rtl="0" eaLnBrk="0" fontAlgn="base" latinLnBrk="0" hangingPunct="0"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80000"/>
              <a:tabLst/>
              <a:defRPr/>
            </a:pPr>
            <a:r>
              <a:rPr lang="cs-CZ" sz="2800" u="sng" kern="0" dirty="0">
                <a:solidFill>
                  <a:schemeClr val="bg2"/>
                </a:solidFill>
                <a:latin typeface="+mn-lt"/>
              </a:rPr>
              <a:t>Personální </a:t>
            </a:r>
            <a:r>
              <a:rPr kumimoji="0" lang="cs-CZ" sz="2800" u="sng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politika by měla být:</a:t>
            </a:r>
          </a:p>
          <a:p>
            <a:pPr marL="609600" lvl="0" indent="-609600" algn="just" eaLnBrk="0" hangingPunct="0">
              <a:spcBef>
                <a:spcPts val="600"/>
              </a:spcBef>
              <a:buClr>
                <a:schemeClr val="bg2"/>
              </a:buClr>
              <a:buSzPct val="80000"/>
            </a:pPr>
            <a:r>
              <a:rPr kumimoji="0" lang="cs-CZ" sz="2800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r>
              <a:rPr lang="cs-CZ" sz="2800" kern="0" dirty="0">
                <a:solidFill>
                  <a:schemeClr val="bg2"/>
                </a:solidFill>
              </a:rPr>
              <a:t>– </a:t>
            </a:r>
            <a:r>
              <a:rPr kumimoji="0" lang="cs-CZ" sz="2800" b="1" i="0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dobře formulovaná</a:t>
            </a:r>
            <a:r>
              <a:rPr kumimoji="0" lang="cs-CZ" sz="2800" b="0" i="0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609600" lvl="0" indent="-609600" algn="just" eaLnBrk="0" hangingPunct="0">
              <a:spcBef>
                <a:spcPts val="600"/>
              </a:spcBef>
              <a:buClr>
                <a:schemeClr val="bg2"/>
              </a:buClr>
              <a:buSzPct val="80000"/>
            </a:pPr>
            <a:r>
              <a:rPr lang="cs-CZ" sz="2800" kern="0" dirty="0">
                <a:solidFill>
                  <a:schemeClr val="bg2"/>
                </a:solidFill>
              </a:rPr>
              <a:t>	– </a:t>
            </a:r>
            <a:r>
              <a:rPr kumimoji="0" lang="cs-CZ" sz="2800" b="1" i="0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dlouhodobě stabilní</a:t>
            </a:r>
            <a:r>
              <a:rPr kumimoji="0" lang="cs-CZ" sz="2800" b="0" i="0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</a:p>
          <a:p>
            <a:pPr marL="609600" lvl="0" indent="-609600" algn="just" eaLnBrk="0" hangingPunct="0">
              <a:spcBef>
                <a:spcPts val="600"/>
              </a:spcBef>
              <a:buClr>
                <a:schemeClr val="bg2"/>
              </a:buClr>
              <a:buSzPct val="80000"/>
            </a:pPr>
            <a:r>
              <a:rPr lang="cs-CZ" sz="2800" kern="0" dirty="0">
                <a:solidFill>
                  <a:schemeClr val="bg2"/>
                </a:solidFill>
                <a:latin typeface="+mn-lt"/>
              </a:rPr>
              <a:t>	</a:t>
            </a:r>
            <a:r>
              <a:rPr lang="cs-CZ" sz="2800" kern="0" dirty="0">
                <a:solidFill>
                  <a:schemeClr val="bg2"/>
                </a:solidFill>
              </a:rPr>
              <a:t>– </a:t>
            </a:r>
            <a:r>
              <a:rPr kumimoji="0" lang="cs-CZ" sz="2800" b="0" i="0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 zaměstnance </a:t>
            </a:r>
            <a:r>
              <a:rPr kumimoji="0" lang="cs-CZ" sz="2800" b="1" i="0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srozumitelná a přijatelná</a:t>
            </a:r>
            <a:r>
              <a:rPr kumimoji="0" lang="cs-CZ" sz="2800" b="0" i="0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63538" marR="0" lvl="0" indent="-363538" algn="just" defTabSz="914400" rtl="0" eaLnBrk="0" fontAlgn="base" latinLnBrk="0" hangingPunct="0">
              <a:spcBef>
                <a:spcPts val="1200"/>
              </a:spcBef>
              <a:spcAft>
                <a:spcPct val="0"/>
              </a:spcAft>
              <a:buClr>
                <a:schemeClr val="bg2"/>
              </a:buClr>
              <a:buSzPct val="80000"/>
              <a:tabLst/>
              <a:defRPr/>
            </a:pPr>
            <a:r>
              <a:rPr kumimoji="0" lang="cs-CZ" sz="280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velmi podstatné </a:t>
            </a:r>
            <a:r>
              <a:rPr kumimoji="0" lang="cs-CZ" sz="2800" b="0" i="0" u="sng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seznámit zaměstnance podniku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zásadami politiky a respektovat jejich oprávněné zájmy a připomínky – </a:t>
            </a:r>
            <a:r>
              <a:rPr kumimoji="0" lang="cs-CZ" sz="2800" b="1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důraz na komunikaci!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48482" y="1772065"/>
            <a:ext cx="8643998" cy="465487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Oblast ŘLZ, resp. </a:t>
            </a:r>
            <a:r>
              <a:rPr lang="cs-CZ" sz="2800" b="1" dirty="0">
                <a:solidFill>
                  <a:schemeClr val="bg2"/>
                </a:solidFill>
              </a:rPr>
              <a:t>zaváděné personální procesy </a:t>
            </a:r>
            <a:br>
              <a:rPr lang="cs-CZ" sz="2800" b="1" dirty="0">
                <a:solidFill>
                  <a:schemeClr val="bg2"/>
                </a:solidFill>
              </a:rPr>
            </a:br>
            <a:r>
              <a:rPr lang="cs-CZ" sz="2800" b="1" dirty="0">
                <a:solidFill>
                  <a:schemeClr val="bg2"/>
                </a:solidFill>
              </a:rPr>
              <a:t>v organizaci</a:t>
            </a:r>
            <a:r>
              <a:rPr lang="cs-CZ" sz="2800" dirty="0">
                <a:solidFill>
                  <a:schemeClr val="bg2"/>
                </a:solidFill>
              </a:rPr>
              <a:t> velmi úzce souvisí, bezprostředně ovlivňují a mají </a:t>
            </a:r>
            <a:r>
              <a:rPr lang="cs-CZ" sz="2800" u="sng" dirty="0">
                <a:solidFill>
                  <a:schemeClr val="bg2"/>
                </a:solidFill>
              </a:rPr>
              <a:t>přímý vliv na míru úspěšnosti působení společnosti na trhu</a:t>
            </a:r>
            <a:r>
              <a:rPr lang="cs-CZ" sz="2800" dirty="0">
                <a:solidFill>
                  <a:schemeClr val="bg2"/>
                </a:solidFill>
              </a:rPr>
              <a:t> a </a:t>
            </a:r>
            <a:r>
              <a:rPr lang="cs-CZ" sz="2800" u="sng" dirty="0">
                <a:solidFill>
                  <a:schemeClr val="bg2"/>
                </a:solidFill>
              </a:rPr>
              <a:t>na samotnou existenci podniku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v rámci konkurenčního boje.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600" dirty="0">
                <a:solidFill>
                  <a:schemeClr val="bg2"/>
                </a:solidFill>
              </a:rPr>
              <a:t>– </a:t>
            </a:r>
            <a:r>
              <a:rPr lang="cs-CZ" sz="2600" i="1" dirty="0">
                <a:solidFill>
                  <a:schemeClr val="bg2"/>
                </a:solidFill>
              </a:rPr>
              <a:t>Byť </a:t>
            </a:r>
            <a:r>
              <a:rPr lang="cs-CZ" sz="2600" i="1">
                <a:solidFill>
                  <a:schemeClr val="bg2"/>
                </a:solidFill>
              </a:rPr>
              <a:t>v průběhu přednáškových </a:t>
            </a:r>
            <a:r>
              <a:rPr lang="cs-CZ" sz="2600" i="1" dirty="0">
                <a:solidFill>
                  <a:schemeClr val="bg2"/>
                </a:solidFill>
              </a:rPr>
              <a:t>témat budeme jednotlivé aktivity/personální procesy probírat, </a:t>
            </a:r>
            <a:r>
              <a:rPr lang="cs-CZ" sz="2600" i="1" u="sng" dirty="0">
                <a:solidFill>
                  <a:schemeClr val="bg2"/>
                </a:solidFill>
              </a:rPr>
              <a:t>ve vztahu k podnikové praxi je vhodné se </a:t>
            </a:r>
            <a:r>
              <a:rPr lang="cs-CZ" sz="2600" b="1" i="1" u="sng" dirty="0">
                <a:solidFill>
                  <a:schemeClr val="bg2"/>
                </a:solidFill>
              </a:rPr>
              <a:t>zmínit o následujících, jimž se v řadě organizací nepřikládá adekvátní důraz a patřičný význam…:</a:t>
            </a:r>
            <a:endParaRPr lang="cs-CZ" sz="2600" b="1" i="1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  </a:t>
            </a:r>
            <a:endParaRPr lang="cs-CZ" sz="2850" u="sng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1129898"/>
          </a:xfrm>
        </p:spPr>
        <p:txBody>
          <a:bodyPr/>
          <a:lstStyle/>
          <a:p>
            <a:pPr>
              <a:defRPr/>
            </a:pPr>
            <a:r>
              <a:rPr lang="ro-RO" sz="3000" b="1" u="sng" dirty="0">
                <a:solidFill>
                  <a:srgbClr val="000000"/>
                </a:solidFill>
                <a:effectLst/>
                <a:latin typeface="Times New Roman"/>
              </a:rPr>
              <a:t>Úloha a význam řízení lidských zdrojů </a:t>
            </a:r>
            <a:br>
              <a:rPr lang="ro-RO" sz="3000" b="1" u="sng" dirty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ro-RO" sz="3000" b="1" u="sng" dirty="0">
                <a:solidFill>
                  <a:srgbClr val="000000"/>
                </a:solidFill>
                <a:effectLst/>
                <a:latin typeface="Times New Roman"/>
              </a:rPr>
              <a:t>v PODNIKU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844824"/>
            <a:ext cx="8715436" cy="4798886"/>
          </a:xfrm>
        </p:spPr>
        <p:txBody>
          <a:bodyPr/>
          <a:lstStyle/>
          <a:p>
            <a:pPr algn="just">
              <a:buNone/>
            </a:pPr>
            <a:r>
              <a:rPr lang="cs-CZ" sz="2850" dirty="0">
                <a:solidFill>
                  <a:schemeClr val="bg2"/>
                </a:solidFill>
              </a:rPr>
              <a:t>– Jedná se v podstatě o </a:t>
            </a:r>
            <a:r>
              <a:rPr lang="cs-CZ" sz="2850" u="sng" dirty="0">
                <a:solidFill>
                  <a:schemeClr val="bg2"/>
                </a:solidFill>
              </a:rPr>
              <a:t>formování pracovních schopností nového pracovníka, aby vyhovovaly požadavkům zaměstnavatele</a:t>
            </a:r>
            <a:r>
              <a:rPr lang="cs-CZ" sz="2850" dirty="0">
                <a:solidFill>
                  <a:schemeClr val="bg2"/>
                </a:solidFill>
              </a:rPr>
              <a:t> </a:t>
            </a:r>
            <a:r>
              <a:rPr lang="cs-CZ" sz="2850" u="sng" dirty="0">
                <a:solidFill>
                  <a:schemeClr val="bg2"/>
                </a:solidFill>
              </a:rPr>
              <a:t>a souzněly</a:t>
            </a:r>
            <a:r>
              <a:rPr lang="cs-CZ" sz="2850" dirty="0">
                <a:solidFill>
                  <a:schemeClr val="bg2"/>
                </a:solidFill>
              </a:rPr>
              <a:t> s požadavky pracovního místa.</a:t>
            </a:r>
            <a:r>
              <a:rPr lang="cs-CZ" sz="3000" b="1" dirty="0">
                <a:solidFill>
                  <a:schemeClr val="bg2"/>
                </a:solidFill>
              </a:rPr>
              <a:t> </a:t>
            </a:r>
          </a:p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3000" b="1" dirty="0">
                <a:solidFill>
                  <a:schemeClr val="bg2"/>
                </a:solidFill>
              </a:rPr>
              <a:t>Součástí vzdělávacích aktivit </a:t>
            </a:r>
            <a:r>
              <a:rPr lang="cs-CZ" sz="3000" dirty="0">
                <a:solidFill>
                  <a:schemeClr val="bg2"/>
                </a:solidFill>
              </a:rPr>
              <a:t>v rámci adaptace pracovníka </a:t>
            </a:r>
            <a:r>
              <a:rPr lang="cs-CZ" sz="3000" b="1" dirty="0">
                <a:solidFill>
                  <a:schemeClr val="bg2"/>
                </a:solidFill>
              </a:rPr>
              <a:t>jsou požadavky kladené na akceptaci: </a:t>
            </a:r>
          </a:p>
          <a:p>
            <a:pPr lvl="1" algn="just"/>
            <a:r>
              <a:rPr lang="cs-CZ" dirty="0">
                <a:solidFill>
                  <a:schemeClr val="bg2"/>
                </a:solidFill>
              </a:rPr>
              <a:t>– odborných informací pracovníkem;</a:t>
            </a:r>
          </a:p>
          <a:p>
            <a:pPr lvl="1"/>
            <a:r>
              <a:rPr lang="cs-CZ" dirty="0">
                <a:solidFill>
                  <a:schemeClr val="bg2"/>
                </a:solidFill>
              </a:rPr>
              <a:t>– informací v oblasti pracovních postupů, techniky a technologie;</a:t>
            </a:r>
          </a:p>
          <a:p>
            <a:pPr lvl="1"/>
            <a:r>
              <a:rPr lang="cs-CZ" dirty="0">
                <a:solidFill>
                  <a:schemeClr val="bg2"/>
                </a:solidFill>
              </a:rPr>
              <a:t>– informací o prohlubování a rozšiřování kvalifikace.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  </a:t>
            </a:r>
            <a:endParaRPr lang="cs-CZ" sz="2850" u="sng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1000132"/>
          </a:xfrm>
        </p:spPr>
        <p:txBody>
          <a:bodyPr/>
          <a:lstStyle/>
          <a:p>
            <a:pPr>
              <a:defRPr/>
            </a:pPr>
            <a:r>
              <a:rPr lang="ro-RO" sz="3100" b="1" u="sng" dirty="0">
                <a:solidFill>
                  <a:srgbClr val="000000"/>
                </a:solidFill>
                <a:effectLst/>
                <a:latin typeface="Times New Roman"/>
              </a:rPr>
              <a:t>ORIENTACE pracovníků</a:t>
            </a:r>
            <a:br>
              <a:rPr lang="ro-RO" sz="3100" b="1" dirty="0">
                <a:solidFill>
                  <a:srgbClr val="000000"/>
                </a:solidFill>
                <a:effectLst/>
                <a:latin typeface="Times New Roman"/>
              </a:rPr>
            </a:br>
            <a:r>
              <a:rPr lang="ro-RO" sz="3100" b="1" dirty="0">
                <a:solidFill>
                  <a:srgbClr val="000000"/>
                </a:solidFill>
                <a:effectLst/>
                <a:latin typeface="Times New Roman"/>
              </a:rPr>
              <a:t> jako adaptační a vzdělávací aktivita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1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7158" y="1484784"/>
            <a:ext cx="8607330" cy="5158926"/>
          </a:xfrm>
        </p:spPr>
        <p:txBody>
          <a:bodyPr/>
          <a:lstStyle/>
          <a:p>
            <a:pPr marL="0" indent="0" algn="just">
              <a:buClr>
                <a:schemeClr val="bg2"/>
              </a:buClr>
              <a:buNone/>
            </a:pPr>
            <a:r>
              <a:rPr lang="cs-CZ" sz="2800" b="1" dirty="0">
                <a:solidFill>
                  <a:schemeClr val="bg2"/>
                </a:solidFill>
              </a:rPr>
              <a:t>Hlavním cílem orientace pracovníka je</a:t>
            </a:r>
            <a:r>
              <a:rPr lang="cs-CZ" sz="2800" dirty="0">
                <a:solidFill>
                  <a:schemeClr val="bg2"/>
                </a:solidFill>
              </a:rPr>
              <a:t>, aby se nově přijímaný zaměstnanec:</a:t>
            </a:r>
          </a:p>
          <a:p>
            <a:pPr marL="0" indent="0" algn="just">
              <a:spcBef>
                <a:spcPts val="1200"/>
              </a:spcBef>
              <a:buClr>
                <a:schemeClr val="bg2"/>
              </a:buClr>
              <a:buNone/>
              <a:tabLst>
                <a:tab pos="449263" algn="l"/>
              </a:tabLst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u="sng" dirty="0">
                <a:solidFill>
                  <a:schemeClr val="bg2"/>
                </a:solidFill>
              </a:rPr>
              <a:t>co nejrychleji</a:t>
            </a:r>
            <a:r>
              <a:rPr lang="cs-CZ" sz="2800" dirty="0">
                <a:solidFill>
                  <a:schemeClr val="bg2"/>
                </a:solidFill>
              </a:rPr>
              <a:t> a bez stresu </a:t>
            </a:r>
            <a:r>
              <a:rPr lang="cs-CZ" sz="2800" u="sng" dirty="0">
                <a:solidFill>
                  <a:schemeClr val="bg2"/>
                </a:solidFill>
              </a:rPr>
              <a:t>adaptoval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(zařadil) </a:t>
            </a:r>
            <a:r>
              <a:rPr lang="cs-CZ" sz="2800" dirty="0">
                <a:solidFill>
                  <a:schemeClr val="bg2"/>
                </a:solidFill>
              </a:rPr>
              <a:t>do podnikového pracovního kolektivu;</a:t>
            </a:r>
          </a:p>
          <a:p>
            <a:pPr marL="0" indent="0" algn="just">
              <a:spcBef>
                <a:spcPts val="1200"/>
              </a:spcBef>
              <a:buClr>
                <a:schemeClr val="bg2"/>
              </a:buClr>
              <a:buNone/>
              <a:tabLst>
                <a:tab pos="449263" algn="l"/>
              </a:tabLst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u="sng" dirty="0">
                <a:solidFill>
                  <a:schemeClr val="bg2"/>
                </a:solidFill>
              </a:rPr>
              <a:t>sdílel</a:t>
            </a:r>
            <a:r>
              <a:rPr lang="cs-CZ" sz="2800" dirty="0">
                <a:solidFill>
                  <a:schemeClr val="bg2"/>
                </a:solidFill>
              </a:rPr>
              <a:t> zavedený styl práce;</a:t>
            </a:r>
          </a:p>
          <a:p>
            <a:pPr marL="0" indent="0" algn="just">
              <a:spcBef>
                <a:spcPts val="1200"/>
              </a:spcBef>
              <a:buClr>
                <a:schemeClr val="bg2"/>
              </a:buClr>
              <a:buNone/>
              <a:tabLst>
                <a:tab pos="449263" algn="l"/>
              </a:tabLst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u="sng" dirty="0">
                <a:solidFill>
                  <a:schemeClr val="bg2"/>
                </a:solidFill>
              </a:rPr>
              <a:t>osvojil si</a:t>
            </a:r>
            <a:r>
              <a:rPr lang="cs-CZ" sz="2800" dirty="0">
                <a:solidFill>
                  <a:schemeClr val="bg2"/>
                </a:solidFill>
              </a:rPr>
              <a:t> specifické podnikové znalosti a dovednosti;</a:t>
            </a:r>
          </a:p>
          <a:p>
            <a:pPr marL="0" indent="0" algn="just">
              <a:spcBef>
                <a:spcPts val="1200"/>
              </a:spcBef>
              <a:buClr>
                <a:schemeClr val="bg2"/>
              </a:buClr>
              <a:buNone/>
              <a:tabLst>
                <a:tab pos="449263" algn="l"/>
              </a:tabLst>
            </a:pPr>
            <a:r>
              <a:rPr lang="cs-CZ" sz="2800" dirty="0">
                <a:solidFill>
                  <a:schemeClr val="bg2"/>
                </a:solidFill>
              </a:rPr>
              <a:t>	– </a:t>
            </a:r>
            <a:r>
              <a:rPr lang="cs-CZ" sz="2800" u="sng" dirty="0">
                <a:solidFill>
                  <a:schemeClr val="bg2"/>
                </a:solidFill>
              </a:rPr>
              <a:t>orientoval se</a:t>
            </a:r>
            <a:r>
              <a:rPr lang="cs-CZ" sz="2800" dirty="0">
                <a:solidFill>
                  <a:schemeClr val="bg2"/>
                </a:solidFill>
              </a:rPr>
              <a:t> v podnikovém mechanismu a v </a:t>
            </a:r>
            <a:r>
              <a:rPr lang="cs-CZ" sz="2800" dirty="0" err="1">
                <a:solidFill>
                  <a:schemeClr val="bg2"/>
                </a:solidFill>
              </a:rPr>
              <a:t>organi</a:t>
            </a:r>
            <a:r>
              <a:rPr lang="cs-CZ" sz="2800" dirty="0">
                <a:solidFill>
                  <a:schemeClr val="bg2"/>
                </a:solidFill>
              </a:rPr>
              <a:t>-</a:t>
            </a:r>
            <a:r>
              <a:rPr lang="cs-CZ" sz="2800" dirty="0" err="1">
                <a:solidFill>
                  <a:schemeClr val="bg2"/>
                </a:solidFill>
              </a:rPr>
              <a:t>začním</a:t>
            </a:r>
            <a:r>
              <a:rPr lang="cs-CZ" sz="2800" dirty="0">
                <a:solidFill>
                  <a:schemeClr val="bg2"/>
                </a:solidFill>
              </a:rPr>
              <a:t> uspořádání podniku;</a:t>
            </a:r>
          </a:p>
          <a:p>
            <a:pPr marL="0" indent="0" algn="just">
              <a:spcBef>
                <a:spcPts val="1200"/>
              </a:spcBef>
              <a:buClr>
                <a:schemeClr val="bg2"/>
              </a:buClr>
              <a:buNone/>
              <a:tabLst>
                <a:tab pos="449263" algn="l"/>
              </a:tabLst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u="sng" dirty="0">
                <a:solidFill>
                  <a:schemeClr val="bg2"/>
                </a:solidFill>
              </a:rPr>
              <a:t>ztotožnil se</a:t>
            </a:r>
            <a:r>
              <a:rPr lang="cs-CZ" sz="2800" dirty="0">
                <a:solidFill>
                  <a:schemeClr val="bg2"/>
                </a:solidFill>
              </a:rPr>
              <a:t> s podnikovými cíli. </a:t>
            </a:r>
          </a:p>
          <a:p>
            <a:pPr>
              <a:buClr>
                <a:schemeClr val="bg2"/>
              </a:buClr>
              <a:buFont typeface="Wingdings" pitchFamily="2" charset="2"/>
              <a:buChar char="Ø"/>
            </a:pPr>
            <a:endParaRPr lang="cs-CZ" sz="2800" dirty="0">
              <a:solidFill>
                <a:srgbClr val="FFFF00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Cíle 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u="sng" dirty="0">
                <a:solidFill>
                  <a:schemeClr val="bg2"/>
                </a:solidFill>
              </a:rPr>
              <a:t>Orientace pracovníka </a:t>
            </a:r>
            <a:r>
              <a:rPr lang="cs-CZ" sz="2800" b="1" u="sng" dirty="0">
                <a:solidFill>
                  <a:schemeClr val="bg2"/>
                </a:solidFill>
              </a:rPr>
              <a:t>probíhá</a:t>
            </a:r>
            <a:r>
              <a:rPr lang="cs-CZ" sz="2800" b="1" dirty="0">
                <a:solidFill>
                  <a:schemeClr val="bg2"/>
                </a:solidFill>
              </a:rPr>
              <a:t>:</a:t>
            </a:r>
          </a:p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jednak </a:t>
            </a:r>
            <a:r>
              <a:rPr lang="cs-CZ" sz="2800" b="1" dirty="0">
                <a:solidFill>
                  <a:schemeClr val="bg2"/>
                </a:solidFill>
              </a:rPr>
              <a:t>formálním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b="1" dirty="0">
                <a:solidFill>
                  <a:schemeClr val="bg2"/>
                </a:solidFill>
              </a:rPr>
              <a:t>způsobem</a:t>
            </a:r>
            <a:r>
              <a:rPr lang="cs-CZ" sz="2800" dirty="0">
                <a:solidFill>
                  <a:schemeClr val="bg2"/>
                </a:solidFill>
              </a:rPr>
              <a:t> – zabezpečuje personální útvar či nadřízený pracovník);</a:t>
            </a:r>
          </a:p>
          <a:p>
            <a:pPr marL="514350" indent="-51435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 – tak i </a:t>
            </a:r>
            <a:r>
              <a:rPr lang="cs-CZ" sz="2800" b="1" dirty="0">
                <a:solidFill>
                  <a:schemeClr val="bg2"/>
                </a:solidFill>
              </a:rPr>
              <a:t>neformálním způsobem</a:t>
            </a:r>
            <a:r>
              <a:rPr lang="cs-CZ" sz="2800" dirty="0">
                <a:solidFill>
                  <a:schemeClr val="bg2"/>
                </a:solidFill>
              </a:rPr>
              <a:t> – představující spontánní proces zabezpečovaný spolupracovníky.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u="sng" dirty="0">
                <a:solidFill>
                  <a:schemeClr val="bg2"/>
                </a:solidFill>
              </a:rPr>
              <a:t>Orientace nových pracovníků může být zaměřena</a:t>
            </a:r>
            <a:r>
              <a:rPr lang="cs-CZ" sz="2900" dirty="0">
                <a:solidFill>
                  <a:schemeClr val="bg2"/>
                </a:solidFill>
              </a:rPr>
              <a:t> – specifikována – v podobě: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b="1" i="1" u="sng" dirty="0">
                <a:solidFill>
                  <a:schemeClr val="bg2"/>
                </a:solidFill>
              </a:rPr>
              <a:t>Celopodnikové</a:t>
            </a:r>
            <a:r>
              <a:rPr lang="cs-CZ" sz="2900" b="1" i="1" dirty="0">
                <a:solidFill>
                  <a:schemeClr val="bg2"/>
                </a:solidFill>
              </a:rPr>
              <a:t> orientace:</a:t>
            </a:r>
            <a:endParaRPr lang="cs-CZ" sz="2900" b="1" dirty="0">
              <a:solidFill>
                <a:schemeClr val="bg2"/>
              </a:solidFill>
            </a:endParaRP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900" dirty="0">
                <a:solidFill>
                  <a:schemeClr val="bg2"/>
                </a:solidFill>
              </a:rPr>
              <a:t>	– je zaměřena na </a:t>
            </a:r>
            <a:r>
              <a:rPr lang="cs-CZ" sz="2900" u="sng" dirty="0">
                <a:solidFill>
                  <a:schemeClr val="bg2"/>
                </a:solidFill>
              </a:rPr>
              <a:t>zprostředkování informací obecného rázu </a:t>
            </a:r>
            <a:r>
              <a:rPr lang="cs-CZ" sz="2900" dirty="0">
                <a:solidFill>
                  <a:schemeClr val="bg2"/>
                </a:solidFill>
              </a:rPr>
              <a:t>v podobě souboru písemných materiálů </a:t>
            </a:r>
            <a:r>
              <a:rPr lang="cs-CZ" sz="2500" dirty="0">
                <a:solidFill>
                  <a:schemeClr val="bg2"/>
                </a:solidFill>
              </a:rPr>
              <a:t>(např. organizační struktura podniku, kolektivní smlouva);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Specifika 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857255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14488"/>
            <a:ext cx="8429684" cy="4810136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cs-CZ" sz="2900" dirty="0">
                <a:solidFill>
                  <a:schemeClr val="bg2"/>
                </a:solidFill>
              </a:rPr>
              <a:t> – Exkurz do historického vývoje personálního řízení; pojetí a význam řízení lidských zdrojů;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>
                <a:solidFill>
                  <a:schemeClr val="bg2"/>
                </a:solidFill>
              </a:rPr>
              <a:t> – Úkoly řízení lidských zdrojů;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>
                <a:solidFill>
                  <a:schemeClr val="bg2"/>
                </a:solidFill>
              </a:rPr>
              <a:t> – Personální politika a personální strategie, strategické řízení lidských zdrojů;</a:t>
            </a:r>
          </a:p>
          <a:p>
            <a:pPr>
              <a:spcBef>
                <a:spcPts val="1200"/>
              </a:spcBef>
              <a:buNone/>
            </a:pPr>
            <a:r>
              <a:rPr lang="cs-CZ" sz="2900" dirty="0">
                <a:solidFill>
                  <a:schemeClr val="bg2"/>
                </a:solidFill>
              </a:rPr>
              <a:t> – Úloha a význam řízení lidských zdrojů v podniku.</a:t>
            </a:r>
          </a:p>
          <a:p>
            <a:pPr algn="just">
              <a:spcBef>
                <a:spcPts val="1000"/>
              </a:spcBef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 ŘÍZENÍ LIDSKÝCH ZDROJŮ						  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214422"/>
            <a:ext cx="8929718" cy="5643578"/>
          </a:xfrm>
        </p:spPr>
        <p:txBody>
          <a:bodyPr/>
          <a:lstStyle/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je </a:t>
            </a:r>
            <a:r>
              <a:rPr lang="cs-CZ" sz="2800" u="sng" dirty="0">
                <a:solidFill>
                  <a:schemeClr val="bg2"/>
                </a:solidFill>
              </a:rPr>
              <a:t>společná pro všechny pracovníky organizace</a:t>
            </a:r>
            <a:r>
              <a:rPr lang="cs-CZ" sz="2800" dirty="0">
                <a:solidFill>
                  <a:schemeClr val="bg2"/>
                </a:solidFill>
              </a:rPr>
              <a:t>, zpravidla bez ohledu na charakter a obsah práce </a:t>
            </a:r>
            <a:r>
              <a:rPr lang="cs-CZ" sz="2500" dirty="0">
                <a:solidFill>
                  <a:schemeClr val="bg2"/>
                </a:solidFill>
              </a:rPr>
              <a:t>(požární řád, pracovní řád).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b="1" i="1" dirty="0">
                <a:solidFill>
                  <a:schemeClr val="bg2"/>
                </a:solidFill>
              </a:rPr>
              <a:t>  </a:t>
            </a:r>
            <a:r>
              <a:rPr lang="cs-CZ" sz="2800" b="1" i="1" u="sng" dirty="0">
                <a:solidFill>
                  <a:schemeClr val="bg2"/>
                </a:solidFill>
              </a:rPr>
              <a:t>Útvarové</a:t>
            </a:r>
            <a:r>
              <a:rPr lang="cs-CZ" sz="2800" b="1" i="1" dirty="0">
                <a:solidFill>
                  <a:schemeClr val="bg2"/>
                </a:solidFill>
              </a:rPr>
              <a:t> </a:t>
            </a:r>
            <a:r>
              <a:rPr lang="cs-CZ" sz="2500" b="1" i="1" dirty="0">
                <a:solidFill>
                  <a:schemeClr val="bg2"/>
                </a:solidFill>
              </a:rPr>
              <a:t>(skupinové či týmové orientace):</a:t>
            </a:r>
            <a:r>
              <a:rPr lang="cs-CZ" sz="2500" b="1" dirty="0">
                <a:solidFill>
                  <a:schemeClr val="bg2"/>
                </a:solidFill>
              </a:rPr>
              <a:t> </a:t>
            </a:r>
          </a:p>
          <a:p>
            <a:pPr algn="just">
              <a:spcBef>
                <a:spcPts val="3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týká se </a:t>
            </a:r>
            <a:r>
              <a:rPr lang="cs-CZ" sz="2800" u="sng" dirty="0">
                <a:solidFill>
                  <a:schemeClr val="bg2"/>
                </a:solidFill>
              </a:rPr>
              <a:t>organizační jednotky, v níž se nachází</a:t>
            </a:r>
            <a:r>
              <a:rPr lang="cs-CZ" sz="2800" dirty="0">
                <a:solidFill>
                  <a:schemeClr val="bg2"/>
                </a:solidFill>
              </a:rPr>
              <a:t> příslušné pracovní místo obsazované novým zaměstnancem;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má </a:t>
            </a:r>
            <a:r>
              <a:rPr lang="cs-CZ" sz="2800" u="sng" dirty="0">
                <a:solidFill>
                  <a:schemeClr val="bg2"/>
                </a:solidFill>
              </a:rPr>
              <a:t>postihnout případné detaily a zvláštnosti</a:t>
            </a:r>
            <a:r>
              <a:rPr lang="cs-CZ" sz="2800" dirty="0">
                <a:solidFill>
                  <a:schemeClr val="bg2"/>
                </a:solidFill>
              </a:rPr>
              <a:t>, jimiž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se práce v útvaru vyznačuje. </a:t>
            </a:r>
          </a:p>
          <a:p>
            <a:pPr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b="1" i="1" dirty="0">
                <a:solidFill>
                  <a:schemeClr val="bg2"/>
                </a:solidFill>
              </a:rPr>
              <a:t>  Orientace </a:t>
            </a:r>
            <a:r>
              <a:rPr lang="cs-CZ" sz="2800" b="1" i="1" u="sng" dirty="0">
                <a:solidFill>
                  <a:schemeClr val="bg2"/>
                </a:solidFill>
              </a:rPr>
              <a:t>na konkrétní pracovní místo</a:t>
            </a:r>
            <a:r>
              <a:rPr lang="cs-CZ" sz="2800" i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– zaměstnanec absolvuje v rámci adaptačního procesu </a:t>
            </a:r>
            <a:r>
              <a:rPr lang="cs-CZ" sz="2800" u="sng" dirty="0">
                <a:solidFill>
                  <a:schemeClr val="bg2"/>
                </a:solidFill>
              </a:rPr>
              <a:t>období „zaškolování se“ na daném pracovišti</a:t>
            </a:r>
            <a:r>
              <a:rPr lang="cs-CZ" sz="2800" dirty="0">
                <a:solidFill>
                  <a:schemeClr val="bg2"/>
                </a:solidFill>
              </a:rPr>
              <a:t> za přítomnosti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a pod dohledem zkušeného pověřeného pracovníka(ů).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Specifika orientace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Za účelem zjištění: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 	– jak se nově přijatí pracovníci </a:t>
            </a:r>
            <a:r>
              <a:rPr lang="cs-CZ" sz="2800" u="sng" dirty="0">
                <a:solidFill>
                  <a:schemeClr val="bg2"/>
                </a:solidFill>
              </a:rPr>
              <a:t>sžili s pracovním </a:t>
            </a:r>
            <a:r>
              <a:rPr lang="cs-CZ" sz="2800" dirty="0">
                <a:solidFill>
                  <a:schemeClr val="bg2"/>
                </a:solidFill>
              </a:rPr>
              <a:t>	</a:t>
            </a:r>
            <a:r>
              <a:rPr lang="cs-CZ" sz="2800" u="sng" dirty="0">
                <a:solidFill>
                  <a:schemeClr val="bg2"/>
                </a:solidFill>
              </a:rPr>
              <a:t>prostředím </a:t>
            </a:r>
            <a:r>
              <a:rPr lang="cs-CZ" sz="2400" dirty="0">
                <a:solidFill>
                  <a:schemeClr val="bg2"/>
                </a:solidFill>
              </a:rPr>
              <a:t>(podnikem)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	– a </a:t>
            </a:r>
            <a:r>
              <a:rPr lang="cs-CZ" sz="2800" u="sng" dirty="0">
                <a:solidFill>
                  <a:schemeClr val="bg2"/>
                </a:solidFill>
              </a:rPr>
              <a:t>jak si vedou v práci</a:t>
            </a:r>
            <a:r>
              <a:rPr lang="cs-CZ" sz="2800" dirty="0">
                <a:solidFill>
                  <a:schemeClr val="bg2"/>
                </a:solidFill>
              </a:rPr>
              <a:t>,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…je </a:t>
            </a:r>
            <a:r>
              <a:rPr lang="cs-CZ" sz="2800" b="1" dirty="0">
                <a:solidFill>
                  <a:schemeClr val="bg2"/>
                </a:solidFill>
              </a:rPr>
              <a:t>důležité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b="1" dirty="0">
                <a:solidFill>
                  <a:schemeClr val="bg2"/>
                </a:solidFill>
              </a:rPr>
              <a:t>monitorování těchto skutečností.</a:t>
            </a:r>
          </a:p>
          <a:p>
            <a:pPr marL="0" indent="0" algn="just">
              <a:spcBef>
                <a:spcPts val="10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V případě, že se vyskytnou problémy, je důležité, tyto komplikace rozpoznat v rané fázi a nepřipustit, aby se více prohloubily. Za tím účelem </a:t>
            </a:r>
            <a:r>
              <a:rPr lang="cs-CZ" sz="2800" u="sng" dirty="0">
                <a:solidFill>
                  <a:schemeClr val="bg2"/>
                </a:solidFill>
              </a:rPr>
              <a:t>je vhodné</a:t>
            </a:r>
            <a:r>
              <a:rPr lang="cs-CZ" sz="2800" dirty="0">
                <a:solidFill>
                  <a:schemeClr val="bg2"/>
                </a:solidFill>
              </a:rPr>
              <a:t>, když </a:t>
            </a:r>
            <a:r>
              <a:rPr lang="cs-CZ" sz="2800" u="sng" dirty="0">
                <a:solidFill>
                  <a:schemeClr val="bg2"/>
                </a:solidFill>
              </a:rPr>
              <a:t>nový pracovník dostane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800" b="1" dirty="0">
                <a:solidFill>
                  <a:schemeClr val="bg2"/>
                </a:solidFill>
              </a:rPr>
              <a:t>časový plán formální orientace a adaptace. </a:t>
            </a:r>
            <a:r>
              <a:rPr lang="cs-CZ" sz="2800" u="sng" dirty="0">
                <a:solidFill>
                  <a:schemeClr val="bg2"/>
                </a:solidFill>
              </a:rPr>
              <a:t>Plnění časového plánu je třeba průběžně sledovat a kontrolovat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(nadřízeným a personál. útvarem).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Char char="Ø"/>
            </a:pPr>
            <a:endParaRPr lang="cs-CZ" sz="29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500066"/>
          </a:xfrm>
        </p:spPr>
        <p:txBody>
          <a:bodyPr/>
          <a:lstStyle/>
          <a:p>
            <a:pPr>
              <a:defRPr/>
            </a:pPr>
            <a:r>
              <a:rPr lang="pl-PL" sz="3000" b="1" dirty="0">
                <a:solidFill>
                  <a:schemeClr val="bg2"/>
                </a:solidFill>
                <a:effectLst/>
                <a:latin typeface="+mn-lt"/>
              </a:rPr>
              <a:t>Časový plán formální orientace pracovníků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>
                <a:solidFill>
                  <a:schemeClr val="bg2"/>
                </a:solidFill>
              </a:rPr>
              <a:t>Z personálního pohledu </a:t>
            </a:r>
            <a:r>
              <a:rPr lang="cs-CZ" sz="2900" b="1" dirty="0" err="1">
                <a:solidFill>
                  <a:schemeClr val="bg2"/>
                </a:solidFill>
              </a:rPr>
              <a:t>staffing</a:t>
            </a:r>
            <a:r>
              <a:rPr lang="cs-CZ" sz="2900" b="1" dirty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900" i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900" dirty="0">
                <a:solidFill>
                  <a:schemeClr val="bg2"/>
                </a:solidFill>
              </a:rPr>
              <a:t>můžeme charakterizovat jako </a:t>
            </a:r>
            <a:r>
              <a:rPr lang="cs-CZ" sz="2900" b="1" dirty="0">
                <a:solidFill>
                  <a:schemeClr val="bg2"/>
                </a:solidFill>
              </a:rPr>
              <a:t>formování pracovní síl</a:t>
            </a:r>
            <a:r>
              <a:rPr lang="cs-CZ" sz="2900" dirty="0">
                <a:solidFill>
                  <a:schemeClr val="bg2"/>
                </a:solidFill>
              </a:rPr>
              <a:t>y = formování počtu, struktury a pracovních schopností pracovní síly organizace </a:t>
            </a:r>
            <a:r>
              <a:rPr lang="cs-CZ" sz="2500" dirty="0">
                <a:solidFill>
                  <a:schemeClr val="bg2"/>
                </a:solidFill>
              </a:rPr>
              <a:t>(řízení kvantitativních a kvalitativních stránek její mobility).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900" dirty="0">
                <a:solidFill>
                  <a:schemeClr val="bg2"/>
                </a:solidFill>
              </a:rPr>
              <a:t>zahrnuje jednak </a:t>
            </a:r>
            <a:r>
              <a:rPr lang="cs-CZ" sz="2900" b="1" dirty="0">
                <a:solidFill>
                  <a:schemeClr val="bg2"/>
                </a:solidFill>
              </a:rPr>
              <a:t>rozmísťování pracovníků </a:t>
            </a:r>
            <a:r>
              <a:rPr lang="cs-CZ" sz="2900" dirty="0">
                <a:solidFill>
                  <a:schemeClr val="bg2"/>
                </a:solidFill>
              </a:rPr>
              <a:t>a také </a:t>
            </a:r>
            <a:br>
              <a:rPr lang="cs-CZ" sz="2900" dirty="0">
                <a:solidFill>
                  <a:schemeClr val="bg2"/>
                </a:solidFill>
              </a:rPr>
            </a:br>
            <a:r>
              <a:rPr lang="cs-CZ" sz="2900" b="1" dirty="0">
                <a:solidFill>
                  <a:schemeClr val="bg2"/>
                </a:solidFill>
              </a:rPr>
              <a:t>i proces přizpůsobování pracovníků současným</a:t>
            </a:r>
            <a:r>
              <a:rPr lang="cs-CZ" sz="2900" dirty="0">
                <a:solidFill>
                  <a:schemeClr val="bg2"/>
                </a:solidFill>
              </a:rPr>
              <a:t> </a:t>
            </a:r>
            <a:br>
              <a:rPr lang="cs-CZ" sz="2900" dirty="0">
                <a:solidFill>
                  <a:schemeClr val="bg2"/>
                </a:solidFill>
              </a:rPr>
            </a:br>
            <a:r>
              <a:rPr lang="cs-CZ" sz="2900" dirty="0">
                <a:solidFill>
                  <a:schemeClr val="bg2"/>
                </a:solidFill>
              </a:rPr>
              <a:t>a zpravidla také perspektivním </a:t>
            </a:r>
            <a:r>
              <a:rPr lang="cs-CZ" sz="2900" b="1" dirty="0">
                <a:solidFill>
                  <a:schemeClr val="bg2"/>
                </a:solidFill>
              </a:rPr>
              <a:t>požadavkům daných pracovních míst.</a:t>
            </a:r>
          </a:p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200" b="1" u="sng" dirty="0">
                <a:solidFill>
                  <a:schemeClr val="bg2"/>
                </a:solidFill>
              </a:rPr>
              <a:t>Pozn.:</a:t>
            </a:r>
            <a:r>
              <a:rPr lang="cs-CZ" sz="2200" b="1" dirty="0">
                <a:solidFill>
                  <a:schemeClr val="bg2"/>
                </a:solidFill>
              </a:rPr>
              <a:t> </a:t>
            </a:r>
            <a:r>
              <a:rPr lang="cs-CZ" sz="2200" dirty="0">
                <a:solidFill>
                  <a:schemeClr val="bg2"/>
                </a:solidFill>
              </a:rPr>
              <a:t>Termínem </a:t>
            </a:r>
            <a:r>
              <a:rPr lang="cs-CZ" sz="2200" b="1" dirty="0" err="1">
                <a:solidFill>
                  <a:schemeClr val="bg2"/>
                </a:solidFill>
              </a:rPr>
              <a:t>staffing</a:t>
            </a:r>
            <a:r>
              <a:rPr lang="cs-CZ" sz="2200" dirty="0">
                <a:solidFill>
                  <a:schemeClr val="bg2"/>
                </a:solidFill>
              </a:rPr>
              <a:t> je v ŘLZ označováno taktéž </a:t>
            </a:r>
            <a:r>
              <a:rPr lang="cs-CZ" sz="2200" u="sng" dirty="0">
                <a:solidFill>
                  <a:schemeClr val="bg2"/>
                </a:solidFill>
              </a:rPr>
              <a:t>„účelové vyvíjení nátlaku podřízeného pracovníka k osobě nadřízené</a:t>
            </a:r>
            <a:r>
              <a:rPr lang="cs-CZ" sz="2200" b="1" u="sng" dirty="0">
                <a:solidFill>
                  <a:schemeClr val="bg2"/>
                </a:solidFill>
              </a:rPr>
              <a:t> </a:t>
            </a:r>
            <a:r>
              <a:rPr lang="cs-CZ" sz="2200" u="sng" dirty="0">
                <a:solidFill>
                  <a:schemeClr val="bg2"/>
                </a:solidFill>
              </a:rPr>
              <a:t>na pracovišti</a:t>
            </a:r>
            <a:r>
              <a:rPr lang="cs-CZ" sz="2200" dirty="0">
                <a:solidFill>
                  <a:schemeClr val="bg2"/>
                </a:solidFill>
              </a:rPr>
              <a:t>“, mající charakter soustavnosti a delšího trvání.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300" b="1" u="sng" dirty="0">
                <a:solidFill>
                  <a:schemeClr val="bg2"/>
                </a:solidFill>
                <a:effectLst/>
                <a:latin typeface="+mn-lt"/>
              </a:rPr>
              <a:t>STAFFING</a:t>
            </a: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 – formování pracovní síly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700808"/>
            <a:ext cx="8640960" cy="4871464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b="1" u="sng" dirty="0">
                <a:solidFill>
                  <a:schemeClr val="bg2"/>
                </a:solidFill>
              </a:rPr>
              <a:t>Rozmísťování pracovníků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představuje nepřetržitý </a:t>
            </a:r>
            <a:r>
              <a:rPr lang="cs-CZ" sz="2800" u="sng" dirty="0">
                <a:solidFill>
                  <a:schemeClr val="bg2"/>
                </a:solidFill>
              </a:rPr>
              <a:t>proces</a:t>
            </a:r>
            <a:r>
              <a:rPr lang="cs-CZ" sz="2800" dirty="0">
                <a:solidFill>
                  <a:schemeClr val="bg2"/>
                </a:solidFill>
              </a:rPr>
              <a:t> spočívající v kvalitativním, kvantitativním, časovém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a prostorovém </a:t>
            </a:r>
            <a:r>
              <a:rPr lang="cs-CZ" sz="2800" u="sng" dirty="0">
                <a:solidFill>
                  <a:schemeClr val="bg2"/>
                </a:solidFill>
              </a:rPr>
              <a:t>spojování pracovníků s pracovními úkoly a </a:t>
            </a:r>
            <a:br>
              <a:rPr lang="cs-CZ" sz="2800" u="sng" dirty="0">
                <a:solidFill>
                  <a:schemeClr val="bg2"/>
                </a:solidFill>
              </a:rPr>
            </a:br>
            <a:r>
              <a:rPr lang="cs-CZ" sz="2800" u="sng" dirty="0">
                <a:solidFill>
                  <a:schemeClr val="bg2"/>
                </a:solidFill>
              </a:rPr>
              <a:t>s pracovními místy.</a:t>
            </a: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b="1" dirty="0">
                <a:solidFill>
                  <a:schemeClr val="bg2"/>
                </a:solidFill>
              </a:rPr>
              <a:t>  </a:t>
            </a:r>
            <a:r>
              <a:rPr lang="cs-CZ" sz="2800" b="1" u="sng" dirty="0">
                <a:solidFill>
                  <a:schemeClr val="bg2"/>
                </a:solidFill>
              </a:rPr>
              <a:t>Vnější mobilita pracovníků: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mezi </a:t>
            </a:r>
            <a:r>
              <a:rPr lang="cs-CZ" sz="2800" b="1" dirty="0">
                <a:solidFill>
                  <a:schemeClr val="bg2"/>
                </a:solidFill>
              </a:rPr>
              <a:t>aktivní přístup v rámci vnější mobility </a:t>
            </a:r>
            <a:r>
              <a:rPr lang="cs-CZ" sz="2800" dirty="0">
                <a:solidFill>
                  <a:schemeClr val="bg2"/>
                </a:solidFill>
              </a:rPr>
              <a:t>řadíme</a:t>
            </a:r>
            <a:r>
              <a:rPr lang="cs-CZ" sz="2800" i="1" dirty="0">
                <a:solidFill>
                  <a:schemeClr val="bg2"/>
                </a:solidFill>
              </a:rPr>
              <a:t>: </a:t>
            </a:r>
            <a:r>
              <a:rPr lang="cs-CZ" sz="2800" u="sng" dirty="0">
                <a:solidFill>
                  <a:schemeClr val="bg2"/>
                </a:solidFill>
              </a:rPr>
              <a:t>získávání</a:t>
            </a:r>
            <a:r>
              <a:rPr lang="cs-CZ" sz="2800" dirty="0">
                <a:solidFill>
                  <a:schemeClr val="bg2"/>
                </a:solidFill>
              </a:rPr>
              <a:t>, </a:t>
            </a:r>
            <a:r>
              <a:rPr lang="cs-CZ" sz="2800" u="sng" dirty="0">
                <a:solidFill>
                  <a:schemeClr val="bg2"/>
                </a:solidFill>
              </a:rPr>
              <a:t>výběr</a:t>
            </a:r>
            <a:r>
              <a:rPr lang="cs-CZ" sz="2800" dirty="0">
                <a:solidFill>
                  <a:schemeClr val="bg2"/>
                </a:solidFill>
              </a:rPr>
              <a:t>, </a:t>
            </a:r>
            <a:r>
              <a:rPr lang="cs-CZ" sz="2800" u="sng" dirty="0">
                <a:solidFill>
                  <a:schemeClr val="bg2"/>
                </a:solidFill>
              </a:rPr>
              <a:t>přijímání</a:t>
            </a:r>
            <a:r>
              <a:rPr lang="cs-CZ" sz="2800" dirty="0">
                <a:solidFill>
                  <a:schemeClr val="bg2"/>
                </a:solidFill>
              </a:rPr>
              <a:t> a </a:t>
            </a:r>
            <a:r>
              <a:rPr lang="cs-CZ" sz="2800" u="sng" dirty="0">
                <a:solidFill>
                  <a:schemeClr val="bg2"/>
                </a:solidFill>
              </a:rPr>
              <a:t>orientace</a:t>
            </a:r>
            <a:r>
              <a:rPr lang="cs-CZ" sz="2800" dirty="0">
                <a:solidFill>
                  <a:schemeClr val="bg2"/>
                </a:solidFill>
              </a:rPr>
              <a:t> pracovníků;</a:t>
            </a:r>
          </a:p>
          <a:p>
            <a:pPr algn="just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za </a:t>
            </a:r>
            <a:r>
              <a:rPr lang="cs-CZ" sz="2800" b="1" dirty="0">
                <a:solidFill>
                  <a:schemeClr val="bg2"/>
                </a:solidFill>
              </a:rPr>
              <a:t>pasivní přístup </a:t>
            </a:r>
            <a:r>
              <a:rPr lang="cs-CZ" sz="2800" dirty="0">
                <a:solidFill>
                  <a:schemeClr val="bg2"/>
                </a:solidFill>
              </a:rPr>
              <a:t>je označováno: </a:t>
            </a:r>
            <a:r>
              <a:rPr lang="cs-CZ" sz="2800" u="sng" dirty="0">
                <a:solidFill>
                  <a:schemeClr val="bg2"/>
                </a:solidFill>
              </a:rPr>
              <a:t>propouštění</a:t>
            </a:r>
            <a:r>
              <a:rPr lang="cs-CZ" sz="2800" dirty="0">
                <a:solidFill>
                  <a:schemeClr val="bg2"/>
                </a:solidFill>
              </a:rPr>
              <a:t> a </a:t>
            </a:r>
            <a:r>
              <a:rPr lang="cs-CZ" sz="2800" u="sng" dirty="0">
                <a:solidFill>
                  <a:schemeClr val="bg2"/>
                </a:solidFill>
              </a:rPr>
              <a:t>penzionování</a:t>
            </a:r>
            <a:r>
              <a:rPr lang="cs-CZ" sz="2800" dirty="0">
                <a:solidFill>
                  <a:schemeClr val="bg2"/>
                </a:solidFill>
              </a:rPr>
              <a:t> pracovníků, popř. skutečnosti v podobě rezignace a úmrtí pracovníků. 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85794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u="sng" dirty="0">
                <a:solidFill>
                  <a:schemeClr val="bg2"/>
                </a:solidFill>
                <a:effectLst/>
                <a:latin typeface="+mn-lt"/>
              </a:rPr>
              <a:t>ROZMÍSŤOVÁNÍ pracovníků</a:t>
            </a: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, vnější mobilita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1520" y="1484784"/>
            <a:ext cx="8568952" cy="5158926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V rámci vnitřní mobility pracovníků rozliš</a:t>
            </a:r>
            <a:r>
              <a:rPr lang="cs-CZ" sz="2800" dirty="0">
                <a:solidFill>
                  <a:schemeClr val="bg2"/>
                </a:solidFill>
              </a:rPr>
              <a:t>ujeme následující </a:t>
            </a:r>
            <a:r>
              <a:rPr lang="cs-CZ" sz="2800" b="1" dirty="0">
                <a:solidFill>
                  <a:schemeClr val="bg2"/>
                </a:solidFill>
              </a:rPr>
              <a:t>FORMY rozmísťování pracovníků:</a:t>
            </a: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</a:t>
            </a:r>
            <a:r>
              <a:rPr lang="cs-CZ" sz="2850" b="1" i="1" u="sng" dirty="0">
                <a:solidFill>
                  <a:schemeClr val="bg2"/>
                </a:solidFill>
              </a:rPr>
              <a:t>Povýšení pracovníků</a:t>
            </a:r>
            <a:r>
              <a:rPr lang="cs-CZ" sz="2850" b="1" i="1" dirty="0">
                <a:solidFill>
                  <a:schemeClr val="bg2"/>
                </a:solidFill>
              </a:rPr>
              <a:t> </a:t>
            </a:r>
            <a:r>
              <a:rPr lang="cs-CZ" sz="2750" dirty="0">
                <a:solidFill>
                  <a:schemeClr val="bg2"/>
                </a:solidFill>
              </a:rPr>
              <a:t>– představuje takový pohyb, kdy pracovník v rámci organizace přechází na důležitější, náročnější a zpravidla lépe placenou pracovní pozici. 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– </a:t>
            </a:r>
            <a:r>
              <a:rPr lang="cs-CZ" sz="2800" b="1" i="1" u="sng" dirty="0">
                <a:solidFill>
                  <a:schemeClr val="bg2"/>
                </a:solidFill>
              </a:rPr>
              <a:t>Převedení </a:t>
            </a:r>
            <a:r>
              <a:rPr lang="cs-CZ" sz="2500" b="1" i="1" u="sng" dirty="0">
                <a:solidFill>
                  <a:schemeClr val="bg2"/>
                </a:solidFill>
              </a:rPr>
              <a:t>(transfer</a:t>
            </a:r>
            <a:r>
              <a:rPr lang="cs-CZ" sz="2800" b="1" i="1" u="sng" dirty="0">
                <a:solidFill>
                  <a:schemeClr val="bg2"/>
                </a:solidFill>
              </a:rPr>
              <a:t>) pracovníků na jinou práci </a:t>
            </a:r>
            <a:r>
              <a:rPr lang="cs-CZ" sz="2500" b="1" i="1" u="sng" dirty="0">
                <a:solidFill>
                  <a:schemeClr val="bg2"/>
                </a:solidFill>
              </a:rPr>
              <a:t>(pracoviště)</a:t>
            </a:r>
            <a:r>
              <a:rPr lang="cs-CZ" sz="2500" b="1" i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– pracovník je převeden v rámci organizace na pracovní místo, které má přibližně stejný charakter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a obsah práce, mzdové podmínky apod. jako pracovní místo, které opouští.</a:t>
            </a: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93164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Formy rozmísťování pracovníků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556792"/>
            <a:ext cx="8461604" cy="5086918"/>
          </a:xfrm>
        </p:spPr>
        <p:txBody>
          <a:bodyPr/>
          <a:lstStyle/>
          <a:p>
            <a:pPr marL="87313" indent="-87313" algn="just">
              <a:spcBef>
                <a:spcPts val="8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	</a:t>
            </a:r>
            <a:r>
              <a:rPr lang="cs-CZ" sz="2850" dirty="0">
                <a:solidFill>
                  <a:schemeClr val="bg2"/>
                </a:solidFill>
              </a:rPr>
              <a:t>– </a:t>
            </a:r>
            <a:r>
              <a:rPr lang="cs-CZ" sz="2850" b="1" i="1" u="sng" dirty="0">
                <a:solidFill>
                  <a:schemeClr val="bg2"/>
                </a:solidFill>
              </a:rPr>
              <a:t>Přeřazení pracovníka na nižší funkci</a:t>
            </a:r>
            <a:r>
              <a:rPr lang="cs-CZ" sz="2850" dirty="0">
                <a:solidFill>
                  <a:schemeClr val="bg2"/>
                </a:solidFill>
              </a:rPr>
              <a:t> za situace: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50" dirty="0">
                <a:solidFill>
                  <a:schemeClr val="bg2"/>
                </a:solidFill>
              </a:rPr>
              <a:t>		 – kdy pracovník pozbývá předpokladů pro vykonávání práce na stávajícím pracovním místě. 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50" dirty="0">
                <a:solidFill>
                  <a:schemeClr val="bg2"/>
                </a:solidFill>
              </a:rPr>
              <a:t>		 – případně v situaci, kdy dané pracovní místo je zrušeno. </a:t>
            </a:r>
          </a:p>
          <a:p>
            <a:pPr algn="just">
              <a:spcBef>
                <a:spcPts val="600"/>
              </a:spcBef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21156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Formy rozmísťování pracovníků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916832"/>
            <a:ext cx="8643998" cy="4726878"/>
          </a:xfrm>
        </p:spPr>
        <p:txBody>
          <a:bodyPr/>
          <a:lstStyle/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Snižovat počet pracovníků v dané organizaci lze více 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způsoby. </a:t>
            </a:r>
            <a:r>
              <a:rPr lang="cs-CZ" sz="2800" u="sng" dirty="0">
                <a:solidFill>
                  <a:schemeClr val="bg2"/>
                </a:solidFill>
              </a:rPr>
              <a:t>Vždy je třeba zvážit reálnou situaci v organizaci a </a:t>
            </a:r>
          </a:p>
          <a:p>
            <a:pPr algn="just">
              <a:spcBef>
                <a:spcPts val="0"/>
              </a:spcBef>
              <a:buClr>
                <a:schemeClr val="bg2"/>
              </a:buClr>
              <a:buNone/>
            </a:pPr>
            <a:r>
              <a:rPr lang="cs-CZ" sz="2800" u="sng" dirty="0">
                <a:solidFill>
                  <a:schemeClr val="bg2"/>
                </a:solidFill>
              </a:rPr>
              <a:t>zvolit adekvátní způsob</a:t>
            </a:r>
            <a:r>
              <a:rPr lang="cs-CZ" sz="2800" dirty="0">
                <a:solidFill>
                  <a:schemeClr val="bg2"/>
                </a:solidFill>
              </a:rPr>
              <a:t>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>
                <a:solidFill>
                  <a:schemeClr val="bg2"/>
                </a:solidFill>
              </a:rPr>
              <a:t>1) </a:t>
            </a:r>
            <a:r>
              <a:rPr lang="cs-CZ" sz="2850" dirty="0">
                <a:solidFill>
                  <a:schemeClr val="bg2"/>
                </a:solidFill>
              </a:rPr>
              <a:t>Zaměstnavatel může přistoupit k </a:t>
            </a:r>
            <a:r>
              <a:rPr lang="cs-CZ" sz="2850" b="1" dirty="0">
                <a:solidFill>
                  <a:schemeClr val="bg2"/>
                </a:solidFill>
              </a:rPr>
              <a:t>propouštění pracovníků </a:t>
            </a:r>
            <a:r>
              <a:rPr lang="cs-CZ" sz="2850" b="1" u="sng" dirty="0">
                <a:solidFill>
                  <a:schemeClr val="bg2"/>
                </a:solidFill>
              </a:rPr>
              <a:t>z důvodu nadbytečnosti</a:t>
            </a:r>
            <a:r>
              <a:rPr lang="cs-CZ" sz="2850" b="1" dirty="0">
                <a:solidFill>
                  <a:schemeClr val="bg2"/>
                </a:solidFill>
              </a:rPr>
              <a:t> </a:t>
            </a:r>
            <a:r>
              <a:rPr lang="cs-CZ" sz="2500" b="1" dirty="0">
                <a:solidFill>
                  <a:schemeClr val="bg2"/>
                </a:solidFill>
              </a:rPr>
              <a:t>(z tzv. </a:t>
            </a:r>
            <a:r>
              <a:rPr lang="cs-CZ" sz="2500" b="1" dirty="0" err="1">
                <a:solidFill>
                  <a:schemeClr val="bg2"/>
                </a:solidFill>
              </a:rPr>
              <a:t>organi</a:t>
            </a:r>
            <a:r>
              <a:rPr lang="cs-CZ" sz="2500" b="1" dirty="0">
                <a:solidFill>
                  <a:schemeClr val="bg2"/>
                </a:solidFill>
              </a:rPr>
              <a:t>-</a:t>
            </a:r>
            <a:r>
              <a:rPr lang="cs-CZ" sz="2500" b="1" dirty="0" err="1">
                <a:solidFill>
                  <a:schemeClr val="bg2"/>
                </a:solidFill>
              </a:rPr>
              <a:t>začních</a:t>
            </a:r>
            <a:r>
              <a:rPr lang="cs-CZ" sz="2500" b="1" dirty="0">
                <a:solidFill>
                  <a:schemeClr val="bg2"/>
                </a:solidFill>
              </a:rPr>
              <a:t> důvodů)</a:t>
            </a:r>
            <a:r>
              <a:rPr lang="cs-CZ" sz="2500" dirty="0">
                <a:solidFill>
                  <a:schemeClr val="bg2"/>
                </a:solidFill>
              </a:rPr>
              <a:t>, </a:t>
            </a:r>
            <a:r>
              <a:rPr lang="cs-CZ" sz="2850" dirty="0">
                <a:solidFill>
                  <a:schemeClr val="bg2"/>
                </a:solidFill>
              </a:rPr>
              <a:t>kdy vyvstává skutečnost, že: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	– </a:t>
            </a:r>
            <a:r>
              <a:rPr lang="cs-CZ" sz="2850" u="sng" dirty="0">
                <a:solidFill>
                  <a:schemeClr val="bg2"/>
                </a:solidFill>
              </a:rPr>
              <a:t>organizace již nemá zájem o vykonávání práce, </a:t>
            </a:r>
            <a:r>
              <a:rPr lang="cs-CZ" sz="2850" dirty="0">
                <a:solidFill>
                  <a:schemeClr val="bg2"/>
                </a:solidFill>
              </a:rPr>
              <a:t>kterou až dosud pracovník odváděl;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	– organizace </a:t>
            </a:r>
            <a:r>
              <a:rPr lang="cs-CZ" sz="2850" u="sng" dirty="0">
                <a:solidFill>
                  <a:schemeClr val="bg2"/>
                </a:solidFill>
              </a:rPr>
              <a:t>nepotřebuje pracovní místo</a:t>
            </a:r>
            <a:r>
              <a:rPr lang="cs-CZ" sz="285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(a tedy pracovníka, jenž byl až dosud držitelem pracovního místa).</a:t>
            </a: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071570"/>
          </a:xfrm>
        </p:spPr>
        <p:txBody>
          <a:bodyPr/>
          <a:lstStyle/>
          <a:p>
            <a:pPr>
              <a:defRPr/>
            </a:pPr>
            <a:r>
              <a:rPr lang="pl-PL" sz="3300" b="1" u="sng" dirty="0">
                <a:solidFill>
                  <a:schemeClr val="bg2"/>
                </a:solidFill>
                <a:effectLst/>
                <a:latin typeface="+mn-lt"/>
              </a:rPr>
              <a:t>SNIŽOVÁNÍ POČTU pracovníků </a:t>
            </a:r>
            <a:r>
              <a:rPr lang="pl-PL" sz="3100" b="1" u="sng" dirty="0">
                <a:solidFill>
                  <a:schemeClr val="bg2"/>
                </a:solidFill>
                <a:effectLst/>
                <a:latin typeface="+mn-lt"/>
              </a:rPr>
              <a:t>v podniku</a:t>
            </a:r>
            <a:br>
              <a:rPr lang="pl-PL" sz="31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a jeho možné metody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>
                <a:solidFill>
                  <a:schemeClr val="bg2"/>
                </a:solidFill>
              </a:rPr>
              <a:t>2) </a:t>
            </a:r>
            <a:r>
              <a:rPr lang="cs-CZ" sz="2850" dirty="0">
                <a:solidFill>
                  <a:schemeClr val="bg2"/>
                </a:solidFill>
              </a:rPr>
              <a:t>Snižování počtů pracovníků </a:t>
            </a:r>
            <a:r>
              <a:rPr lang="cs-CZ" sz="2850" b="1" dirty="0">
                <a:solidFill>
                  <a:schemeClr val="bg2"/>
                </a:solidFill>
              </a:rPr>
              <a:t>v souvislosti </a:t>
            </a:r>
            <a:br>
              <a:rPr lang="cs-CZ" sz="2850" b="1" dirty="0">
                <a:solidFill>
                  <a:schemeClr val="bg2"/>
                </a:solidFill>
              </a:rPr>
            </a:br>
            <a:r>
              <a:rPr lang="cs-CZ" sz="2850" b="1" dirty="0">
                <a:solidFill>
                  <a:schemeClr val="bg2"/>
                </a:solidFill>
              </a:rPr>
              <a:t>s </a:t>
            </a:r>
            <a:r>
              <a:rPr lang="cs-CZ" sz="2850" b="1" u="sng" dirty="0">
                <a:solidFill>
                  <a:schemeClr val="bg2"/>
                </a:solidFill>
              </a:rPr>
              <a:t>přirozenými odchody pracovníků</a:t>
            </a:r>
            <a:r>
              <a:rPr lang="cs-CZ" sz="2850" dirty="0">
                <a:solidFill>
                  <a:schemeClr val="bg2"/>
                </a:solidFill>
              </a:rPr>
              <a:t> z podniku </a:t>
            </a:r>
            <a:br>
              <a:rPr lang="cs-CZ" sz="2850" dirty="0">
                <a:solidFill>
                  <a:schemeClr val="bg2"/>
                </a:solidFill>
              </a:rPr>
            </a:br>
            <a:r>
              <a:rPr lang="cs-CZ" sz="2500" dirty="0">
                <a:solidFill>
                  <a:schemeClr val="bg2"/>
                </a:solidFill>
              </a:rPr>
              <a:t>(odchod do starobního nebo invalidního důchodu, smrt pracovníka, úmrtí vlivem pracovního úrazu aj.)</a:t>
            </a: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b="1" dirty="0">
                <a:solidFill>
                  <a:schemeClr val="bg2"/>
                </a:solidFill>
              </a:rPr>
              <a:t>3) </a:t>
            </a:r>
            <a:r>
              <a:rPr lang="cs-CZ" sz="2850" dirty="0">
                <a:solidFill>
                  <a:schemeClr val="bg2"/>
                </a:solidFill>
              </a:rPr>
              <a:t>Stejně bezkonfliktní metodou je </a:t>
            </a:r>
            <a:r>
              <a:rPr lang="cs-CZ" sz="2850" b="1" u="sng" dirty="0">
                <a:solidFill>
                  <a:schemeClr val="bg2"/>
                </a:solidFill>
              </a:rPr>
              <a:t>neobsazování pracovního místa uvolněného pracovníkem </a:t>
            </a:r>
            <a:r>
              <a:rPr lang="cs-CZ" sz="2850" u="sng" dirty="0">
                <a:solidFill>
                  <a:schemeClr val="bg2"/>
                </a:solidFill>
              </a:rPr>
              <a:t>– </a:t>
            </a:r>
            <a:r>
              <a:rPr lang="cs-CZ" sz="2850" b="1" u="sng" dirty="0">
                <a:solidFill>
                  <a:schemeClr val="bg2"/>
                </a:solidFill>
              </a:rPr>
              <a:t>na základě jeho rezignace</a:t>
            </a:r>
            <a:r>
              <a:rPr lang="cs-CZ" sz="2850" dirty="0">
                <a:solidFill>
                  <a:schemeClr val="bg2"/>
                </a:solidFill>
              </a:rPr>
              <a:t>, rozvázání pracovní smlouvy </a:t>
            </a:r>
            <a:r>
              <a:rPr lang="cs-CZ" sz="2500" dirty="0">
                <a:solidFill>
                  <a:schemeClr val="bg2"/>
                </a:solidFill>
              </a:rPr>
              <a:t>(povětšinou dohodou),</a:t>
            </a:r>
            <a:r>
              <a:rPr lang="cs-CZ" sz="2850" dirty="0">
                <a:solidFill>
                  <a:schemeClr val="bg2"/>
                </a:solidFill>
              </a:rPr>
              <a:t> a to např. z důvodu odchodu </a:t>
            </a:r>
            <a:br>
              <a:rPr lang="cs-CZ" sz="2850" dirty="0">
                <a:solidFill>
                  <a:schemeClr val="bg2"/>
                </a:solidFill>
              </a:rPr>
            </a:br>
            <a:r>
              <a:rPr lang="cs-CZ" sz="2850" dirty="0">
                <a:solidFill>
                  <a:schemeClr val="bg2"/>
                </a:solidFill>
              </a:rPr>
              <a:t>k jinému zaměstnavateli – a tedy </a:t>
            </a:r>
            <a:r>
              <a:rPr lang="cs-CZ" sz="2850" u="sng" dirty="0">
                <a:solidFill>
                  <a:schemeClr val="bg2"/>
                </a:solidFill>
              </a:rPr>
              <a:t>zastavení nebo pozastavení získávání pracovníků</a:t>
            </a:r>
            <a:r>
              <a:rPr lang="cs-CZ" sz="2850" dirty="0">
                <a:solidFill>
                  <a:schemeClr val="bg2"/>
                </a:solidFill>
              </a:rPr>
              <a:t> na toto pracovní místo z vnějších zdrojů.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521156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340768"/>
            <a:ext cx="8786874" cy="530294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b="1" dirty="0">
                <a:solidFill>
                  <a:schemeClr val="bg2"/>
                </a:solidFill>
              </a:rPr>
              <a:t>4) </a:t>
            </a:r>
            <a:r>
              <a:rPr lang="cs-CZ" sz="2850" dirty="0">
                <a:solidFill>
                  <a:schemeClr val="bg2"/>
                </a:solidFill>
              </a:rPr>
              <a:t>Další řešení již nejsou tak bezkonfliktní, představují: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	– </a:t>
            </a:r>
            <a:r>
              <a:rPr lang="cs-CZ" sz="2850" b="1" dirty="0">
                <a:solidFill>
                  <a:schemeClr val="bg2"/>
                </a:solidFill>
              </a:rPr>
              <a:t>omezení rozsahu přesčasové práce;</a:t>
            </a:r>
            <a:endParaRPr lang="cs-CZ" sz="285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	– </a:t>
            </a:r>
            <a:r>
              <a:rPr lang="cs-CZ" sz="2850" b="1" dirty="0">
                <a:solidFill>
                  <a:schemeClr val="bg2"/>
                </a:solidFill>
              </a:rPr>
              <a:t>zavedení kratší pracovní doby;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50" dirty="0">
                <a:solidFill>
                  <a:schemeClr val="bg2"/>
                </a:solidFill>
              </a:rPr>
              <a:t>	– </a:t>
            </a:r>
            <a:r>
              <a:rPr lang="cs-CZ" sz="2850" b="1" dirty="0">
                <a:solidFill>
                  <a:schemeClr val="bg2"/>
                </a:solidFill>
              </a:rPr>
              <a:t>prověření potřeby </a:t>
            </a:r>
            <a:r>
              <a:rPr lang="cs-CZ" sz="2500" b="1" dirty="0">
                <a:solidFill>
                  <a:schemeClr val="bg2"/>
                </a:solidFill>
              </a:rPr>
              <a:t>(nutnosti) </a:t>
            </a:r>
            <a:r>
              <a:rPr lang="cs-CZ" sz="2850" b="1" dirty="0">
                <a:solidFill>
                  <a:schemeClr val="bg2"/>
                </a:solidFill>
              </a:rPr>
              <a:t>zaměstnávání pracovníků na základě DPČ, DPP.</a:t>
            </a:r>
            <a:endParaRPr lang="cs-CZ" sz="2800" b="1" dirty="0">
              <a:solidFill>
                <a:schemeClr val="bg2"/>
              </a:solidFill>
            </a:endParaRPr>
          </a:p>
          <a:p>
            <a:pPr algn="just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b="1" dirty="0">
                <a:solidFill>
                  <a:schemeClr val="bg2"/>
                </a:solidFill>
              </a:rPr>
              <a:t>5) </a:t>
            </a:r>
            <a:r>
              <a:rPr lang="cs-CZ" sz="2800" b="1" u="sng" dirty="0">
                <a:solidFill>
                  <a:schemeClr val="bg2"/>
                </a:solidFill>
              </a:rPr>
              <a:t>Hromadné propouštění</a:t>
            </a:r>
            <a:r>
              <a:rPr lang="cs-CZ" sz="2800" dirty="0">
                <a:solidFill>
                  <a:schemeClr val="bg2"/>
                </a:solidFill>
              </a:rPr>
              <a:t> = ve stanoveném období skončení pracovního poměru </a:t>
            </a:r>
            <a:r>
              <a:rPr lang="cs-CZ" sz="2800" u="sng" dirty="0">
                <a:solidFill>
                  <a:schemeClr val="bg2"/>
                </a:solidFill>
              </a:rPr>
              <a:t>s větším počtem zaměstnanců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(z iniciativy zaměstnavatele).</a:t>
            </a:r>
          </a:p>
          <a:p>
            <a:pPr marL="0" indent="0"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>
                <a:solidFill>
                  <a:schemeClr val="bg2"/>
                </a:solidFill>
              </a:rPr>
              <a:t>Povětšinou se jedná o transformační důvody související </a:t>
            </a:r>
            <a:br>
              <a:rPr lang="cs-CZ" sz="2700" dirty="0">
                <a:solidFill>
                  <a:schemeClr val="bg2"/>
                </a:solidFill>
              </a:rPr>
            </a:br>
            <a:r>
              <a:rPr lang="cs-CZ" sz="2700" dirty="0">
                <a:solidFill>
                  <a:schemeClr val="bg2"/>
                </a:solidFill>
              </a:rPr>
              <a:t>s charakterem podnikatelské činnosti; v důsledku </a:t>
            </a:r>
            <a:r>
              <a:rPr lang="cs-CZ" sz="2700" dirty="0" err="1">
                <a:solidFill>
                  <a:schemeClr val="bg2"/>
                </a:solidFill>
              </a:rPr>
              <a:t>technolo</a:t>
            </a:r>
            <a:r>
              <a:rPr lang="cs-CZ" sz="2700" dirty="0">
                <a:solidFill>
                  <a:schemeClr val="bg2"/>
                </a:solidFill>
              </a:rPr>
              <a:t>-</a:t>
            </a:r>
            <a:r>
              <a:rPr lang="cs-CZ" sz="2700" dirty="0" err="1">
                <a:solidFill>
                  <a:schemeClr val="bg2"/>
                </a:solidFill>
              </a:rPr>
              <a:t>gických</a:t>
            </a:r>
            <a:r>
              <a:rPr lang="cs-CZ" sz="2700" dirty="0">
                <a:solidFill>
                  <a:schemeClr val="bg2"/>
                </a:solidFill>
              </a:rPr>
              <a:t> změn; redukce portfolia či objemu produkce aj.</a:t>
            </a: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643998" cy="5302942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>
                <a:solidFill>
                  <a:schemeClr val="bg2"/>
                </a:solidFill>
              </a:rPr>
              <a:t>– Především v případě hromadného propouštění – </a:t>
            </a:r>
            <a:r>
              <a:rPr lang="cs-CZ" sz="2700" u="sng" dirty="0">
                <a:solidFill>
                  <a:schemeClr val="bg2"/>
                </a:solidFill>
              </a:rPr>
              <a:t>před podáním výpovědí</a:t>
            </a:r>
            <a:r>
              <a:rPr lang="cs-CZ" sz="2700" dirty="0">
                <a:solidFill>
                  <a:schemeClr val="bg2"/>
                </a:solidFill>
              </a:rPr>
              <a:t> jednotlivým zaměstnancům – </a:t>
            </a:r>
            <a:r>
              <a:rPr lang="cs-CZ" sz="2700" b="1" dirty="0">
                <a:solidFill>
                  <a:schemeClr val="bg2"/>
                </a:solidFill>
              </a:rPr>
              <a:t>je </a:t>
            </a:r>
            <a:r>
              <a:rPr lang="cs-CZ" sz="2700" b="1" u="sng" dirty="0">
                <a:solidFill>
                  <a:schemeClr val="bg2"/>
                </a:solidFill>
              </a:rPr>
              <a:t>zaměstnavatel povinen</a:t>
            </a:r>
            <a:r>
              <a:rPr lang="cs-CZ" sz="2700" b="1" dirty="0">
                <a:solidFill>
                  <a:schemeClr val="bg2"/>
                </a:solidFill>
              </a:rPr>
              <a:t> o záměru včas písemně </a:t>
            </a:r>
            <a:r>
              <a:rPr lang="cs-CZ" sz="2700" b="1" u="sng" dirty="0">
                <a:solidFill>
                  <a:schemeClr val="bg2"/>
                </a:solidFill>
              </a:rPr>
              <a:t>informovat </a:t>
            </a:r>
            <a:r>
              <a:rPr lang="cs-CZ" sz="2700" u="sng" dirty="0">
                <a:solidFill>
                  <a:schemeClr val="bg2"/>
                </a:solidFill>
              </a:rPr>
              <a:t>příslušný odborový orgán</a:t>
            </a:r>
            <a:r>
              <a:rPr lang="cs-CZ" sz="2700" dirty="0">
                <a:solidFill>
                  <a:schemeClr val="bg2"/>
                </a:solidFill>
              </a:rPr>
              <a:t> (radu zaměstnanců).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>
                <a:solidFill>
                  <a:schemeClr val="bg2"/>
                </a:solidFill>
              </a:rPr>
              <a:t>– </a:t>
            </a:r>
            <a:r>
              <a:rPr lang="cs-CZ" sz="2700" b="1" u="sng" dirty="0">
                <a:solidFill>
                  <a:schemeClr val="bg2"/>
                </a:solidFill>
              </a:rPr>
              <a:t>Zaměstnavatel je současně povinen</a:t>
            </a:r>
            <a:r>
              <a:rPr lang="cs-CZ" sz="2700" u="sng" dirty="0">
                <a:solidFill>
                  <a:schemeClr val="bg2"/>
                </a:solidFill>
              </a:rPr>
              <a:t> písemně informovat příslušný úřad práce</a:t>
            </a:r>
            <a:r>
              <a:rPr lang="cs-CZ" sz="2700" dirty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>
                <a:solidFill>
                  <a:schemeClr val="bg2"/>
                </a:solidFill>
              </a:rPr>
              <a:t>– V zájmu zaměstnavatele a jím realizované sociální politiky by mělo být </a:t>
            </a:r>
            <a:r>
              <a:rPr lang="cs-CZ" sz="2700" u="sng" dirty="0">
                <a:solidFill>
                  <a:schemeClr val="bg2"/>
                </a:solidFill>
              </a:rPr>
              <a:t>zmírnit propouštěným zaměstnancům</a:t>
            </a:r>
            <a:r>
              <a:rPr lang="cs-CZ" sz="2700" dirty="0">
                <a:solidFill>
                  <a:schemeClr val="bg2"/>
                </a:solidFill>
              </a:rPr>
              <a:t> (přinejmenším v době plynutí výpovědní lhůty) </a:t>
            </a:r>
            <a:r>
              <a:rPr lang="cs-CZ" sz="2700" u="sng" dirty="0">
                <a:solidFill>
                  <a:schemeClr val="bg2"/>
                </a:solidFill>
              </a:rPr>
              <a:t>obtížnost jejich dalšího pracovního uplatnění</a:t>
            </a:r>
            <a:r>
              <a:rPr lang="cs-CZ" sz="2700" dirty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>
                <a:solidFill>
                  <a:schemeClr val="bg2"/>
                </a:solidFill>
              </a:rPr>
              <a:t>– Jednou z forem poskytnutí kompetentních služeb je přístup – metoda  </a:t>
            </a:r>
            <a:r>
              <a:rPr lang="cs-CZ" sz="2700" b="1" dirty="0">
                <a:solidFill>
                  <a:schemeClr val="bg2"/>
                </a:solidFill>
              </a:rPr>
              <a:t>„</a:t>
            </a:r>
            <a:r>
              <a:rPr lang="cs-CZ" sz="2700" b="1" dirty="0" err="1">
                <a:solidFill>
                  <a:schemeClr val="bg2"/>
                </a:solidFill>
              </a:rPr>
              <a:t>outplacement</a:t>
            </a:r>
            <a:r>
              <a:rPr lang="cs-CZ" sz="2700" b="1" dirty="0">
                <a:solidFill>
                  <a:schemeClr val="bg2"/>
                </a:solidFill>
              </a:rPr>
              <a:t>“. 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7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b="1">
                <a:solidFill>
                  <a:schemeClr val="bg2"/>
                </a:solidFill>
              </a:rPr>
              <a:t> </a:t>
            </a:r>
            <a:endParaRPr lang="cs-CZ" sz="2700" b="1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Font typeface="Wingdings" pitchFamily="2" charset="2"/>
              <a:buChar char="Ø"/>
            </a:pPr>
            <a:endParaRPr lang="cs-CZ" sz="2800" b="1" i="1" u="sng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Snižování počtu pracovníků a jeho metody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2060848"/>
            <a:ext cx="8678768" cy="4536802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Organizace </a:t>
            </a:r>
            <a:r>
              <a:rPr lang="cs-CZ" sz="2500" dirty="0">
                <a:solidFill>
                  <a:schemeClr val="bg2"/>
                </a:solidFill>
              </a:rPr>
              <a:t>(podnik, firma) </a:t>
            </a:r>
            <a:r>
              <a:rPr lang="cs-CZ" sz="2800" dirty="0">
                <a:solidFill>
                  <a:schemeClr val="bg2"/>
                </a:solidFill>
              </a:rPr>
              <a:t>může efektivně fungovat za předpokladu, že se jí </a:t>
            </a:r>
            <a:r>
              <a:rPr lang="cs-CZ" sz="2800" b="1" dirty="0">
                <a:solidFill>
                  <a:schemeClr val="bg2"/>
                </a:solidFill>
              </a:rPr>
              <a:t>podaří shromáždit, propojit, uvést do pohybu a efektivně využívat zejména zdroje: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	– materiální		 – informační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	– finanční		 – </a:t>
            </a:r>
            <a:r>
              <a:rPr lang="cs-CZ" sz="2800" b="1" dirty="0">
                <a:solidFill>
                  <a:schemeClr val="bg2"/>
                </a:solidFill>
              </a:rPr>
              <a:t>a lidské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Personální práce </a:t>
            </a:r>
            <a:r>
              <a:rPr lang="cs-CZ" sz="2800" dirty="0">
                <a:solidFill>
                  <a:schemeClr val="bg2"/>
                </a:solidFill>
              </a:rPr>
              <a:t>obecně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tvoří tu část řízení organizace, která se zaměřuje na vše, co se týká jedince v pracovním procesu. </a:t>
            </a:r>
            <a:endParaRPr lang="cs-CZ" sz="2800" u="sng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b="1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b="1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9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  ŘÍZENÍ LIDSKÝCH ZDROJŮ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85794"/>
            <a:ext cx="8463314" cy="928694"/>
          </a:xfrm>
        </p:spPr>
        <p:txBody>
          <a:bodyPr/>
          <a:lstStyle/>
          <a:p>
            <a:pPr>
              <a:defRPr/>
            </a:pPr>
            <a:r>
              <a:rPr lang="ro-RO" sz="3200" b="1" dirty="0">
                <a:solidFill>
                  <a:schemeClr val="bg2"/>
                </a:solidFill>
                <a:effectLst/>
                <a:latin typeface="+mn-lt"/>
              </a:rPr>
              <a:t>Vstup do problematiky řízení lidských zdrojů </a:t>
            </a:r>
            <a:r>
              <a:rPr lang="ro-RO" sz="2900" b="1" dirty="0">
                <a:solidFill>
                  <a:schemeClr val="bg2"/>
                </a:solidFill>
                <a:effectLst/>
                <a:latin typeface="+mn-lt"/>
              </a:rPr>
              <a:t>(ŘLZ)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643050"/>
            <a:ext cx="8786874" cy="521495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– Jedná se o proces, kdy </a:t>
            </a:r>
            <a:r>
              <a:rPr lang="cs-CZ" sz="2700" b="1" dirty="0">
                <a:solidFill>
                  <a:schemeClr val="bg2"/>
                </a:solidFill>
              </a:rPr>
              <a:t>zaměstnavatel aktivně pomáhá zaměstnanci </a:t>
            </a:r>
            <a:r>
              <a:rPr lang="cs-CZ" sz="2700" u="sng" dirty="0">
                <a:solidFill>
                  <a:schemeClr val="bg2"/>
                </a:solidFill>
              </a:rPr>
              <a:t>najít novou práci nebo založit novou kariéru.</a:t>
            </a:r>
            <a:endParaRPr lang="cs-CZ" sz="27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– Je to druh služby pro zaměstnance, kteří se dostali do situace výpovědi </a:t>
            </a:r>
            <a:r>
              <a:rPr lang="cs-CZ" sz="2700" u="sng" dirty="0">
                <a:solidFill>
                  <a:schemeClr val="bg2"/>
                </a:solidFill>
              </a:rPr>
              <a:t>z důvodu nadbytečnosti</a:t>
            </a:r>
            <a:r>
              <a:rPr lang="cs-CZ" sz="2700" dirty="0">
                <a:solidFill>
                  <a:schemeClr val="bg2"/>
                </a:solidFill>
              </a:rPr>
              <a:t>.</a:t>
            </a:r>
          </a:p>
          <a:p>
            <a:pPr>
              <a:spcBef>
                <a:spcPts val="1800"/>
              </a:spcBef>
              <a:buNone/>
            </a:pPr>
            <a:r>
              <a:rPr lang="cs-CZ" sz="2700" b="1" dirty="0">
                <a:solidFill>
                  <a:schemeClr val="bg2"/>
                </a:solidFill>
              </a:rPr>
              <a:t>	</a:t>
            </a:r>
            <a:r>
              <a:rPr lang="cs-CZ" sz="2700" b="1" u="sng" dirty="0">
                <a:solidFill>
                  <a:schemeClr val="bg2"/>
                </a:solidFill>
              </a:rPr>
              <a:t>Rozlišujeme následující fáze </a:t>
            </a:r>
            <a:r>
              <a:rPr lang="cs-CZ" sz="2700" b="1" u="sng" dirty="0" err="1">
                <a:solidFill>
                  <a:schemeClr val="bg2"/>
                </a:solidFill>
              </a:rPr>
              <a:t>outplacementu</a:t>
            </a:r>
            <a:r>
              <a:rPr lang="cs-CZ" sz="2700" b="1" u="sng" dirty="0">
                <a:solidFill>
                  <a:schemeClr val="bg2"/>
                </a:solidFill>
              </a:rPr>
              <a:t>:</a:t>
            </a:r>
          </a:p>
          <a:p>
            <a:pPr>
              <a:spcBef>
                <a:spcPts val="6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	1. plánování reorganizace</a:t>
            </a:r>
          </a:p>
          <a:p>
            <a:pPr>
              <a:spcBef>
                <a:spcPts val="3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	2. plánování komunikace</a:t>
            </a:r>
          </a:p>
          <a:p>
            <a:pPr>
              <a:spcBef>
                <a:spcPts val="3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	3. komunikace a orientace s propuštěnými zaměstnanci</a:t>
            </a:r>
          </a:p>
          <a:p>
            <a:pPr>
              <a:spcBef>
                <a:spcPts val="3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	4. realizace programu </a:t>
            </a:r>
            <a:r>
              <a:rPr lang="cs-CZ" sz="2700" dirty="0" err="1">
                <a:solidFill>
                  <a:schemeClr val="bg2"/>
                </a:solidFill>
              </a:rPr>
              <a:t>outplacementu</a:t>
            </a:r>
            <a:endParaRPr lang="cs-CZ" sz="2700" dirty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	5. průběžná komunikace s organizací a následné 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        informování o výsledcích</a:t>
            </a:r>
          </a:p>
          <a:p>
            <a:pPr algn="just">
              <a:spcBef>
                <a:spcPts val="600"/>
              </a:spcBef>
              <a:buNone/>
            </a:pPr>
            <a:endParaRPr lang="cs-CZ" sz="285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928694"/>
          </a:xfrm>
        </p:spPr>
        <p:txBody>
          <a:bodyPr/>
          <a:lstStyle/>
          <a:p>
            <a:pPr>
              <a:defRPr/>
            </a:pPr>
            <a:r>
              <a:rPr lang="pl-PL" sz="3000" b="1" u="sng" dirty="0">
                <a:solidFill>
                  <a:schemeClr val="bg2"/>
                </a:solidFill>
                <a:effectLst/>
                <a:latin typeface="+mn-lt"/>
              </a:rPr>
              <a:t>Proces OUTPLACEMENTU v podnikové praxi</a:t>
            </a:r>
            <a:r>
              <a:rPr lang="pl-PL" sz="30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br>
              <a:rPr lang="pl-PL" sz="30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000" b="1" dirty="0">
                <a:solidFill>
                  <a:schemeClr val="bg2"/>
                </a:solidFill>
                <a:effectLst/>
                <a:latin typeface="+mn-lt"/>
              </a:rPr>
              <a:t>a možnosti jeho využití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8858280" cy="530294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  </a:t>
            </a:r>
            <a:r>
              <a:rPr lang="cs-CZ" sz="2750" u="sng" dirty="0">
                <a:solidFill>
                  <a:schemeClr val="bg2"/>
                </a:solidFill>
              </a:rPr>
              <a:t>Mezi hlavní </a:t>
            </a:r>
            <a:r>
              <a:rPr lang="cs-CZ" sz="2750" b="1" u="sng" dirty="0">
                <a:solidFill>
                  <a:schemeClr val="bg2"/>
                </a:solidFill>
              </a:rPr>
              <a:t>výhody</a:t>
            </a:r>
            <a:r>
              <a:rPr lang="cs-CZ" sz="2750" u="sng" dirty="0">
                <a:solidFill>
                  <a:schemeClr val="bg2"/>
                </a:solidFill>
              </a:rPr>
              <a:t> můžeme zařadit</a:t>
            </a:r>
            <a:r>
              <a:rPr lang="cs-CZ" sz="2750" dirty="0">
                <a:solidFill>
                  <a:schemeClr val="bg2"/>
                </a:solidFill>
              </a:rPr>
              <a:t>: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  – </a:t>
            </a:r>
            <a:r>
              <a:rPr lang="cs-CZ" sz="2750" b="1" dirty="0">
                <a:solidFill>
                  <a:schemeClr val="bg2"/>
                </a:solidFill>
              </a:rPr>
              <a:t>zlepšení pracovní morálky</a:t>
            </a:r>
            <a:r>
              <a:rPr lang="cs-CZ" sz="2750" dirty="0">
                <a:solidFill>
                  <a:schemeClr val="bg2"/>
                </a:solidFill>
              </a:rPr>
              <a:t> u zaměstnanců, kteří ve firmě zůstávají a udržení si klíčových zaměstnanců;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  – </a:t>
            </a:r>
            <a:r>
              <a:rPr lang="cs-CZ" sz="2750" b="1" dirty="0">
                <a:solidFill>
                  <a:schemeClr val="bg2"/>
                </a:solidFill>
              </a:rPr>
              <a:t>méně námitek</a:t>
            </a:r>
            <a:r>
              <a:rPr lang="cs-CZ" sz="2750" dirty="0">
                <a:solidFill>
                  <a:schemeClr val="bg2"/>
                </a:solidFill>
              </a:rPr>
              <a:t> k propouštění </a:t>
            </a:r>
            <a:r>
              <a:rPr lang="cs-CZ" sz="2750" b="1" dirty="0">
                <a:solidFill>
                  <a:schemeClr val="bg2"/>
                </a:solidFill>
              </a:rPr>
              <a:t>ze strany odborů;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  – </a:t>
            </a:r>
            <a:r>
              <a:rPr lang="cs-CZ" sz="2750" b="1" dirty="0">
                <a:solidFill>
                  <a:schemeClr val="bg2"/>
                </a:solidFill>
              </a:rPr>
              <a:t>příznivý prvek firemní kultury </a:t>
            </a:r>
            <a:r>
              <a:rPr lang="cs-CZ" sz="2750" dirty="0">
                <a:solidFill>
                  <a:schemeClr val="bg2"/>
                </a:solidFill>
              </a:rPr>
              <a:t>a sociální politiky;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  – </a:t>
            </a:r>
            <a:r>
              <a:rPr lang="cs-CZ" sz="2750" b="1" u="sng" dirty="0">
                <a:solidFill>
                  <a:schemeClr val="bg2"/>
                </a:solidFill>
              </a:rPr>
              <a:t>prevence</a:t>
            </a:r>
            <a:r>
              <a:rPr lang="cs-CZ" sz="2750" dirty="0">
                <a:solidFill>
                  <a:schemeClr val="bg2"/>
                </a:solidFill>
              </a:rPr>
              <a:t> soudních sporů, </a:t>
            </a:r>
            <a:r>
              <a:rPr lang="cs-CZ" sz="2750" b="1" dirty="0">
                <a:solidFill>
                  <a:schemeClr val="bg2"/>
                </a:solidFill>
              </a:rPr>
              <a:t>příznivé klima</a:t>
            </a:r>
            <a:r>
              <a:rPr lang="cs-CZ" sz="2750" dirty="0">
                <a:solidFill>
                  <a:schemeClr val="bg2"/>
                </a:solidFill>
              </a:rPr>
              <a:t> na pracovišti;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>
                <a:solidFill>
                  <a:schemeClr val="bg2"/>
                </a:solidFill>
              </a:rPr>
              <a:t>   – zachování si </a:t>
            </a:r>
            <a:r>
              <a:rPr lang="cs-CZ" sz="2750" b="1" dirty="0">
                <a:solidFill>
                  <a:schemeClr val="bg2"/>
                </a:solidFill>
              </a:rPr>
              <a:t>dobré image</a:t>
            </a:r>
            <a:r>
              <a:rPr lang="cs-CZ" sz="2750" dirty="0">
                <a:solidFill>
                  <a:schemeClr val="bg2"/>
                </a:solidFill>
              </a:rPr>
              <a:t> a </a:t>
            </a:r>
            <a:r>
              <a:rPr lang="cs-CZ" sz="2750" b="1" u="sng" dirty="0">
                <a:solidFill>
                  <a:schemeClr val="bg2"/>
                </a:solidFill>
              </a:rPr>
              <a:t>standardních vztahů se zaměstnanci</a:t>
            </a:r>
            <a:r>
              <a:rPr lang="cs-CZ" sz="2750" dirty="0">
                <a:solidFill>
                  <a:schemeClr val="bg2"/>
                </a:solidFill>
              </a:rPr>
              <a:t> </a:t>
            </a:r>
            <a:r>
              <a:rPr lang="cs-CZ" sz="2400" dirty="0">
                <a:solidFill>
                  <a:schemeClr val="bg2"/>
                </a:solidFill>
              </a:rPr>
              <a:t>(možnost </a:t>
            </a:r>
            <a:r>
              <a:rPr lang="cs-CZ" sz="2400" b="1" dirty="0">
                <a:solidFill>
                  <a:schemeClr val="bg2"/>
                </a:solidFill>
              </a:rPr>
              <a:t>využití</a:t>
            </a:r>
            <a:r>
              <a:rPr lang="cs-CZ" sz="2400" dirty="0">
                <a:solidFill>
                  <a:schemeClr val="bg2"/>
                </a:solidFill>
              </a:rPr>
              <a:t> jejich zkušeností v rámci </a:t>
            </a:r>
            <a:r>
              <a:rPr lang="cs-CZ" sz="2400" u="sng" dirty="0">
                <a:solidFill>
                  <a:schemeClr val="bg2"/>
                </a:solidFill>
              </a:rPr>
              <a:t>konzultantské</a:t>
            </a:r>
            <a:r>
              <a:rPr lang="cs-CZ" sz="2400" dirty="0">
                <a:solidFill>
                  <a:schemeClr val="bg2"/>
                </a:solidFill>
              </a:rPr>
              <a:t> činnosti, </a:t>
            </a:r>
            <a:r>
              <a:rPr lang="cs-CZ" sz="2400" u="sng" dirty="0">
                <a:solidFill>
                  <a:schemeClr val="bg2"/>
                </a:solidFill>
              </a:rPr>
              <a:t>poradenské činnosti</a:t>
            </a:r>
            <a:r>
              <a:rPr lang="cs-CZ" sz="2400" dirty="0">
                <a:solidFill>
                  <a:schemeClr val="bg2"/>
                </a:solidFill>
              </a:rPr>
              <a:t>; v případě potřeby </a:t>
            </a:r>
            <a:r>
              <a:rPr lang="cs-CZ" sz="2400" u="sng" dirty="0">
                <a:solidFill>
                  <a:schemeClr val="bg2"/>
                </a:solidFill>
              </a:rPr>
              <a:t>využití pracovníků v rámci DPČ, DPP</a:t>
            </a:r>
            <a:r>
              <a:rPr lang="cs-CZ" sz="2400" dirty="0">
                <a:solidFill>
                  <a:schemeClr val="bg2"/>
                </a:solidFill>
              </a:rPr>
              <a:t>; či možnost </a:t>
            </a:r>
            <a:r>
              <a:rPr lang="cs-CZ" sz="2400" u="sng" dirty="0">
                <a:solidFill>
                  <a:schemeClr val="bg2"/>
                </a:solidFill>
              </a:rPr>
              <a:t>kladných referencí u potenciálních uchazečů</a:t>
            </a:r>
            <a:r>
              <a:rPr lang="cs-CZ" sz="2400" dirty="0">
                <a:solidFill>
                  <a:schemeClr val="bg2"/>
                </a:solidFill>
              </a:rPr>
              <a:t> o zaměstnání v organizaci; pozitivní vliv v rámci dodavatelsko-odběratelských vztahů aj.).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97280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Výhody a nevýhody outplacementu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00174"/>
            <a:ext cx="8501122" cy="5143536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800" u="sng" dirty="0">
                <a:solidFill>
                  <a:schemeClr val="bg2"/>
                </a:solidFill>
              </a:rPr>
              <a:t>Za </a:t>
            </a:r>
            <a:r>
              <a:rPr lang="cs-CZ" sz="2800" b="1" u="sng" dirty="0">
                <a:solidFill>
                  <a:schemeClr val="bg2"/>
                </a:solidFill>
              </a:rPr>
              <a:t>nevýhody</a:t>
            </a:r>
            <a:r>
              <a:rPr lang="cs-CZ" sz="2800" u="sng" dirty="0">
                <a:solidFill>
                  <a:schemeClr val="bg2"/>
                </a:solidFill>
              </a:rPr>
              <a:t> jsou považovány: 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– </a:t>
            </a:r>
            <a:r>
              <a:rPr lang="cs-CZ" sz="2800" b="1" dirty="0">
                <a:solidFill>
                  <a:schemeClr val="bg2"/>
                </a:solidFill>
              </a:rPr>
              <a:t>značné finanční náklady </a:t>
            </a:r>
            <a:r>
              <a:rPr lang="cs-CZ" sz="2800" dirty="0">
                <a:solidFill>
                  <a:schemeClr val="bg2"/>
                </a:solidFill>
              </a:rPr>
              <a:t>na </a:t>
            </a:r>
            <a:r>
              <a:rPr lang="cs-CZ" sz="2800" dirty="0" err="1">
                <a:solidFill>
                  <a:schemeClr val="bg2"/>
                </a:solidFill>
              </a:rPr>
              <a:t>outplacement</a:t>
            </a:r>
            <a:r>
              <a:rPr lang="cs-CZ" sz="2800" dirty="0">
                <a:solidFill>
                  <a:schemeClr val="bg2"/>
                </a:solidFill>
              </a:rPr>
              <a:t>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500" dirty="0">
                <a:solidFill>
                  <a:schemeClr val="bg2"/>
                </a:solidFill>
              </a:rPr>
              <a:t>(cca 4 tis. – 100 tis. Kč/zaměstnance) </a:t>
            </a:r>
            <a:r>
              <a:rPr lang="cs-CZ" sz="2800" dirty="0">
                <a:solidFill>
                  <a:schemeClr val="bg2"/>
                </a:solidFill>
              </a:rPr>
              <a:t>v závislosti na tom, zda je </a:t>
            </a:r>
            <a:r>
              <a:rPr lang="cs-CZ" sz="2800" dirty="0" err="1">
                <a:solidFill>
                  <a:schemeClr val="bg2"/>
                </a:solidFill>
              </a:rPr>
              <a:t>outplacement</a:t>
            </a:r>
            <a:r>
              <a:rPr lang="cs-CZ" sz="2800" dirty="0">
                <a:solidFill>
                  <a:schemeClr val="bg2"/>
                </a:solidFill>
              </a:rPr>
              <a:t> realizován externí či interní formou. 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– </a:t>
            </a:r>
            <a:r>
              <a:rPr lang="cs-CZ" sz="2800" b="1" dirty="0">
                <a:solidFill>
                  <a:schemeClr val="bg2"/>
                </a:solidFill>
              </a:rPr>
              <a:t>potřeba kvalifikovaných zaměstnanců </a:t>
            </a:r>
            <a:r>
              <a:rPr lang="cs-CZ" sz="2800" dirty="0">
                <a:solidFill>
                  <a:schemeClr val="bg2"/>
                </a:solidFill>
              </a:rPr>
              <a:t>a personalistů pro realizaci moderního přístupu v rámci uvolňování pracovníků;</a:t>
            </a:r>
          </a:p>
          <a:p>
            <a:pPr algn="just">
              <a:spcBef>
                <a:spcPts val="8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	– fakt, že </a:t>
            </a:r>
            <a:r>
              <a:rPr lang="cs-CZ" sz="2800" b="1" dirty="0">
                <a:solidFill>
                  <a:schemeClr val="bg2"/>
                </a:solidFill>
              </a:rPr>
              <a:t>výhody se projeví až v delším časovém horizontu.</a:t>
            </a:r>
          </a:p>
          <a:p>
            <a:pPr algn="just">
              <a:spcBef>
                <a:spcPts val="600"/>
              </a:spcBef>
              <a:buNone/>
            </a:pPr>
            <a:endParaRPr lang="cs-CZ" sz="275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5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Výhody a nevýhody outplacementu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85860"/>
            <a:ext cx="8643998" cy="5572140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600" dirty="0">
                <a:solidFill>
                  <a:schemeClr val="bg2"/>
                </a:solidFill>
              </a:rPr>
              <a:t>– Řada podniků také v dalších personálních aktivitách, zejména pak v oblasti </a:t>
            </a:r>
            <a:r>
              <a:rPr lang="cs-CZ" sz="2600" b="1" dirty="0">
                <a:solidFill>
                  <a:schemeClr val="bg2"/>
                </a:solidFill>
              </a:rPr>
              <a:t>získávání pracovníků</a:t>
            </a:r>
            <a:r>
              <a:rPr lang="cs-CZ" sz="2600" dirty="0">
                <a:solidFill>
                  <a:schemeClr val="bg2"/>
                </a:solidFill>
              </a:rPr>
              <a:t>, </a:t>
            </a:r>
            <a:r>
              <a:rPr lang="cs-CZ" sz="2600" b="1" dirty="0">
                <a:solidFill>
                  <a:schemeClr val="bg2"/>
                </a:solidFill>
              </a:rPr>
              <a:t>výběru pracovníků, hodnocení pracovníků, odměňování pracovníků</a:t>
            </a:r>
            <a:r>
              <a:rPr lang="cs-CZ" sz="2600" dirty="0">
                <a:solidFill>
                  <a:schemeClr val="bg2"/>
                </a:solidFill>
              </a:rPr>
              <a:t> </a:t>
            </a:r>
            <a:r>
              <a:rPr lang="cs-CZ" sz="2600" u="sng" dirty="0">
                <a:solidFill>
                  <a:schemeClr val="bg2"/>
                </a:solidFill>
              </a:rPr>
              <a:t>neshledává odlišnosti a důležitá specifika pro jejich správnou implementaci a celkovou prospěšnost</a:t>
            </a:r>
            <a:r>
              <a:rPr lang="cs-CZ" sz="2600" dirty="0">
                <a:solidFill>
                  <a:schemeClr val="bg2"/>
                </a:solidFill>
              </a:rPr>
              <a:t>. 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600" dirty="0">
                <a:solidFill>
                  <a:schemeClr val="bg2"/>
                </a:solidFill>
              </a:rPr>
              <a:t>– Jednotlivými personálními procesy se budeme zabývat </a:t>
            </a:r>
            <a:br>
              <a:rPr lang="cs-CZ" sz="2600" dirty="0">
                <a:solidFill>
                  <a:schemeClr val="bg2"/>
                </a:solidFill>
              </a:rPr>
            </a:br>
            <a:r>
              <a:rPr lang="cs-CZ" sz="2600" dirty="0">
                <a:solidFill>
                  <a:schemeClr val="bg2"/>
                </a:solidFill>
              </a:rPr>
              <a:t>v rámci dalších přednáškových týdnů. </a:t>
            </a:r>
            <a:endParaRPr lang="cs-CZ" sz="2600" b="1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600" dirty="0">
                <a:solidFill>
                  <a:schemeClr val="bg2"/>
                </a:solidFill>
              </a:rPr>
              <a:t>– Taktéž je třeba mít na paměti, </a:t>
            </a:r>
            <a:r>
              <a:rPr lang="cs-CZ" sz="2600" b="1" dirty="0">
                <a:solidFill>
                  <a:schemeClr val="bg2"/>
                </a:solidFill>
              </a:rPr>
              <a:t>že plnohodnotné využití lidského potenciálu zaměstnanců </a:t>
            </a:r>
            <a:r>
              <a:rPr lang="cs-CZ" sz="2600" dirty="0">
                <a:solidFill>
                  <a:schemeClr val="bg2"/>
                </a:solidFill>
              </a:rPr>
              <a:t>prostřednictvím kvalifikovaných pracovníků především z HR oddělení organizace </a:t>
            </a:r>
            <a:r>
              <a:rPr lang="cs-CZ" sz="2600" b="1" u="sng" dirty="0">
                <a:solidFill>
                  <a:schemeClr val="bg2"/>
                </a:solidFill>
              </a:rPr>
              <a:t>se postupem doby stává rozhodujícím faktorem úspěchu</a:t>
            </a:r>
            <a:r>
              <a:rPr lang="cs-CZ" sz="2600" b="1" dirty="0">
                <a:solidFill>
                  <a:schemeClr val="bg2"/>
                </a:solidFill>
              </a:rPr>
              <a:t> a konkurenceschopnosti organizace </a:t>
            </a:r>
            <a:r>
              <a:rPr lang="cs-CZ" sz="2600" dirty="0">
                <a:solidFill>
                  <a:schemeClr val="bg2"/>
                </a:solidFill>
              </a:rPr>
              <a:t>na domácích i zahraničních trzích.</a:t>
            </a:r>
            <a:endParaRPr lang="cs-CZ" sz="2600" u="sng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       						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642942"/>
          </a:xfrm>
        </p:spPr>
        <p:txBody>
          <a:bodyPr/>
          <a:lstStyle/>
          <a:p>
            <a:pPr>
              <a:defRPr/>
            </a:pPr>
            <a:r>
              <a:rPr lang="pl-PL" sz="3000" b="1" i="1" dirty="0">
                <a:solidFill>
                  <a:schemeClr val="bg2"/>
                </a:solidFill>
                <a:effectLst/>
                <a:latin typeface="+mn-lt"/>
              </a:rPr>
              <a:t>...slovo závěrem...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92080" y="2813556"/>
            <a:ext cx="3066134" cy="3330087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ŘÍZENÍ LIDSKÝCH ZDROJŮ 						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1268760"/>
            <a:ext cx="6215106" cy="137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5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</a:t>
            </a:r>
            <a:r>
              <a:rPr kumimoji="0" lang="cs-CZ" sz="3500" b="0" i="0" u="none" strike="noStrike" kern="0" cap="none" spc="0" normalizeH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cs-CZ" sz="35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cs-CZ" sz="35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5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přeji příjemný zbytek dne. </a:t>
            </a:r>
            <a:r>
              <a:rPr kumimoji="0" lang="cs-CZ" sz="35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5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50206" cy="504085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V rámci personální práce se jedná především o: </a:t>
            </a:r>
            <a:r>
              <a:rPr lang="cs-CZ" sz="2800" u="sng" dirty="0">
                <a:solidFill>
                  <a:schemeClr val="bg2"/>
                </a:solidFill>
              </a:rPr>
              <a:t>získávání, formování, fungování, využívání, organizování a </a:t>
            </a:r>
            <a:r>
              <a:rPr lang="cs-CZ" sz="2800" u="sng" dirty="0" err="1">
                <a:solidFill>
                  <a:schemeClr val="bg2"/>
                </a:solidFill>
              </a:rPr>
              <a:t>propo</a:t>
            </a:r>
            <a:r>
              <a:rPr lang="cs-CZ" sz="2800" u="sng" dirty="0">
                <a:solidFill>
                  <a:schemeClr val="bg2"/>
                </a:solidFill>
              </a:rPr>
              <a:t>-</a:t>
            </a:r>
            <a:r>
              <a:rPr lang="cs-CZ" sz="2800" u="sng" dirty="0" err="1">
                <a:solidFill>
                  <a:schemeClr val="bg2"/>
                </a:solidFill>
              </a:rPr>
              <a:t>jování</a:t>
            </a:r>
            <a:r>
              <a:rPr lang="cs-CZ" sz="2800" dirty="0">
                <a:solidFill>
                  <a:schemeClr val="bg2"/>
                </a:solidFill>
              </a:rPr>
              <a:t> činností, výsledků práce, pracovních schopností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a pracovního chování.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Důležitým aspektem historického vývoje personálního řízení je skutečnost</a:t>
            </a:r>
            <a:r>
              <a:rPr lang="cs-CZ" sz="2800" dirty="0">
                <a:solidFill>
                  <a:schemeClr val="bg2"/>
                </a:solidFill>
              </a:rPr>
              <a:t>, že </a:t>
            </a:r>
            <a:r>
              <a:rPr lang="cs-CZ" sz="2800" u="sng" dirty="0">
                <a:solidFill>
                  <a:schemeClr val="bg2"/>
                </a:solidFill>
              </a:rPr>
              <a:t>v jednotlivých organizacích se personální řízení v mnoha oblastech vyvíjelo velmi rozdílně v závislosti na specifických podmínkách</a:t>
            </a:r>
            <a:r>
              <a:rPr lang="cs-CZ" sz="2800" dirty="0">
                <a:solidFill>
                  <a:schemeClr val="bg2"/>
                </a:solidFill>
              </a:rPr>
              <a:t>, a tudíž charakteristika personalistiky v mnoha organizacích </a:t>
            </a:r>
            <a:br>
              <a:rPr lang="cs-CZ" sz="2800" dirty="0">
                <a:solidFill>
                  <a:schemeClr val="bg2"/>
                </a:solidFill>
              </a:rPr>
            </a:br>
            <a:r>
              <a:rPr lang="cs-CZ" sz="2800" dirty="0">
                <a:solidFill>
                  <a:schemeClr val="bg2"/>
                </a:solidFill>
              </a:rPr>
              <a:t>v určité době neodpovídá úrovni časově relevantní etapy vývoje personálního řízení.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  ŘÍZENÍ LIDSKÝCH ZDROJŮ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463314" cy="676260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Personální řízení, jeho historický vývoj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412776"/>
            <a:ext cx="8643998" cy="5184874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None/>
            </a:pPr>
            <a:r>
              <a:rPr lang="cs-CZ" sz="2800" dirty="0">
                <a:solidFill>
                  <a:schemeClr val="bg2"/>
                </a:solidFill>
              </a:rPr>
              <a:t>Armstrong specifikuje </a:t>
            </a:r>
            <a:r>
              <a:rPr lang="cs-CZ" sz="2800" b="1" dirty="0">
                <a:solidFill>
                  <a:schemeClr val="bg2"/>
                </a:solidFill>
              </a:rPr>
              <a:t>vývoj personálního řízení v šesti </a:t>
            </a:r>
          </a:p>
          <a:p>
            <a:pPr algn="just" eaLnBrk="1" hangingPunct="1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bg2"/>
                </a:solidFill>
              </a:rPr>
              <a:t>vývojových etapách: 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700" dirty="0">
                <a:solidFill>
                  <a:srgbClr val="7030A0"/>
                </a:solidFill>
              </a:rPr>
              <a:t>I. etapa: </a:t>
            </a:r>
            <a:r>
              <a:rPr lang="cs-CZ" sz="2700" dirty="0">
                <a:solidFill>
                  <a:schemeClr val="bg2"/>
                </a:solidFill>
              </a:rPr>
              <a:t>– </a:t>
            </a:r>
            <a:r>
              <a:rPr lang="cs-CZ" sz="2700" b="1" dirty="0">
                <a:solidFill>
                  <a:schemeClr val="bg2"/>
                </a:solidFill>
              </a:rPr>
              <a:t>péče o pracovníky</a:t>
            </a:r>
            <a:r>
              <a:rPr lang="cs-CZ" sz="2700" dirty="0">
                <a:solidFill>
                  <a:schemeClr val="bg2"/>
                </a:solidFill>
              </a:rPr>
              <a:t> </a:t>
            </a:r>
            <a:r>
              <a:rPr lang="cs-CZ" sz="2500" dirty="0">
                <a:solidFill>
                  <a:schemeClr val="bg2"/>
                </a:solidFill>
              </a:rPr>
              <a:t>– v období let 1920 - 1930</a:t>
            </a:r>
          </a:p>
          <a:p>
            <a:pPr algn="just" eaLnBrk="1" hangingPunct="1">
              <a:spcBef>
                <a:spcPts val="1800"/>
              </a:spcBef>
              <a:buNone/>
            </a:pPr>
            <a:r>
              <a:rPr lang="cs-CZ" sz="2700" dirty="0">
                <a:solidFill>
                  <a:srgbClr val="7030A0"/>
                </a:solidFill>
              </a:rPr>
              <a:t>II.	 etapa: </a:t>
            </a:r>
            <a:r>
              <a:rPr lang="cs-CZ" sz="2700" dirty="0">
                <a:solidFill>
                  <a:schemeClr val="bg2"/>
                </a:solidFill>
              </a:rPr>
              <a:t>– </a:t>
            </a:r>
            <a:r>
              <a:rPr lang="cs-CZ" sz="2700" b="1" dirty="0">
                <a:solidFill>
                  <a:schemeClr val="bg2"/>
                </a:solidFill>
              </a:rPr>
              <a:t>personální administrativa </a:t>
            </a:r>
            <a:r>
              <a:rPr lang="cs-CZ" sz="2500" dirty="0">
                <a:solidFill>
                  <a:schemeClr val="bg2"/>
                </a:solidFill>
              </a:rPr>
              <a:t>– 30. léta 20. století	</a:t>
            </a:r>
          </a:p>
          <a:p>
            <a:pPr algn="ctr" eaLnBrk="1" hangingPunct="1">
              <a:spcBef>
                <a:spcPts val="12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– </a:t>
            </a:r>
            <a:r>
              <a:rPr lang="cs-CZ" sz="2700" b="1" dirty="0">
                <a:solidFill>
                  <a:schemeClr val="bg2"/>
                </a:solidFill>
              </a:rPr>
              <a:t>personální řízení – </a:t>
            </a:r>
            <a:r>
              <a:rPr lang="cs-CZ" sz="2700" b="1" dirty="0" err="1">
                <a:solidFill>
                  <a:schemeClr val="bg2"/>
                </a:solidFill>
              </a:rPr>
              <a:t>III.etapa</a:t>
            </a:r>
            <a:r>
              <a:rPr lang="cs-CZ" sz="2700" dirty="0">
                <a:solidFill>
                  <a:schemeClr val="bg2"/>
                </a:solidFill>
              </a:rPr>
              <a:t>                </a:t>
            </a:r>
            <a:endParaRPr lang="cs-CZ" sz="2700" b="1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700" b="1" dirty="0">
                <a:solidFill>
                  <a:schemeClr val="bg2"/>
                </a:solidFill>
              </a:rPr>
              <a:t>:</a:t>
            </a:r>
            <a:r>
              <a:rPr lang="cs-CZ" sz="2700" dirty="0">
                <a:solidFill>
                  <a:srgbClr val="7030A0"/>
                </a:solidFill>
              </a:rPr>
              <a:t>III. etapa</a:t>
            </a:r>
            <a:r>
              <a:rPr lang="cs-CZ" sz="2700" b="1" dirty="0">
                <a:solidFill>
                  <a:schemeClr val="bg2"/>
                </a:solidFill>
              </a:rPr>
              <a:t>	</a:t>
            </a:r>
            <a:r>
              <a:rPr lang="cs-CZ" sz="2700" dirty="0">
                <a:solidFill>
                  <a:schemeClr val="bg2"/>
                </a:solidFill>
              </a:rPr>
              <a:t>– fáze rozvoje 	(40. a 50. léta 20. století)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700" dirty="0">
                <a:solidFill>
                  <a:srgbClr val="7030A0"/>
                </a:solidFill>
              </a:rPr>
              <a:t>IV. etapa	</a:t>
            </a:r>
            <a:r>
              <a:rPr lang="cs-CZ" sz="2700" dirty="0">
                <a:solidFill>
                  <a:schemeClr val="bg2"/>
                </a:solidFill>
              </a:rPr>
              <a:t>– fáze dospělosti 	(60. a 70. léta 20. století)</a:t>
            </a:r>
          </a:p>
          <a:p>
            <a:pPr algn="just" eaLnBrk="1" hangingPunct="1">
              <a:spcBef>
                <a:spcPts val="1200"/>
              </a:spcBef>
              <a:buNone/>
            </a:pPr>
            <a:r>
              <a:rPr lang="cs-CZ" sz="2700" dirty="0">
                <a:solidFill>
                  <a:schemeClr val="bg2"/>
                </a:solidFill>
              </a:rPr>
              <a:t>	– </a:t>
            </a:r>
            <a:r>
              <a:rPr lang="cs-CZ" sz="2700" b="1" dirty="0">
                <a:solidFill>
                  <a:schemeClr val="bg2"/>
                </a:solidFill>
              </a:rPr>
              <a:t>řízení lidských zdrojů: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700" dirty="0">
                <a:solidFill>
                  <a:srgbClr val="7030A0"/>
                </a:solidFill>
              </a:rPr>
              <a:t>V. etapa</a:t>
            </a:r>
            <a:r>
              <a:rPr lang="cs-CZ" sz="2700" b="1" dirty="0">
                <a:solidFill>
                  <a:schemeClr val="bg2"/>
                </a:solidFill>
              </a:rPr>
              <a:t>	</a:t>
            </a:r>
            <a:r>
              <a:rPr lang="cs-CZ" sz="2700" dirty="0">
                <a:solidFill>
                  <a:schemeClr val="bg2"/>
                </a:solidFill>
              </a:rPr>
              <a:t> – I. fáze 	</a:t>
            </a:r>
            <a:r>
              <a:rPr lang="cs-CZ" sz="2500" dirty="0">
                <a:solidFill>
                  <a:schemeClr val="bg2"/>
                </a:solidFill>
              </a:rPr>
              <a:t>(80. léta 20. století)</a:t>
            </a:r>
          </a:p>
          <a:p>
            <a:pPr algn="just" eaLnBrk="1" hangingPunct="1">
              <a:spcBef>
                <a:spcPts val="600"/>
              </a:spcBef>
              <a:buNone/>
            </a:pPr>
            <a:r>
              <a:rPr lang="cs-CZ" sz="2700" dirty="0">
                <a:solidFill>
                  <a:srgbClr val="7030A0"/>
                </a:solidFill>
              </a:rPr>
              <a:t>VI. etapa</a:t>
            </a:r>
            <a:r>
              <a:rPr lang="cs-CZ" sz="2700" dirty="0">
                <a:solidFill>
                  <a:schemeClr val="bg2"/>
                </a:solidFill>
              </a:rPr>
              <a:t>	 – II. fáze 	</a:t>
            </a:r>
            <a:r>
              <a:rPr lang="cs-CZ" sz="2500" dirty="0">
                <a:solidFill>
                  <a:schemeClr val="bg2"/>
                </a:solidFill>
              </a:rPr>
              <a:t>(90. léta 20. století - současnost)      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27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  ŘÍZENÍ LIDSKÝCH ZDROJŮ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	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42918"/>
            <a:ext cx="8034686" cy="571504"/>
          </a:xfrm>
        </p:spPr>
        <p:txBody>
          <a:bodyPr/>
          <a:lstStyle/>
          <a:p>
            <a:pPr>
              <a:defRPr/>
            </a:pPr>
            <a:r>
              <a:rPr lang="pl-PL" sz="3300" b="1" dirty="0">
                <a:solidFill>
                  <a:schemeClr val="bg2"/>
                </a:solidFill>
                <a:effectLst/>
                <a:latin typeface="+mn-lt"/>
              </a:rPr>
              <a:t>Historický vývoj personálního řízení</a:t>
            </a:r>
            <a:endParaRPr lang="ro-RO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4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3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7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4857760"/>
            <a:ext cx="8715436" cy="1785950"/>
          </a:xfrm>
        </p:spPr>
        <p:txBody>
          <a:bodyPr/>
          <a:lstStyle/>
          <a:p>
            <a:pPr marL="609600" indent="-609600" algn="ctr" eaLnBrk="1" hangingPunct="1">
              <a:buClr>
                <a:schemeClr val="bg2"/>
              </a:buClr>
              <a:buNone/>
            </a:pPr>
            <a:r>
              <a:rPr lang="cs-CZ" sz="2700" b="1" u="sng" dirty="0">
                <a:solidFill>
                  <a:schemeClr val="bg2"/>
                </a:solidFill>
              </a:rPr>
              <a:t>MECHANOCENTRICKÝ model </a:t>
            </a:r>
          </a:p>
          <a:p>
            <a:pPr marL="609600" indent="-609600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Počátek 20. století spojen s tzv. </a:t>
            </a:r>
            <a:r>
              <a:rPr lang="cs-CZ" sz="2750" b="1" i="1" dirty="0">
                <a:solidFill>
                  <a:schemeClr val="bg2"/>
                </a:solidFill>
              </a:rPr>
              <a:t>taylorismem:</a:t>
            </a:r>
            <a:r>
              <a:rPr lang="cs-CZ" sz="2750" dirty="0">
                <a:solidFill>
                  <a:schemeClr val="bg2"/>
                </a:solidFill>
              </a:rPr>
              <a:t> 	 </a:t>
            </a:r>
          </a:p>
          <a:p>
            <a:pPr marL="609600" indent="-60960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>
                <a:solidFill>
                  <a:schemeClr val="bg2"/>
                </a:solidFill>
              </a:rPr>
              <a:t>	– </a:t>
            </a:r>
            <a:r>
              <a:rPr lang="cs-CZ" sz="2750" b="1" dirty="0">
                <a:solidFill>
                  <a:schemeClr val="bg2"/>
                </a:solidFill>
              </a:rPr>
              <a:t>problematika lidského faktoru vstoupila do řízení</a:t>
            </a:r>
            <a:r>
              <a:rPr lang="cs-CZ" sz="2750" dirty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spcBef>
                <a:spcPts val="600"/>
              </a:spcBef>
              <a:buNone/>
            </a:pPr>
            <a:endParaRPr lang="cs-CZ" sz="27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7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7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None/>
            </a:pPr>
            <a:endParaRPr lang="cs-CZ" sz="27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  ŘÍZENÍ LIDSKÝCH ZDROJŮ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42918"/>
            <a:ext cx="8034686" cy="571504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Historický vývoj personálního řízení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  <p:pic>
        <p:nvPicPr>
          <p:cNvPr id="5" name="Picture 10" descr="Osa cernobil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736"/>
            <a:ext cx="8643998" cy="3143272"/>
          </a:xfrm>
          <a:prstGeom prst="rect">
            <a:avLst/>
          </a:prstGeom>
          <a:solidFill>
            <a:schemeClr val="tx1">
              <a:alpha val="56862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640638" cy="5112296"/>
          </a:xfrm>
        </p:spPr>
        <p:txBody>
          <a:bodyPr/>
          <a:lstStyle/>
          <a:p>
            <a:pPr marL="261938" indent="-261938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v rámci tohoto přístupu </a:t>
            </a:r>
            <a:r>
              <a:rPr lang="cs-CZ" sz="2800" b="1" dirty="0">
                <a:solidFill>
                  <a:schemeClr val="bg2"/>
                </a:solidFill>
              </a:rPr>
              <a:t>byly detailně členěny výrobní procesy na jednotlivé pracovní úkony</a:t>
            </a:r>
            <a:endParaRPr lang="cs-CZ" sz="2800" dirty="0">
              <a:solidFill>
                <a:schemeClr val="bg2"/>
              </a:solidFill>
            </a:endParaRPr>
          </a:p>
          <a:p>
            <a:pPr marL="261938" indent="-261938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v rámci tohoto přístupu byl </a:t>
            </a:r>
            <a:r>
              <a:rPr lang="cs-CZ" sz="2800" b="1" dirty="0">
                <a:solidFill>
                  <a:schemeClr val="bg2"/>
                </a:solidFill>
              </a:rPr>
              <a:t>zaveden progresivní, diferencovaný systém odměn za práci</a:t>
            </a:r>
            <a:r>
              <a:rPr lang="cs-CZ" sz="2800" dirty="0">
                <a:solidFill>
                  <a:schemeClr val="bg2"/>
                </a:solidFill>
              </a:rPr>
              <a:t>;</a:t>
            </a:r>
          </a:p>
          <a:p>
            <a:pPr marL="261938" indent="-261938"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práce byla motivována</a:t>
            </a:r>
            <a:r>
              <a:rPr lang="cs-CZ" sz="2800" dirty="0">
                <a:solidFill>
                  <a:schemeClr val="bg2"/>
                </a:solidFill>
              </a:rPr>
              <a:t> výlučně hmotnými podněty = </a:t>
            </a:r>
            <a:r>
              <a:rPr lang="cs-CZ" sz="2800" u="sng" dirty="0">
                <a:solidFill>
                  <a:schemeClr val="bg2"/>
                </a:solidFill>
              </a:rPr>
              <a:t>penězi;</a:t>
            </a:r>
          </a:p>
          <a:p>
            <a:pPr marL="261938" indent="-261938"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člověk byl </a:t>
            </a:r>
            <a:r>
              <a:rPr lang="cs-CZ" sz="2800" u="sng" dirty="0">
                <a:solidFill>
                  <a:schemeClr val="bg2"/>
                </a:solidFill>
              </a:rPr>
              <a:t>součástí technického systému</a:t>
            </a:r>
            <a:r>
              <a:rPr lang="cs-CZ" sz="2800" dirty="0">
                <a:solidFill>
                  <a:schemeClr val="bg2"/>
                </a:solidFill>
              </a:rPr>
              <a:t>;</a:t>
            </a:r>
          </a:p>
          <a:p>
            <a:pPr marL="261938" indent="-261938"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personální práce zúžená do podoby administrativního výkonu“, zaměstnanec = „robot“.</a:t>
            </a:r>
          </a:p>
          <a:p>
            <a:pPr marL="609600" indent="-60960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7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  ŘÍZENÍ LIDSKÝCH ZDROJŮ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    	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606760" cy="571504"/>
          </a:xfrm>
        </p:spPr>
        <p:txBody>
          <a:bodyPr/>
          <a:lstStyle/>
          <a:p>
            <a:pPr>
              <a:defRPr/>
            </a:pPr>
            <a:r>
              <a:rPr lang="pl-PL" sz="3100" b="1" dirty="0">
                <a:solidFill>
                  <a:schemeClr val="bg2"/>
                </a:solidFill>
                <a:effectLst/>
                <a:latin typeface="+mn-lt"/>
              </a:rPr>
              <a:t>Mechanocentrický model personálního řízení</a:t>
            </a:r>
            <a:endParaRPr lang="ro-RO" sz="31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528" y="1285860"/>
            <a:ext cx="8496622" cy="557214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na </a:t>
            </a:r>
            <a:r>
              <a:rPr lang="cs-CZ" sz="2800" b="1" dirty="0">
                <a:solidFill>
                  <a:schemeClr val="bg2"/>
                </a:solidFill>
              </a:rPr>
              <a:t>přelomu 20. a 30. let 20. století</a:t>
            </a:r>
            <a:r>
              <a:rPr lang="cs-CZ" sz="2800" dirty="0">
                <a:solidFill>
                  <a:schemeClr val="bg2"/>
                </a:solidFill>
              </a:rPr>
              <a:t> se vnořuje do problematiky lidských vztahů </a:t>
            </a:r>
            <a:r>
              <a:rPr lang="cs-CZ" sz="2800" b="1" dirty="0">
                <a:solidFill>
                  <a:schemeClr val="bg2"/>
                </a:solidFill>
              </a:rPr>
              <a:t>„fungování člověka jako </a:t>
            </a:r>
            <a:r>
              <a:rPr lang="cs-CZ" sz="2800" b="1" u="sng" dirty="0">
                <a:solidFill>
                  <a:schemeClr val="bg2"/>
                </a:solidFill>
              </a:rPr>
              <a:t>specifického sociálního systému</a:t>
            </a:r>
            <a:r>
              <a:rPr lang="cs-CZ" sz="2800" b="1" dirty="0">
                <a:solidFill>
                  <a:schemeClr val="bg2"/>
                </a:solidFill>
              </a:rPr>
              <a:t>“- do konce 70. let 20. století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V personálním řízení bylo nutno vzít v úvahu:</a:t>
            </a:r>
          </a:p>
          <a:p>
            <a:pPr algn="just" eaLnBrk="1" hangingPunct="1">
              <a:spcBef>
                <a:spcPts val="5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u="sng" dirty="0">
                <a:solidFill>
                  <a:schemeClr val="bg2"/>
                </a:solidFill>
              </a:rPr>
              <a:t>specifické sociální potřeby člověka;</a:t>
            </a: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5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 </a:t>
            </a:r>
            <a:r>
              <a:rPr lang="cs-CZ" sz="2800" u="sng" dirty="0">
                <a:solidFill>
                  <a:schemeClr val="bg2"/>
                </a:solidFill>
              </a:rPr>
              <a:t>komplexní plány</a:t>
            </a:r>
            <a:r>
              <a:rPr lang="cs-CZ" sz="2800" dirty="0">
                <a:solidFill>
                  <a:schemeClr val="bg2"/>
                </a:solidFill>
              </a:rPr>
              <a:t> personálního a sociálního </a:t>
            </a:r>
            <a:r>
              <a:rPr lang="cs-CZ" sz="2800" u="sng" dirty="0">
                <a:solidFill>
                  <a:schemeClr val="bg2"/>
                </a:solidFill>
              </a:rPr>
              <a:t>rozvoje</a:t>
            </a:r>
            <a:r>
              <a:rPr lang="cs-CZ" sz="2800" dirty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spcBef>
                <a:spcPts val="5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–  personální řízení</a:t>
            </a:r>
            <a:r>
              <a:rPr lang="cs-CZ" sz="2500" dirty="0">
                <a:solidFill>
                  <a:schemeClr val="bg2"/>
                </a:solidFill>
              </a:rPr>
              <a:t> (ne pouze administrativu);</a:t>
            </a:r>
          </a:p>
          <a:p>
            <a:pPr marL="711200" indent="-711200" algn="just" eaLnBrk="1" hangingPunct="1">
              <a:spcBef>
                <a:spcPts val="5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    – podnikové řízení mělo </a:t>
            </a:r>
            <a:r>
              <a:rPr lang="cs-CZ" sz="2800" u="sng" dirty="0">
                <a:solidFill>
                  <a:schemeClr val="bg2"/>
                </a:solidFill>
              </a:rPr>
              <a:t>jak operativní tak taktický  charakter;</a:t>
            </a:r>
            <a:endParaRPr lang="cs-CZ" sz="2800" dirty="0">
              <a:solidFill>
                <a:schemeClr val="bg2"/>
              </a:solidFill>
            </a:endParaRPr>
          </a:p>
          <a:p>
            <a:pPr marL="711200" indent="-711200" algn="just" eaLnBrk="1" hangingPunct="1">
              <a:spcBef>
                <a:spcPts val="5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   – podnikové řízení bylo orientováno především na </a:t>
            </a:r>
            <a:r>
              <a:rPr lang="cs-CZ" sz="2800" u="sng" dirty="0">
                <a:solidFill>
                  <a:schemeClr val="bg2"/>
                </a:solidFill>
              </a:rPr>
              <a:t>vnitropodnikové</a:t>
            </a:r>
            <a:r>
              <a:rPr lang="cs-CZ" sz="2800" dirty="0">
                <a:solidFill>
                  <a:schemeClr val="bg2"/>
                </a:solidFill>
              </a:rPr>
              <a:t> vlivy;</a:t>
            </a: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 ŘÍZENÍ LIDSKÝCH ZDROJŮ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  		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68952" cy="587152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bg2"/>
                </a:solidFill>
                <a:effectLst/>
                <a:latin typeface="+mn-lt"/>
              </a:rPr>
              <a:t>SOCIOCENTRICKÝ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05868" cy="544522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v 80. letech 20. století </a:t>
            </a:r>
            <a:r>
              <a:rPr lang="cs-CZ" sz="2800" dirty="0">
                <a:solidFill>
                  <a:schemeClr val="bg2"/>
                </a:solidFill>
              </a:rPr>
              <a:t>se začíná formovat současná koncepce personální práce = </a:t>
            </a:r>
            <a:r>
              <a:rPr lang="cs-CZ" sz="2800" u="sng" dirty="0">
                <a:solidFill>
                  <a:schemeClr val="bg2"/>
                </a:solidFill>
              </a:rPr>
              <a:t>koncepce </a:t>
            </a:r>
            <a:r>
              <a:rPr lang="cs-CZ" sz="2800" b="1" u="sng" dirty="0">
                <a:solidFill>
                  <a:schemeClr val="bg2"/>
                </a:solidFill>
              </a:rPr>
              <a:t>řízení lidských zdrojů</a:t>
            </a:r>
            <a:r>
              <a:rPr lang="cs-CZ" sz="2800" b="1" dirty="0">
                <a:solidFill>
                  <a:schemeClr val="bg2"/>
                </a:solidFill>
              </a:rPr>
              <a:t>;</a:t>
            </a:r>
            <a:endParaRPr lang="cs-CZ" sz="2800" dirty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model stavěl na </a:t>
            </a:r>
            <a:r>
              <a:rPr lang="cs-CZ" sz="2800" u="sng" dirty="0">
                <a:solidFill>
                  <a:schemeClr val="bg2"/>
                </a:solidFill>
              </a:rPr>
              <a:t>strategických aspektech a vnějších vlivech</a:t>
            </a:r>
            <a:r>
              <a:rPr lang="cs-CZ" sz="2800" dirty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– </a:t>
            </a:r>
            <a:r>
              <a:rPr lang="cs-CZ" sz="2800" b="1" dirty="0">
                <a:solidFill>
                  <a:schemeClr val="bg2"/>
                </a:solidFill>
              </a:rPr>
              <a:t>člověk byl chápán jako </a:t>
            </a:r>
            <a:r>
              <a:rPr lang="cs-CZ" sz="2800" b="1" u="sng" dirty="0">
                <a:solidFill>
                  <a:schemeClr val="bg2"/>
                </a:solidFill>
              </a:rPr>
              <a:t>vysoce individualizovaný</a:t>
            </a:r>
            <a:r>
              <a:rPr lang="cs-CZ" sz="2800" dirty="0">
                <a:solidFill>
                  <a:schemeClr val="bg2"/>
                </a:solidFill>
              </a:rPr>
              <a:t>, organizovaný a </a:t>
            </a:r>
            <a:r>
              <a:rPr lang="cs-CZ" sz="2800" dirty="0" err="1">
                <a:solidFill>
                  <a:schemeClr val="bg2"/>
                </a:solidFill>
              </a:rPr>
              <a:t>prosociálně</a:t>
            </a:r>
            <a:r>
              <a:rPr lang="cs-CZ" sz="2800" dirty="0">
                <a:solidFill>
                  <a:schemeClr val="bg2"/>
                </a:solidFill>
              </a:rPr>
              <a:t> nastavený </a:t>
            </a:r>
            <a:r>
              <a:rPr lang="cs-CZ" sz="2800" b="1" dirty="0">
                <a:solidFill>
                  <a:schemeClr val="bg2"/>
                </a:solidFill>
              </a:rPr>
              <a:t>systém</a:t>
            </a:r>
            <a:r>
              <a:rPr lang="cs-CZ" sz="2800" dirty="0">
                <a:solidFill>
                  <a:schemeClr val="bg2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u="sng" dirty="0">
                <a:solidFill>
                  <a:schemeClr val="bg2"/>
                </a:solidFill>
              </a:rPr>
              <a:t>Řídící koncepce byly zaměřeny na</a:t>
            </a:r>
            <a:r>
              <a:rPr lang="cs-CZ" sz="2800" dirty="0">
                <a:solidFill>
                  <a:schemeClr val="bg2"/>
                </a:solidFill>
              </a:rPr>
              <a:t>: 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r>
              <a:rPr lang="cs-CZ" sz="2800" b="1" dirty="0">
                <a:solidFill>
                  <a:schemeClr val="bg2"/>
                </a:solidFill>
              </a:rPr>
              <a:t> 		</a:t>
            </a:r>
            <a:r>
              <a:rPr lang="cs-CZ" sz="2800" dirty="0">
                <a:solidFill>
                  <a:schemeClr val="bg2"/>
                </a:solidFill>
              </a:rPr>
              <a:t>–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humanizaci práce;						– participativní organizaci a řízení práce;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None/>
            </a:pPr>
            <a:r>
              <a:rPr lang="cs-CZ" sz="2800" dirty="0">
                <a:solidFill>
                  <a:schemeClr val="bg2"/>
                </a:solidFill>
              </a:rPr>
              <a:t>		–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rozšiřování a obohacování práce;</a:t>
            </a:r>
          </a:p>
          <a:p>
            <a:pPr algn="just" eaLnBrk="1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None/>
            </a:pPr>
            <a:r>
              <a:rPr lang="cs-CZ" sz="2800" b="1" dirty="0">
                <a:solidFill>
                  <a:schemeClr val="bg2"/>
                </a:solidFill>
              </a:rPr>
              <a:t>		</a:t>
            </a:r>
            <a:r>
              <a:rPr lang="cs-CZ" sz="2800" dirty="0">
                <a:solidFill>
                  <a:schemeClr val="bg2"/>
                </a:solidFill>
              </a:rPr>
              <a:t>–</a:t>
            </a:r>
            <a:r>
              <a:rPr lang="cs-CZ" sz="2800" b="1" dirty="0">
                <a:solidFill>
                  <a:schemeClr val="bg2"/>
                </a:solidFill>
              </a:rPr>
              <a:t> </a:t>
            </a:r>
            <a:r>
              <a:rPr lang="cs-CZ" sz="2800" dirty="0">
                <a:solidFill>
                  <a:schemeClr val="bg2"/>
                </a:solidFill>
              </a:rPr>
              <a:t>tvorbu autonomních pracovních skupin.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cs-CZ" sz="2800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Clr>
                <a:schemeClr val="bg2"/>
              </a:buClr>
              <a:buFont typeface="Wingdings" pitchFamily="2" charset="2"/>
              <a:buChar char="Ø"/>
            </a:pPr>
            <a:endParaRPr lang="cs-CZ" sz="28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    ŘÍZENÍ LIDSKÝCH ZDROJŮ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KPEM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09600"/>
            <a:ext cx="8568952" cy="731168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bg2"/>
                </a:solidFill>
                <a:effectLst/>
                <a:latin typeface="+mn-lt"/>
              </a:rPr>
              <a:t>ANTROPOCENTRICKÝ model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6922</TotalTime>
  <Words>1201</Words>
  <Application>Microsoft Office PowerPoint</Application>
  <PresentationFormat>Předvádění na obrazovce (4:3)</PresentationFormat>
  <Paragraphs>241</Paragraphs>
  <Slides>34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Vstup do problematiky řízení lidských zdrojů (ŘLZ)</vt:lpstr>
      <vt:lpstr>Personální řízení, jeho historický vývoj</vt:lpstr>
      <vt:lpstr>Historický vývoj personálního řízení</vt:lpstr>
      <vt:lpstr>Historický vývoj personálního řízení</vt:lpstr>
      <vt:lpstr>Mechanocentrický model personálního řízení</vt:lpstr>
      <vt:lpstr>SOCIOCENTRICKÝ model</vt:lpstr>
      <vt:lpstr>ANTROPOCENTRICKÝ model</vt:lpstr>
      <vt:lpstr>POJETÍ, VÝZNAM a ÚKOLY řízení lidských zdrojů (ŘLZ)</vt:lpstr>
      <vt:lpstr>Postatné ÚKOLY řízení lidských zdrojů</vt:lpstr>
      <vt:lpstr>Podniková strategie, PERSONÁLNÍ STRATEGIE</vt:lpstr>
      <vt:lpstr>Podniková strategie, personální STRATEGIE</vt:lpstr>
      <vt:lpstr>Personální strategie </vt:lpstr>
      <vt:lpstr>Personální POLITIKA</vt:lpstr>
      <vt:lpstr>Úloha a význam řízení lidských zdrojů  v PODNIKU</vt:lpstr>
      <vt:lpstr>ORIENTACE pracovníků  jako adaptační a vzdělávací aktivita</vt:lpstr>
      <vt:lpstr>Cíle orientace pracovníků</vt:lpstr>
      <vt:lpstr>Specifika orientace pracovníků</vt:lpstr>
      <vt:lpstr>Specifika orientace pracovníků</vt:lpstr>
      <vt:lpstr>Časový plán formální orientace pracovníků</vt:lpstr>
      <vt:lpstr>STAFFING – formování pracovní síly</vt:lpstr>
      <vt:lpstr>ROZMÍSŤOVÁNÍ pracovníků, vnější mobilita</vt:lpstr>
      <vt:lpstr>Formy rozmísťování pracovníků</vt:lpstr>
      <vt:lpstr>Formy rozmísťování pracovníků</vt:lpstr>
      <vt:lpstr>SNIŽOVÁNÍ POČTU pracovníků v podniku a jeho možné metody</vt:lpstr>
      <vt:lpstr>Snižování počtu pracovníků a jeho metody</vt:lpstr>
      <vt:lpstr>Snižování počtu pracovníků a jeho metody</vt:lpstr>
      <vt:lpstr>Snižování počtu pracovníků a jeho metody</vt:lpstr>
      <vt:lpstr>Proces OUTPLACEMENTU v podnikové praxi  a možnosti jeho využití</vt:lpstr>
      <vt:lpstr>Výhody a nevýhody outplacementu</vt:lpstr>
      <vt:lpstr>Výhody a nevýhody outplacementu</vt:lpstr>
      <vt:lpstr>...slovo závěrem...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student</cp:lastModifiedBy>
  <cp:revision>559</cp:revision>
  <cp:lastPrinted>1601-01-01T00:00:00Z</cp:lastPrinted>
  <dcterms:created xsi:type="dcterms:W3CDTF">2005-09-23T13:42:26Z</dcterms:created>
  <dcterms:modified xsi:type="dcterms:W3CDTF">2019-10-18T09:26:24Z</dcterms:modified>
</cp:coreProperties>
</file>