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544" r:id="rId2"/>
    <p:sldId id="514" r:id="rId3"/>
    <p:sldId id="442" r:id="rId4"/>
    <p:sldId id="445" r:id="rId5"/>
    <p:sldId id="481" r:id="rId6"/>
    <p:sldId id="482" r:id="rId7"/>
    <p:sldId id="483" r:id="rId8"/>
    <p:sldId id="485" r:id="rId9"/>
    <p:sldId id="486" r:id="rId10"/>
    <p:sldId id="531" r:id="rId11"/>
    <p:sldId id="532" r:id="rId12"/>
    <p:sldId id="533" r:id="rId13"/>
    <p:sldId id="534" r:id="rId14"/>
    <p:sldId id="535" r:id="rId15"/>
    <p:sldId id="536" r:id="rId16"/>
    <p:sldId id="538" r:id="rId17"/>
    <p:sldId id="537" r:id="rId18"/>
    <p:sldId id="539" r:id="rId19"/>
    <p:sldId id="515" r:id="rId20"/>
    <p:sldId id="541" r:id="rId21"/>
    <p:sldId id="542" r:id="rId22"/>
    <p:sldId id="543" r:id="rId23"/>
    <p:sldId id="540" r:id="rId24"/>
    <p:sldId id="516" r:id="rId25"/>
    <p:sldId id="517" r:id="rId26"/>
    <p:sldId id="518" r:id="rId27"/>
    <p:sldId id="519" r:id="rId28"/>
    <p:sldId id="520" r:id="rId29"/>
    <p:sldId id="521" r:id="rId30"/>
    <p:sldId id="522" r:id="rId31"/>
    <p:sldId id="523" r:id="rId32"/>
    <p:sldId id="524" r:id="rId33"/>
    <p:sldId id="525" r:id="rId34"/>
    <p:sldId id="526" r:id="rId35"/>
    <p:sldId id="527" r:id="rId36"/>
    <p:sldId id="528" r:id="rId37"/>
    <p:sldId id="529" r:id="rId38"/>
    <p:sldId id="530" r:id="rId39"/>
    <p:sldId id="480" r:id="rId40"/>
    <p:sldId id="293" r:id="rId4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3" autoAdjust="0"/>
  </p:normalViewPr>
  <p:slideViewPr>
    <p:cSldViewPr>
      <p:cViewPr varScale="1">
        <p:scale>
          <a:sx n="78" d="100"/>
          <a:sy n="78" d="100"/>
        </p:scale>
        <p:origin x="117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28.3.2018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42196380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36846353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22736338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7326531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25117685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13294356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16</a:t>
            </a:fld>
            <a:endParaRPr lang="cs-CZ">
              <a:solidFill>
                <a:prstClr val="black"/>
              </a:solidFill>
            </a:endParaRPr>
          </a:p>
        </p:txBody>
      </p:sp>
    </p:spTree>
    <p:extLst>
      <p:ext uri="{BB962C8B-B14F-4D97-AF65-F5344CB8AC3E}">
        <p14:creationId xmlns:p14="http://schemas.microsoft.com/office/powerpoint/2010/main" val="12845179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17</a:t>
            </a:fld>
            <a:endParaRPr lang="cs-CZ">
              <a:solidFill>
                <a:prstClr val="black"/>
              </a:solidFill>
            </a:endParaRPr>
          </a:p>
        </p:txBody>
      </p:sp>
    </p:spTree>
    <p:extLst>
      <p:ext uri="{BB962C8B-B14F-4D97-AF65-F5344CB8AC3E}">
        <p14:creationId xmlns:p14="http://schemas.microsoft.com/office/powerpoint/2010/main" val="12418916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solidFill>
                  <a:prstClr val="black"/>
                </a:solidFill>
              </a:rPr>
              <a:pPr/>
              <a:t>18</a:t>
            </a:fld>
            <a:endParaRPr lang="cs-CZ">
              <a:solidFill>
                <a:prstClr val="black"/>
              </a:solidFill>
            </a:endParaRPr>
          </a:p>
        </p:txBody>
      </p:sp>
    </p:spTree>
    <p:extLst>
      <p:ext uri="{BB962C8B-B14F-4D97-AF65-F5344CB8AC3E}">
        <p14:creationId xmlns:p14="http://schemas.microsoft.com/office/powerpoint/2010/main" val="24927064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39</a:t>
            </a:fld>
            <a:endParaRPr lang="cs-CZ"/>
          </a:p>
        </p:txBody>
      </p:sp>
    </p:spTree>
    <p:extLst>
      <p:ext uri="{BB962C8B-B14F-4D97-AF65-F5344CB8AC3E}">
        <p14:creationId xmlns:p14="http://schemas.microsoft.com/office/powerpoint/2010/main" val="30278610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40</a:t>
            </a:fld>
            <a:endParaRPr lang="cs-CZ"/>
          </a:p>
        </p:txBody>
      </p:sp>
    </p:spTree>
    <p:extLst>
      <p:ext uri="{BB962C8B-B14F-4D97-AF65-F5344CB8AC3E}">
        <p14:creationId xmlns:p14="http://schemas.microsoft.com/office/powerpoint/2010/main" val="8142484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15460530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1191322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37812359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12509570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1085310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6630396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34853997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22195374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Geografie cestovního ruchu</a:t>
            </a: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Ing. </a:t>
            </a:r>
            <a:r>
              <a:rPr lang="cs-CZ" b="1" dirty="0" smtClean="0">
                <a:ln w="0"/>
                <a:solidFill>
                  <a:schemeClr val="bg1"/>
                </a:solidFill>
                <a:effectLst>
                  <a:outerShdw blurRad="38100" dist="19050" dir="2700000" algn="tl" rotWithShape="0">
                    <a:schemeClr val="dk1">
                      <a:alpha val="40000"/>
                    </a:schemeClr>
                  </a:outerShdw>
                </a:effectLst>
              </a:rPr>
              <a:t>Patrik </a:t>
            </a:r>
            <a:r>
              <a:rPr lang="cs-CZ" b="1" dirty="0" smtClean="0">
                <a:ln w="0"/>
                <a:solidFill>
                  <a:schemeClr val="bg1"/>
                </a:solidFill>
                <a:effectLst>
                  <a:outerShdw blurRad="38100" dist="19050" dir="2700000" algn="tl" rotWithShape="0">
                    <a:schemeClr val="dk1">
                      <a:alpha val="40000"/>
                    </a:schemeClr>
                  </a:outerShdw>
                </a:effectLst>
              </a:rPr>
              <a:t>Kajzar, Ph.D.</a:t>
            </a:r>
            <a:endParaRPr lang="cs-CZ" b="1" dirty="0">
              <a:ln w="0"/>
              <a:solidFill>
                <a:schemeClr val="bg1"/>
              </a:solidFill>
              <a:effectLst>
                <a:outerShdw blurRad="38100" dist="19050" dir="2700000" algn="tl" rotWithShape="0">
                  <a:schemeClr val="dk1">
                    <a:alpha val="40000"/>
                  </a:schemeClr>
                </a:outerShdw>
              </a:effectLst>
            </a:endParaRP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Název</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prezentace</a:t>
            </a:r>
            <a:endParaRPr lang="cs-CZ"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xmlns="" val="3755197986"/>
                    </a:ext>
                  </a:extLst>
                </a:gridCol>
                <a:gridCol w="4213804">
                  <a:extLst>
                    <a:ext uri="{9D8B030D-6E8A-4147-A177-3AD203B41FA5}">
                      <a16:colId xmlns:a16="http://schemas.microsoft.com/office/drawing/2014/main" xmlns=""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12569664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smtClean="0"/>
              <a:t>Atraktivity CR</a:t>
            </a:r>
            <a:r>
              <a:rPr lang="cs-CZ" dirty="0"/>
              <a:t/>
            </a:r>
            <a:br>
              <a:rPr lang="cs-CZ" dirty="0"/>
            </a:br>
            <a:endParaRPr lang="cs-CZ" dirty="0"/>
          </a:p>
        </p:txBody>
      </p:sp>
      <p:sp>
        <p:nvSpPr>
          <p:cNvPr id="2" name="Obdélník 1"/>
          <p:cNvSpPr/>
          <p:nvPr/>
        </p:nvSpPr>
        <p:spPr>
          <a:xfrm>
            <a:off x="0" y="987574"/>
            <a:ext cx="9144000" cy="4201150"/>
          </a:xfrm>
          <a:prstGeom prst="rect">
            <a:avLst/>
          </a:prstGeom>
        </p:spPr>
        <p:txBody>
          <a:bodyPr wrap="square">
            <a:spAutoFit/>
          </a:bodyPr>
          <a:lstStyle/>
          <a:p>
            <a:pPr marL="342900" indent="-342900" algn="just">
              <a:buFont typeface="Wingdings" panose="05000000000000000000" pitchFamily="2" charset="2"/>
              <a:buChar char="q"/>
            </a:pPr>
            <a:r>
              <a:rPr lang="cs-CZ" sz="1900" b="1" dirty="0"/>
              <a:t>Atraktivity cestovního ruchu </a:t>
            </a:r>
            <a:r>
              <a:rPr lang="cs-CZ" sz="1900" dirty="0"/>
              <a:t>představují rozsáhlou množinu objektů přírodního, technického, kulturně historického a společenského charakteru, které jsou předmětem zájmu turistů a tím i nabídky produktů cestovních kanceláří.</a:t>
            </a:r>
          </a:p>
          <a:p>
            <a:pPr marL="342900" indent="-342900" algn="just">
              <a:buFont typeface="Wingdings" panose="05000000000000000000" pitchFamily="2" charset="2"/>
              <a:buChar char="q"/>
            </a:pPr>
            <a:r>
              <a:rPr lang="cs-CZ" sz="1900" b="1" dirty="0"/>
              <a:t> Atraktivity lze také dělit podle dosahu významu na mezinárodní, národní, regionální a místní; </a:t>
            </a:r>
            <a:r>
              <a:rPr lang="cs-CZ" sz="1900" dirty="0"/>
              <a:t>dále  např. </a:t>
            </a:r>
            <a:r>
              <a:rPr lang="cs-CZ" sz="1900" b="1" dirty="0"/>
              <a:t>na atraktivity s potenciálem nižších řádů </a:t>
            </a:r>
            <a:r>
              <a:rPr lang="cs-CZ" sz="1900" dirty="0"/>
              <a:t>(tj. využitelné bez dalších investic) </a:t>
            </a:r>
            <a:r>
              <a:rPr lang="cs-CZ" sz="1900" b="1" dirty="0"/>
              <a:t>a s potenciálem vyšších řádů </a:t>
            </a:r>
            <a:r>
              <a:rPr lang="cs-CZ" sz="1900" dirty="0"/>
              <a:t>, které pro své využití vyžadují další investice do infrastruktury.</a:t>
            </a:r>
          </a:p>
          <a:p>
            <a:pPr marL="342900" indent="-342900" algn="just">
              <a:buFont typeface="Wingdings" panose="05000000000000000000" pitchFamily="2" charset="2"/>
              <a:buChar char="q"/>
            </a:pPr>
            <a:r>
              <a:rPr lang="cs-CZ" sz="1900" b="1" dirty="0" smtClean="0"/>
              <a:t>Střediska </a:t>
            </a:r>
            <a:r>
              <a:rPr lang="cs-CZ" sz="1900" b="1" dirty="0"/>
              <a:t>cestovního ruchu (</a:t>
            </a:r>
            <a:r>
              <a:rPr lang="cs-CZ" sz="1900" dirty="0"/>
              <a:t>také turistická střediska) jsou definována jako soubor objektů a zařízení v rekreačním prostoru, které umožňují přechodné ubytování, stravování a aktivní rekreaci. Jsou místem dopravně přístupným, hromadně navštěvovaným se soustředěným zákl. vybavením.</a:t>
            </a:r>
          </a:p>
          <a:p>
            <a:pPr marL="342900" indent="-342900" algn="just">
              <a:buFont typeface="Wingdings" panose="05000000000000000000" pitchFamily="2" charset="2"/>
              <a:buChar char="q"/>
            </a:pPr>
            <a:r>
              <a:rPr lang="cs-CZ" sz="1900" dirty="0"/>
              <a:t>Pro potřeby cestovního ruchu je třeba každé středisko charakterizovat, tj. uvést polohu, infrastrukturu, služby, možné aktivity a atraktivitu.</a:t>
            </a:r>
          </a:p>
          <a:p>
            <a:pPr marL="342900" indent="-342900" algn="just">
              <a:buFont typeface="Wingdings" panose="05000000000000000000" pitchFamily="2" charset="2"/>
              <a:buChar char="q"/>
            </a:pPr>
            <a:endParaRPr lang="cs-CZ" sz="2000" b="1" dirty="0"/>
          </a:p>
        </p:txBody>
      </p:sp>
    </p:spTree>
    <p:extLst>
      <p:ext uri="{BB962C8B-B14F-4D97-AF65-F5344CB8AC3E}">
        <p14:creationId xmlns:p14="http://schemas.microsoft.com/office/powerpoint/2010/main" val="5840688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smtClean="0"/>
              <a:t>Atraktivity CR</a:t>
            </a:r>
            <a:r>
              <a:rPr lang="cs-CZ" dirty="0"/>
              <a:t/>
            </a:r>
            <a:br>
              <a:rPr lang="cs-CZ" dirty="0"/>
            </a:br>
            <a:endParaRPr lang="cs-CZ" dirty="0"/>
          </a:p>
        </p:txBody>
      </p:sp>
      <p:sp>
        <p:nvSpPr>
          <p:cNvPr id="2" name="Obdélník 1"/>
          <p:cNvSpPr/>
          <p:nvPr/>
        </p:nvSpPr>
        <p:spPr>
          <a:xfrm>
            <a:off x="0" y="987574"/>
            <a:ext cx="9144000" cy="4093428"/>
          </a:xfrm>
          <a:prstGeom prst="rect">
            <a:avLst/>
          </a:prstGeom>
        </p:spPr>
        <p:txBody>
          <a:bodyPr wrap="square">
            <a:spAutoFit/>
          </a:bodyPr>
          <a:lstStyle/>
          <a:p>
            <a:pPr marL="342900" indent="-342900" algn="just">
              <a:buFont typeface="Wingdings" panose="05000000000000000000" pitchFamily="2" charset="2"/>
              <a:buChar char="q"/>
            </a:pPr>
            <a:r>
              <a:rPr lang="cs-CZ" sz="2000" b="1" dirty="0" smtClean="0"/>
              <a:t>Atraktivní středisko cestovního ruchu </a:t>
            </a:r>
            <a:r>
              <a:rPr lang="cs-CZ" sz="2000" dirty="0" smtClean="0"/>
              <a:t>musí kromě výhodné lokace také splňovat další podmínky, díky kterým bude mít šanci zařadit se mezi atraktivní místa. </a:t>
            </a:r>
          </a:p>
          <a:p>
            <a:pPr marL="342900" indent="-342900" algn="just">
              <a:buFont typeface="Wingdings" panose="05000000000000000000" pitchFamily="2" charset="2"/>
              <a:buChar char="q"/>
            </a:pPr>
            <a:r>
              <a:rPr lang="cs-CZ" sz="2000" dirty="0"/>
              <a:t>I atraktivity mají určitou hierarchii, která je definována podle stupně nutkání turisty k návštěvě dané atraktivity. Podle tohoto kritéria rozlišuje teorie cestovního ruchu </a:t>
            </a:r>
            <a:r>
              <a:rPr lang="cs-CZ" sz="2000" b="1" dirty="0"/>
              <a:t>atraktivity primární, sekundární a terciární:</a:t>
            </a:r>
          </a:p>
          <a:p>
            <a:pPr marL="342900" indent="-342900" algn="just">
              <a:buFont typeface="Wingdings" panose="05000000000000000000" pitchFamily="2" charset="2"/>
              <a:buChar char="ü"/>
            </a:pPr>
            <a:r>
              <a:rPr lang="cs-CZ" sz="2000" b="1" dirty="0"/>
              <a:t>Primární atraktivity </a:t>
            </a:r>
            <a:r>
              <a:rPr lang="cs-CZ" sz="2000" dirty="0"/>
              <a:t>dokáží přilákat turisty do dané destinace i z velké vzdálenosti.</a:t>
            </a:r>
          </a:p>
          <a:p>
            <a:pPr marL="342900" indent="-342900" algn="just">
              <a:buFont typeface="Wingdings" panose="05000000000000000000" pitchFamily="2" charset="2"/>
              <a:buChar char="ü"/>
            </a:pPr>
            <a:r>
              <a:rPr lang="cs-CZ" sz="2000" b="1" dirty="0"/>
              <a:t>Sekundární atraktivity </a:t>
            </a:r>
            <a:r>
              <a:rPr lang="cs-CZ" sz="2000" dirty="0"/>
              <a:t>vyvolají chuť k návštěvě u turistů, kteří se již nacházejí v dané destinaci, ale samotným důvodem k návštěvě destinace nejsou.</a:t>
            </a:r>
          </a:p>
          <a:p>
            <a:pPr marL="342900" indent="-342900" algn="just">
              <a:buFont typeface="Wingdings" panose="05000000000000000000" pitchFamily="2" charset="2"/>
              <a:buChar char="ü"/>
            </a:pPr>
            <a:r>
              <a:rPr lang="cs-CZ" sz="2000" b="1" dirty="0"/>
              <a:t>Terciární atraktivita </a:t>
            </a:r>
            <a:r>
              <a:rPr lang="cs-CZ" sz="2000" dirty="0"/>
              <a:t>je charakterizována svou malou vahou při rozhodování o tom, zda si výlet koupit. Pak se tato návštěva uskuteční spíše z hlediska nedostatku jiné alternativy, anebo díky shodě okolností.</a:t>
            </a:r>
          </a:p>
          <a:p>
            <a:pPr marL="342900" indent="-342900" algn="just">
              <a:buFont typeface="Wingdings" panose="05000000000000000000" pitchFamily="2" charset="2"/>
              <a:buChar char="q"/>
            </a:pPr>
            <a:endParaRPr lang="cs-CZ" sz="2000" dirty="0" smtClean="0"/>
          </a:p>
          <a:p>
            <a:pPr marL="342900" indent="-342900" algn="just">
              <a:buFont typeface="Wingdings" panose="05000000000000000000" pitchFamily="2" charset="2"/>
              <a:buChar char="q"/>
            </a:pPr>
            <a:endParaRPr lang="cs-CZ" sz="2000" b="1" dirty="0"/>
          </a:p>
        </p:txBody>
      </p:sp>
    </p:spTree>
    <p:extLst>
      <p:ext uri="{BB962C8B-B14F-4D97-AF65-F5344CB8AC3E}">
        <p14:creationId xmlns:p14="http://schemas.microsoft.com/office/powerpoint/2010/main" val="27519808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smtClean="0"/>
              <a:t>Atraktivity CR</a:t>
            </a:r>
            <a:r>
              <a:rPr lang="cs-CZ" dirty="0"/>
              <a:t/>
            </a:r>
            <a:br>
              <a:rPr lang="cs-CZ" dirty="0"/>
            </a:br>
            <a:endParaRPr lang="cs-CZ" dirty="0"/>
          </a:p>
        </p:txBody>
      </p:sp>
      <p:sp>
        <p:nvSpPr>
          <p:cNvPr id="2" name="Obdélník 1"/>
          <p:cNvSpPr/>
          <p:nvPr/>
        </p:nvSpPr>
        <p:spPr>
          <a:xfrm>
            <a:off x="0" y="987574"/>
            <a:ext cx="9144000" cy="4093428"/>
          </a:xfrm>
          <a:prstGeom prst="rect">
            <a:avLst/>
          </a:prstGeom>
        </p:spPr>
        <p:txBody>
          <a:bodyPr wrap="square">
            <a:spAutoFit/>
          </a:bodyPr>
          <a:lstStyle/>
          <a:p>
            <a:pPr marL="342900" indent="-342900" algn="just">
              <a:buFont typeface="Wingdings" panose="05000000000000000000" pitchFamily="2" charset="2"/>
              <a:buChar char="q"/>
            </a:pPr>
            <a:r>
              <a:rPr lang="cs-CZ" sz="2000" b="1" dirty="0"/>
              <a:t>Atraktivity</a:t>
            </a:r>
            <a:r>
              <a:rPr lang="cs-CZ" sz="2000" dirty="0"/>
              <a:t> cílových míst cestovního ruchu, ať již dané přírodou nebo vytvořené člověkem, jsou dominantní složkou nabídky v cestovním ruchu. </a:t>
            </a:r>
          </a:p>
          <a:p>
            <a:pPr marL="342900" indent="-342900" algn="just">
              <a:buFont typeface="Wingdings" panose="05000000000000000000" pitchFamily="2" charset="2"/>
              <a:buChar char="q"/>
            </a:pPr>
            <a:r>
              <a:rPr lang="cs-CZ" sz="2000" b="1" dirty="0"/>
              <a:t>Přírodní atraktivity </a:t>
            </a:r>
            <a:r>
              <a:rPr lang="cs-CZ" sz="2000" dirty="0"/>
              <a:t>jsou obvykle součástí rekreačního prostoru a jsou nejvýznamnějším předpokladem rozvoje cestovního ruchu v daném místě. Mezi tyto atraktivity lze zařadit různé vodní toky a plochy, různorodost terénu (hory, roviny…), typy vegetace (lesy, pouště…), flóru a faunu, přírodní léčivé zdroje, přírodní zvláštnosti (jeskyně, skalní města, gejzíry…) a řadu dalších.</a:t>
            </a:r>
          </a:p>
          <a:p>
            <a:pPr marL="342900" indent="-342900" algn="just">
              <a:buFont typeface="Wingdings" panose="05000000000000000000" pitchFamily="2" charset="2"/>
              <a:buChar char="q"/>
            </a:pPr>
            <a:r>
              <a:rPr lang="cs-CZ" sz="2000" dirty="0"/>
              <a:t>- biosférické rezervace UNESCO, kterou tvoří významné pevninské, mořské a smíšené ekosystémy. V České republice se nachází celkem šest biosférických rezervací UNESCO (Třeboňsko, Dolní Morava, národní park a chráněná krajinná oblast Šumava, Krkonošský národní park KRNAP, Křivoklátsko, Bílé Karpaty )</a:t>
            </a:r>
          </a:p>
          <a:p>
            <a:pPr marL="342900" indent="-342900" algn="just">
              <a:buFont typeface="Wingdings" panose="05000000000000000000" pitchFamily="2" charset="2"/>
              <a:buChar char="q"/>
            </a:pPr>
            <a:endParaRPr lang="cs-CZ" sz="2000" dirty="0" smtClean="0"/>
          </a:p>
          <a:p>
            <a:pPr marL="342900" indent="-342900" algn="just">
              <a:buFont typeface="Wingdings" panose="05000000000000000000" pitchFamily="2" charset="2"/>
              <a:buChar char="q"/>
            </a:pPr>
            <a:endParaRPr lang="cs-CZ" sz="2000" b="1" dirty="0"/>
          </a:p>
        </p:txBody>
      </p:sp>
    </p:spTree>
    <p:extLst>
      <p:ext uri="{BB962C8B-B14F-4D97-AF65-F5344CB8AC3E}">
        <p14:creationId xmlns:p14="http://schemas.microsoft.com/office/powerpoint/2010/main" val="31610674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smtClean="0"/>
              <a:t>Atraktivity CR</a:t>
            </a:r>
            <a:r>
              <a:rPr lang="cs-CZ" dirty="0"/>
              <a:t/>
            </a:r>
            <a:br>
              <a:rPr lang="cs-CZ" dirty="0"/>
            </a:br>
            <a:endParaRPr lang="cs-CZ" dirty="0"/>
          </a:p>
        </p:txBody>
      </p:sp>
      <p:sp>
        <p:nvSpPr>
          <p:cNvPr id="2" name="Obdélník 1"/>
          <p:cNvSpPr/>
          <p:nvPr/>
        </p:nvSpPr>
        <p:spPr>
          <a:xfrm>
            <a:off x="0" y="987574"/>
            <a:ext cx="9144000" cy="4001095"/>
          </a:xfrm>
          <a:prstGeom prst="rect">
            <a:avLst/>
          </a:prstGeom>
        </p:spPr>
        <p:txBody>
          <a:bodyPr wrap="square">
            <a:spAutoFit/>
          </a:bodyPr>
          <a:lstStyle/>
          <a:p>
            <a:pPr marL="342900" indent="-342900" algn="just">
              <a:buFont typeface="Wingdings" panose="05000000000000000000" pitchFamily="2" charset="2"/>
              <a:buChar char="q"/>
            </a:pPr>
            <a:r>
              <a:rPr lang="cs-CZ" b="1" dirty="0" smtClean="0"/>
              <a:t>Kulturně-historické </a:t>
            </a:r>
            <a:r>
              <a:rPr lang="cs-CZ" b="1" dirty="0"/>
              <a:t>atraktivity </a:t>
            </a:r>
          </a:p>
          <a:p>
            <a:pPr marL="342900" indent="-342900" algn="just">
              <a:buFont typeface="Wingdings" panose="05000000000000000000" pitchFamily="2" charset="2"/>
              <a:buChar char="q"/>
            </a:pPr>
            <a:r>
              <a:rPr lang="cs-CZ" dirty="0"/>
              <a:t>Spektrum kulturně-historických atraktivit velmi široké, proto je můžeme dělit na další </a:t>
            </a:r>
            <a:r>
              <a:rPr lang="cs-CZ" dirty="0" smtClean="0"/>
              <a:t>skupiny:</a:t>
            </a:r>
          </a:p>
          <a:p>
            <a:pPr marL="342900" indent="-342900" algn="just">
              <a:buFont typeface="Wingdings" panose="05000000000000000000" pitchFamily="2" charset="2"/>
              <a:buChar char="ü"/>
            </a:pPr>
            <a:r>
              <a:rPr lang="cs-CZ" b="1" dirty="0" smtClean="0"/>
              <a:t>Kulturně-historické </a:t>
            </a:r>
            <a:r>
              <a:rPr lang="cs-CZ" b="1" dirty="0"/>
              <a:t>památky </a:t>
            </a:r>
            <a:r>
              <a:rPr lang="cs-CZ" dirty="0"/>
              <a:t>plní především funkci poznávací. Zde můžeme zařadit různé architektonické objekty (hrady, zámky, historická jádra měst atd.), sakrální stavby (katedrály, kláštery, kostely atd.), technické památky (fortifikační stavby, vodní stavby, rozhledny atd.), vojenské památky a objekty lidové architektury.</a:t>
            </a:r>
          </a:p>
          <a:p>
            <a:pPr marL="342900" indent="-342900" algn="just">
              <a:buFont typeface="Wingdings" panose="05000000000000000000" pitchFamily="2" charset="2"/>
              <a:buChar char="ü"/>
            </a:pPr>
            <a:r>
              <a:rPr lang="cs-CZ" b="1" dirty="0" smtClean="0"/>
              <a:t>Kulturní </a:t>
            </a:r>
            <a:r>
              <a:rPr lang="cs-CZ" b="1" dirty="0"/>
              <a:t>zařízení </a:t>
            </a:r>
            <a:r>
              <a:rPr lang="cs-CZ" dirty="0"/>
              <a:t>si ke své poznávací funkci dále přibírají i částečně funkci společenskou, což pak odpovídá i charakteru těchto zařízení jako jsou např. skanzeny, muzea, galerie, hvězdárny, divadla, knihovny apod</a:t>
            </a:r>
            <a:r>
              <a:rPr lang="cs-CZ" dirty="0" smtClean="0"/>
              <a:t>.</a:t>
            </a:r>
            <a:endParaRPr lang="cs-CZ" dirty="0"/>
          </a:p>
          <a:p>
            <a:pPr marL="342900" indent="-342900" algn="just">
              <a:buFont typeface="Wingdings" panose="05000000000000000000" pitchFamily="2" charset="2"/>
              <a:buChar char="q"/>
            </a:pPr>
            <a:r>
              <a:rPr lang="cs-CZ" dirty="0"/>
              <a:t>Do kulturně-historického potenciálu můžeme </a:t>
            </a:r>
            <a:r>
              <a:rPr lang="cs-CZ" b="1" dirty="0"/>
              <a:t>zařadit i lázeňství, </a:t>
            </a:r>
            <a:r>
              <a:rPr lang="cs-CZ" dirty="0"/>
              <a:t>neboť vedle svého přírodního základu se také váže na antropogenní předpoklady jako veškeré kulturně-historické atraktivity. </a:t>
            </a:r>
            <a:endParaRPr lang="cs-CZ" dirty="0" smtClean="0"/>
          </a:p>
          <a:p>
            <a:pPr marL="342900" indent="-342900" algn="just">
              <a:buFont typeface="Wingdings" panose="05000000000000000000" pitchFamily="2" charset="2"/>
              <a:buChar char="q"/>
            </a:pPr>
            <a:endParaRPr lang="cs-CZ" sz="2000" b="1" dirty="0"/>
          </a:p>
        </p:txBody>
      </p:sp>
    </p:spTree>
    <p:extLst>
      <p:ext uri="{BB962C8B-B14F-4D97-AF65-F5344CB8AC3E}">
        <p14:creationId xmlns:p14="http://schemas.microsoft.com/office/powerpoint/2010/main" val="8671715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smtClean="0"/>
              <a:t>Atraktivity CR</a:t>
            </a:r>
            <a:r>
              <a:rPr lang="cs-CZ" dirty="0"/>
              <a:t/>
            </a:r>
            <a:br>
              <a:rPr lang="cs-CZ" dirty="0"/>
            </a:br>
            <a:endParaRPr lang="cs-CZ" dirty="0"/>
          </a:p>
        </p:txBody>
      </p:sp>
      <p:sp>
        <p:nvSpPr>
          <p:cNvPr id="2" name="Obdélník 1"/>
          <p:cNvSpPr/>
          <p:nvPr/>
        </p:nvSpPr>
        <p:spPr>
          <a:xfrm>
            <a:off x="0" y="987574"/>
            <a:ext cx="9144000" cy="3477875"/>
          </a:xfrm>
          <a:prstGeom prst="rect">
            <a:avLst/>
          </a:prstGeom>
        </p:spPr>
        <p:txBody>
          <a:bodyPr wrap="square">
            <a:spAutoFit/>
          </a:bodyPr>
          <a:lstStyle/>
          <a:p>
            <a:pPr marL="342900" indent="-342900" algn="just">
              <a:buFont typeface="Wingdings" panose="05000000000000000000" pitchFamily="2" charset="2"/>
              <a:buChar char="q"/>
            </a:pPr>
            <a:r>
              <a:rPr lang="cs-CZ" sz="2000" b="1" dirty="0"/>
              <a:t>Organizované atraktivity</a:t>
            </a:r>
          </a:p>
          <a:p>
            <a:pPr marL="342900" indent="-342900" algn="just">
              <a:buFont typeface="Wingdings" panose="05000000000000000000" pitchFamily="2" charset="2"/>
              <a:buChar char="q"/>
            </a:pPr>
            <a:r>
              <a:rPr lang="cs-CZ" sz="2000" dirty="0" smtClean="0"/>
              <a:t>Poněkud </a:t>
            </a:r>
            <a:r>
              <a:rPr lang="cs-CZ" sz="2000" dirty="0"/>
              <a:t>jiný charakter než předchozí dva druhy mají organizované atraktivity. Tyto atraktivity jsou totiž založené vyloženě na tom, co vytvoří a zorganizuje člověk. </a:t>
            </a:r>
          </a:p>
          <a:p>
            <a:pPr marL="342900" indent="-342900" algn="just">
              <a:buFont typeface="Wingdings" panose="05000000000000000000" pitchFamily="2" charset="2"/>
              <a:buChar char="q"/>
            </a:pPr>
            <a:r>
              <a:rPr lang="cs-CZ" sz="2000" dirty="0" smtClean="0"/>
              <a:t>Mnoho </a:t>
            </a:r>
            <a:r>
              <a:rPr lang="cs-CZ" sz="2000" dirty="0"/>
              <a:t>organizovaných atraktivit je svázáno s daným místem dlouhou historií (např. folklorní festivaly), nebo naopak začaly být budovány zcela nově (filmové, hudební nebo divadelní festivaly, sportovní akce…). Do této skupiny zařazujeme i různé </a:t>
            </a:r>
            <a:r>
              <a:rPr lang="cs-CZ" sz="2000" b="1" dirty="0"/>
              <a:t>veletrhy a výstavy a také různé kongresy a školení,</a:t>
            </a:r>
            <a:r>
              <a:rPr lang="cs-CZ" sz="2000" dirty="0"/>
              <a:t> silně se rozvíjející v posledních letech. Nejvýznamnějším městem v ČR z hlediska veletrhů je město Brno s 80letou tradicí výstaviště; naopak Praha je nejvýznamnější město z hlediska pořádání kongresů.</a:t>
            </a:r>
          </a:p>
          <a:p>
            <a:pPr marL="342900" indent="-342900" algn="just">
              <a:buFont typeface="Wingdings" panose="05000000000000000000" pitchFamily="2" charset="2"/>
              <a:buChar char="q"/>
            </a:pPr>
            <a:endParaRPr lang="cs-CZ" sz="2000" b="1" dirty="0"/>
          </a:p>
        </p:txBody>
      </p:sp>
    </p:spTree>
    <p:extLst>
      <p:ext uri="{BB962C8B-B14F-4D97-AF65-F5344CB8AC3E}">
        <p14:creationId xmlns:p14="http://schemas.microsoft.com/office/powerpoint/2010/main" val="9701902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smtClean="0"/>
              <a:t>Atraktivity CR</a:t>
            </a:r>
            <a:r>
              <a:rPr lang="cs-CZ" dirty="0"/>
              <a:t/>
            </a:r>
            <a:br>
              <a:rPr lang="cs-CZ" dirty="0"/>
            </a:br>
            <a:endParaRPr lang="cs-CZ" dirty="0"/>
          </a:p>
        </p:txBody>
      </p:sp>
      <p:sp>
        <p:nvSpPr>
          <p:cNvPr id="2" name="Obdélník 1"/>
          <p:cNvSpPr/>
          <p:nvPr/>
        </p:nvSpPr>
        <p:spPr>
          <a:xfrm>
            <a:off x="0" y="987574"/>
            <a:ext cx="9144000" cy="2862322"/>
          </a:xfrm>
          <a:prstGeom prst="rect">
            <a:avLst/>
          </a:prstGeom>
        </p:spPr>
        <p:txBody>
          <a:bodyPr wrap="square">
            <a:spAutoFit/>
          </a:bodyPr>
          <a:lstStyle/>
          <a:p>
            <a:pPr marL="342900" indent="-342900" algn="just">
              <a:buFont typeface="Wingdings" panose="05000000000000000000" pitchFamily="2" charset="2"/>
              <a:buChar char="q"/>
            </a:pPr>
            <a:r>
              <a:rPr lang="cs-CZ" sz="2000" b="1" dirty="0"/>
              <a:t>Sociální atraktivity </a:t>
            </a:r>
          </a:p>
          <a:p>
            <a:pPr marL="342900" indent="-342900" algn="just">
              <a:buFont typeface="Wingdings" panose="05000000000000000000" pitchFamily="2" charset="2"/>
              <a:buChar char="q"/>
            </a:pPr>
            <a:r>
              <a:rPr lang="cs-CZ" sz="2000" dirty="0"/>
              <a:t>Sociální atraktivity jsou jednoznačně spojené se způsobem života lidí v dané lokalitě. </a:t>
            </a:r>
            <a:endParaRPr lang="cs-CZ" sz="2000" dirty="0" smtClean="0"/>
          </a:p>
          <a:p>
            <a:pPr marL="342900" indent="-342900" algn="just">
              <a:buFont typeface="Wingdings" panose="05000000000000000000" pitchFamily="2" charset="2"/>
              <a:buChar char="q"/>
            </a:pPr>
            <a:r>
              <a:rPr lang="cs-CZ" sz="2000" dirty="0" smtClean="0"/>
              <a:t>V </a:t>
            </a:r>
            <a:r>
              <a:rPr lang="cs-CZ" sz="2000" dirty="0"/>
              <a:t>dnešním světě, který je stále více globalizován a propojován, budou tyto atraktivity stále nabírat na vážnosti. </a:t>
            </a:r>
            <a:endParaRPr lang="cs-CZ" sz="2000" dirty="0" smtClean="0"/>
          </a:p>
          <a:p>
            <a:pPr marL="342900" indent="-342900" algn="just">
              <a:buFont typeface="Wingdings" panose="05000000000000000000" pitchFamily="2" charset="2"/>
              <a:buChar char="q"/>
            </a:pPr>
            <a:r>
              <a:rPr lang="cs-CZ" sz="2000" dirty="0" smtClean="0"/>
              <a:t>Stále </a:t>
            </a:r>
            <a:r>
              <a:rPr lang="cs-CZ" sz="2000" dirty="0"/>
              <a:t>více lidí bude toužit po poznání něčeho nového, jedinečného a jinde neexistujícího, což bude právě nahrávat lokalitám, kde mají naprosto jiné zvyky než jinde na světě, určité gastronomické speciality apod.</a:t>
            </a:r>
          </a:p>
          <a:p>
            <a:pPr marL="342900" indent="-342900" algn="just">
              <a:buFont typeface="Wingdings" panose="05000000000000000000" pitchFamily="2" charset="2"/>
              <a:buChar char="q"/>
            </a:pPr>
            <a:endParaRPr lang="cs-CZ" sz="2000" b="1" dirty="0"/>
          </a:p>
        </p:txBody>
      </p:sp>
    </p:spTree>
    <p:extLst>
      <p:ext uri="{BB962C8B-B14F-4D97-AF65-F5344CB8AC3E}">
        <p14:creationId xmlns:p14="http://schemas.microsoft.com/office/powerpoint/2010/main" val="16663266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95536" y="195486"/>
            <a:ext cx="6120680" cy="507703"/>
          </a:xfrm>
        </p:spPr>
        <p:txBody>
          <a:bodyPr/>
          <a:lstStyle/>
          <a:p>
            <a:r>
              <a:rPr lang="cs-CZ" dirty="0" smtClean="0"/>
              <a:t>Formy a druhy CR</a:t>
            </a:r>
            <a:endParaRPr lang="cs-CZ" dirty="0"/>
          </a:p>
        </p:txBody>
      </p:sp>
      <p:sp>
        <p:nvSpPr>
          <p:cNvPr id="2" name="Obdélník 1"/>
          <p:cNvSpPr/>
          <p:nvPr/>
        </p:nvSpPr>
        <p:spPr>
          <a:xfrm>
            <a:off x="0" y="987574"/>
            <a:ext cx="8964488" cy="3600986"/>
          </a:xfrm>
          <a:prstGeom prst="rect">
            <a:avLst/>
          </a:prstGeom>
        </p:spPr>
        <p:txBody>
          <a:bodyPr wrap="square">
            <a:spAutoFit/>
          </a:bodyPr>
          <a:lstStyle/>
          <a:p>
            <a:pPr marL="285750" indent="-285750" algn="just">
              <a:buFont typeface="Wingdings" panose="05000000000000000000" pitchFamily="2" charset="2"/>
              <a:buChar char="q"/>
            </a:pPr>
            <a:r>
              <a:rPr lang="cs-CZ" sz="1900" b="1" dirty="0">
                <a:solidFill>
                  <a:srgbClr val="307871"/>
                </a:solidFill>
              </a:rPr>
              <a:t>Formy cestovního ruchu </a:t>
            </a:r>
            <a:r>
              <a:rPr lang="cs-CZ" sz="1900" dirty="0">
                <a:solidFill>
                  <a:srgbClr val="307871"/>
                </a:solidFill>
              </a:rPr>
              <a:t>jsou odvozeny zejména od motivace návštěvníků a vystihují charakter trávení volného času ze strany účastníka cestovního ruchu, vystihují vlastní podstatu cestovního ruchu, způsob jeho realizace, požadavky účastníků i organizátorů cestovního ruchu na zajišťování služeb a uspokojování potřeb</a:t>
            </a:r>
            <a:r>
              <a:rPr lang="cs-CZ" sz="1900" dirty="0" smtClean="0">
                <a:solidFill>
                  <a:srgbClr val="307871"/>
                </a:solidFill>
              </a:rPr>
              <a:t>.</a:t>
            </a:r>
          </a:p>
          <a:p>
            <a:pPr marL="285750" indent="-285750" algn="just">
              <a:buFont typeface="Wingdings" panose="05000000000000000000" pitchFamily="2" charset="2"/>
              <a:buChar char="q"/>
            </a:pPr>
            <a:r>
              <a:rPr lang="cs-CZ" sz="1900" dirty="0">
                <a:solidFill>
                  <a:srgbClr val="307871"/>
                </a:solidFill>
              </a:rPr>
              <a:t>Mezi možné motivy realizace cestovního ruchu patří např. </a:t>
            </a:r>
            <a:r>
              <a:rPr lang="cs-CZ" sz="1900" b="1" dirty="0">
                <a:solidFill>
                  <a:srgbClr val="307871"/>
                </a:solidFill>
              </a:rPr>
              <a:t>motivy rekreační, kulturní, společenské, sportovní, ekonomické a specifické</a:t>
            </a:r>
            <a:r>
              <a:rPr lang="cs-CZ" sz="1900" dirty="0">
                <a:solidFill>
                  <a:srgbClr val="307871"/>
                </a:solidFill>
              </a:rPr>
              <a:t>. </a:t>
            </a:r>
            <a:endParaRPr lang="cs-CZ" sz="1900" dirty="0" smtClean="0">
              <a:solidFill>
                <a:srgbClr val="307871"/>
              </a:solidFill>
            </a:endParaRPr>
          </a:p>
          <a:p>
            <a:pPr marL="285750" indent="-285750" algn="just">
              <a:buFont typeface="Wingdings" panose="05000000000000000000" pitchFamily="2" charset="2"/>
              <a:buChar char="q"/>
            </a:pPr>
            <a:r>
              <a:rPr lang="cs-CZ" sz="1900" dirty="0" smtClean="0">
                <a:solidFill>
                  <a:srgbClr val="307871"/>
                </a:solidFill>
              </a:rPr>
              <a:t>Formou </a:t>
            </a:r>
            <a:r>
              <a:rPr lang="cs-CZ" sz="1900" dirty="0">
                <a:solidFill>
                  <a:srgbClr val="307871"/>
                </a:solidFill>
              </a:rPr>
              <a:t>cestovního ruchu rozumíme základní způsob jeho projevu, který je typický pro uspokojování určitého souboru potřeb, které zde vystupují jako hlavní potřeby a od ostatních se odlišují svými specifickými znaky. </a:t>
            </a:r>
            <a:endParaRPr lang="cs-CZ" sz="1900" dirty="0" smtClean="0">
              <a:solidFill>
                <a:srgbClr val="307871"/>
              </a:solidFill>
            </a:endParaRPr>
          </a:p>
          <a:p>
            <a:pPr marL="285750" indent="-285750" algn="just">
              <a:buFont typeface="Wingdings" panose="05000000000000000000" pitchFamily="2" charset="2"/>
              <a:buChar char="q"/>
            </a:pPr>
            <a:r>
              <a:rPr lang="cs-CZ" sz="1900" dirty="0" smtClean="0">
                <a:solidFill>
                  <a:srgbClr val="307871"/>
                </a:solidFill>
              </a:rPr>
              <a:t>V </a:t>
            </a:r>
            <a:r>
              <a:rPr lang="cs-CZ" sz="1900" dirty="0">
                <a:solidFill>
                  <a:srgbClr val="307871"/>
                </a:solidFill>
              </a:rPr>
              <a:t>praxi používají toto členění hlavně cestovní kanceláře, ale i hotelové společnosti v případech, kdy pro specifické požadavky na poskytnutí daných služeb se tyto stanou masovými akcemi po určité období (sezónu nebo i mimosezónu).</a:t>
            </a:r>
          </a:p>
        </p:txBody>
      </p:sp>
    </p:spTree>
    <p:extLst>
      <p:ext uri="{BB962C8B-B14F-4D97-AF65-F5344CB8AC3E}">
        <p14:creationId xmlns:p14="http://schemas.microsoft.com/office/powerpoint/2010/main" val="29793507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0" y="1131590"/>
            <a:ext cx="9036496" cy="3477875"/>
          </a:xfrm>
          <a:prstGeom prst="rect">
            <a:avLst/>
          </a:prstGeom>
        </p:spPr>
        <p:txBody>
          <a:bodyPr wrap="square">
            <a:spAutoFit/>
          </a:bodyPr>
          <a:lstStyle/>
          <a:p>
            <a:pPr marL="285750" indent="-285750" algn="just">
              <a:buFont typeface="Wingdings" panose="05000000000000000000" pitchFamily="2" charset="2"/>
              <a:buChar char="q"/>
            </a:pPr>
            <a:r>
              <a:rPr lang="cs-CZ" sz="2200" b="1" dirty="0">
                <a:solidFill>
                  <a:srgbClr val="307871"/>
                </a:solidFill>
              </a:rPr>
              <a:t>Světová organizace cestovního ruchu (UNWTO – United </a:t>
            </a:r>
            <a:r>
              <a:rPr lang="cs-CZ" sz="2200" b="1" dirty="0" err="1">
                <a:solidFill>
                  <a:srgbClr val="307871"/>
                </a:solidFill>
              </a:rPr>
              <a:t>Nations</a:t>
            </a:r>
            <a:r>
              <a:rPr lang="cs-CZ" sz="2200" b="1" dirty="0">
                <a:solidFill>
                  <a:srgbClr val="307871"/>
                </a:solidFill>
              </a:rPr>
              <a:t> </a:t>
            </a:r>
            <a:r>
              <a:rPr lang="cs-CZ" sz="2200" b="1" dirty="0" err="1">
                <a:solidFill>
                  <a:srgbClr val="307871"/>
                </a:solidFill>
              </a:rPr>
              <a:t>World</a:t>
            </a:r>
            <a:r>
              <a:rPr lang="cs-CZ" sz="2200" b="1" dirty="0">
                <a:solidFill>
                  <a:srgbClr val="307871"/>
                </a:solidFill>
              </a:rPr>
              <a:t> </a:t>
            </a:r>
            <a:r>
              <a:rPr lang="cs-CZ" sz="2200" b="1" dirty="0" err="1">
                <a:solidFill>
                  <a:srgbClr val="307871"/>
                </a:solidFill>
              </a:rPr>
              <a:t>Tourism</a:t>
            </a:r>
            <a:r>
              <a:rPr lang="cs-CZ" sz="2200" b="1" dirty="0">
                <a:solidFill>
                  <a:srgbClr val="307871"/>
                </a:solidFill>
              </a:rPr>
              <a:t> </a:t>
            </a:r>
            <a:r>
              <a:rPr lang="cs-CZ" sz="2200" b="1" dirty="0" err="1">
                <a:solidFill>
                  <a:srgbClr val="307871"/>
                </a:solidFill>
              </a:rPr>
              <a:t>Organization</a:t>
            </a:r>
            <a:r>
              <a:rPr lang="cs-CZ" sz="2200" b="1" dirty="0">
                <a:solidFill>
                  <a:srgbClr val="307871"/>
                </a:solidFill>
              </a:rPr>
              <a:t>) </a:t>
            </a:r>
            <a:r>
              <a:rPr lang="cs-CZ" sz="2200" dirty="0">
                <a:solidFill>
                  <a:srgbClr val="307871"/>
                </a:solidFill>
              </a:rPr>
              <a:t>používá pro statistické vykazování členění na dvě základní formy cestovního ruchu. První je </a:t>
            </a:r>
            <a:r>
              <a:rPr lang="cs-CZ" sz="2200" b="1" dirty="0">
                <a:solidFill>
                  <a:srgbClr val="307871"/>
                </a:solidFill>
              </a:rPr>
              <a:t>osobní</a:t>
            </a:r>
            <a:r>
              <a:rPr lang="cs-CZ" sz="2200" dirty="0">
                <a:solidFill>
                  <a:srgbClr val="307871"/>
                </a:solidFill>
              </a:rPr>
              <a:t>, která probíhá ve volném čase účastníků a je tou nejběžnější formou. Druhá se nazývá </a:t>
            </a:r>
            <a:r>
              <a:rPr lang="cs-CZ" sz="2200" b="1" dirty="0">
                <a:solidFill>
                  <a:srgbClr val="307871"/>
                </a:solidFill>
              </a:rPr>
              <a:t>obchodní a profesní cestovní ruch</a:t>
            </a:r>
            <a:r>
              <a:rPr lang="cs-CZ" sz="2200" dirty="0">
                <a:solidFill>
                  <a:srgbClr val="307871"/>
                </a:solidFill>
              </a:rPr>
              <a:t>. Pro něj je typické, že se často uskutečňuje mimo turistickou </a:t>
            </a:r>
            <a:r>
              <a:rPr lang="cs-CZ" sz="2200" dirty="0" smtClean="0">
                <a:solidFill>
                  <a:srgbClr val="307871"/>
                </a:solidFill>
              </a:rPr>
              <a:t>sezónu.</a:t>
            </a:r>
          </a:p>
          <a:p>
            <a:pPr marL="285750" indent="-285750" algn="just">
              <a:buFont typeface="Wingdings" panose="05000000000000000000" pitchFamily="2" charset="2"/>
              <a:buChar char="q"/>
            </a:pPr>
            <a:r>
              <a:rPr lang="cs-CZ" sz="2200" dirty="0">
                <a:solidFill>
                  <a:srgbClr val="307871"/>
                </a:solidFill>
              </a:rPr>
              <a:t>Kromě forem cestovního ruchu lze vymezit také </a:t>
            </a:r>
            <a:r>
              <a:rPr lang="cs-CZ" sz="2200" b="1" dirty="0">
                <a:solidFill>
                  <a:srgbClr val="307871"/>
                </a:solidFill>
              </a:rPr>
              <a:t>druhy cestovního ruchu. </a:t>
            </a:r>
            <a:r>
              <a:rPr lang="cs-CZ" sz="2200" dirty="0">
                <a:solidFill>
                  <a:srgbClr val="307871"/>
                </a:solidFill>
              </a:rPr>
              <a:t>Při rozlišování jednotlivých druhů cestovního ruchu se vždy zdůrazňuje určitý prvek (hledisko) - může jít např</a:t>
            </a:r>
            <a:r>
              <a:rPr lang="cs-CZ" sz="2200" b="1" dirty="0">
                <a:solidFill>
                  <a:srgbClr val="307871"/>
                </a:solidFill>
              </a:rPr>
              <a:t>. o motiv účasti, délku pobytu, organizaci, způsob dopravy, apod.</a:t>
            </a:r>
          </a:p>
        </p:txBody>
      </p:sp>
      <p:sp>
        <p:nvSpPr>
          <p:cNvPr id="2" name="Nadpis 1"/>
          <p:cNvSpPr>
            <a:spLocks noGrp="1"/>
          </p:cNvSpPr>
          <p:nvPr>
            <p:ph type="title"/>
          </p:nvPr>
        </p:nvSpPr>
        <p:spPr/>
        <p:txBody>
          <a:bodyPr/>
          <a:lstStyle/>
          <a:p>
            <a:r>
              <a:rPr lang="cs-CZ" dirty="0" smtClean="0"/>
              <a:t>Formy a druhy CR</a:t>
            </a:r>
            <a:endParaRPr lang="cs-CZ" dirty="0"/>
          </a:p>
        </p:txBody>
      </p:sp>
    </p:spTree>
    <p:extLst>
      <p:ext uri="{BB962C8B-B14F-4D97-AF65-F5344CB8AC3E}">
        <p14:creationId xmlns:p14="http://schemas.microsoft.com/office/powerpoint/2010/main" val="40577045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Formy a druhy CR</a:t>
            </a:r>
            <a:endParaRPr lang="cs-CZ" dirty="0"/>
          </a:p>
        </p:txBody>
      </p:sp>
      <p:pic>
        <p:nvPicPr>
          <p:cNvPr id="4" name="Obrázek 3"/>
          <p:cNvPicPr>
            <a:picLocks noChangeAspect="1"/>
          </p:cNvPicPr>
          <p:nvPr/>
        </p:nvPicPr>
        <p:blipFill>
          <a:blip r:embed="rId3"/>
          <a:stretch>
            <a:fillRect/>
          </a:stretch>
        </p:blipFill>
        <p:spPr>
          <a:xfrm>
            <a:off x="251520" y="1015586"/>
            <a:ext cx="8063748" cy="3731075"/>
          </a:xfrm>
          <a:prstGeom prst="rect">
            <a:avLst/>
          </a:prstGeom>
        </p:spPr>
      </p:pic>
    </p:spTree>
    <p:extLst>
      <p:ext uri="{BB962C8B-B14F-4D97-AF65-F5344CB8AC3E}">
        <p14:creationId xmlns:p14="http://schemas.microsoft.com/office/powerpoint/2010/main" val="39651388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195486"/>
            <a:ext cx="8028384" cy="507703"/>
          </a:xfrm>
        </p:spPr>
        <p:txBody>
          <a:bodyPr/>
          <a:lstStyle/>
          <a:p>
            <a:r>
              <a:rPr lang="cs-CZ" dirty="0" err="1" smtClean="0"/>
              <a:t>K</a:t>
            </a:r>
            <a:r>
              <a:rPr lang="en-GB" dirty="0" err="1" smtClean="0"/>
              <a:t>lasifikace</a:t>
            </a:r>
            <a:r>
              <a:rPr lang="en-GB" dirty="0"/>
              <a:t>, </a:t>
            </a:r>
            <a:r>
              <a:rPr lang="en-GB" dirty="0" err="1"/>
              <a:t>typologizace</a:t>
            </a:r>
            <a:r>
              <a:rPr lang="en-GB" dirty="0"/>
              <a:t> a </a:t>
            </a:r>
            <a:r>
              <a:rPr lang="en-GB" dirty="0" err="1"/>
              <a:t>regionalizace</a:t>
            </a:r>
            <a:r>
              <a:rPr lang="en-GB" dirty="0"/>
              <a:t> </a:t>
            </a:r>
            <a:r>
              <a:rPr lang="en-GB" dirty="0" err="1"/>
              <a:t>oblastí</a:t>
            </a:r>
            <a:r>
              <a:rPr lang="en-GB" dirty="0"/>
              <a:t> a </a:t>
            </a:r>
            <a:r>
              <a:rPr lang="en-GB" dirty="0" err="1" smtClean="0"/>
              <a:t>středisek</a:t>
            </a:r>
            <a:r>
              <a:rPr lang="cs-CZ" dirty="0" smtClean="0"/>
              <a:t> CR</a:t>
            </a:r>
            <a:endParaRPr lang="en-GB" dirty="0"/>
          </a:p>
        </p:txBody>
      </p:sp>
      <p:sp>
        <p:nvSpPr>
          <p:cNvPr id="4" name="Obdélník 3"/>
          <p:cNvSpPr/>
          <p:nvPr/>
        </p:nvSpPr>
        <p:spPr>
          <a:xfrm>
            <a:off x="0" y="987575"/>
            <a:ext cx="9144000" cy="3477875"/>
          </a:xfrm>
          <a:prstGeom prst="rect">
            <a:avLst/>
          </a:prstGeom>
        </p:spPr>
        <p:txBody>
          <a:bodyPr wrap="square">
            <a:spAutoFit/>
          </a:bodyPr>
          <a:lstStyle/>
          <a:p>
            <a:pPr marL="342900" indent="-342900">
              <a:buFont typeface="Wingdings" panose="05000000000000000000" pitchFamily="2" charset="2"/>
              <a:buChar char="q"/>
            </a:pPr>
            <a:r>
              <a:rPr lang="en-GB" sz="2000" dirty="0" err="1"/>
              <a:t>Podle</a:t>
            </a:r>
            <a:r>
              <a:rPr lang="en-GB" sz="2000" dirty="0"/>
              <a:t> </a:t>
            </a:r>
            <a:r>
              <a:rPr lang="en-GB" sz="2000" dirty="0" err="1"/>
              <a:t>struktury</a:t>
            </a:r>
            <a:r>
              <a:rPr lang="en-GB" sz="2000" dirty="0"/>
              <a:t> </a:t>
            </a:r>
            <a:r>
              <a:rPr lang="en-GB" sz="2000" dirty="0" err="1"/>
              <a:t>rekreačních</a:t>
            </a:r>
            <a:r>
              <a:rPr lang="en-GB" sz="2000" dirty="0"/>
              <a:t> </a:t>
            </a:r>
            <a:r>
              <a:rPr lang="en-GB" sz="2000" dirty="0" err="1"/>
              <a:t>aktivit</a:t>
            </a:r>
            <a:r>
              <a:rPr lang="en-GB" sz="2000" dirty="0"/>
              <a:t> </a:t>
            </a:r>
            <a:r>
              <a:rPr lang="en-GB" sz="2000" dirty="0" err="1"/>
              <a:t>lze</a:t>
            </a:r>
            <a:r>
              <a:rPr lang="en-GB" sz="2000" dirty="0"/>
              <a:t> </a:t>
            </a:r>
            <a:r>
              <a:rPr lang="en-GB" sz="2000" dirty="0" err="1"/>
              <a:t>střediska</a:t>
            </a:r>
            <a:r>
              <a:rPr lang="en-GB" sz="2000" dirty="0"/>
              <a:t> CR </a:t>
            </a:r>
            <a:r>
              <a:rPr lang="en-GB" sz="2000" dirty="0" err="1"/>
              <a:t>rozdělit</a:t>
            </a:r>
            <a:r>
              <a:rPr lang="en-GB" sz="2000" dirty="0"/>
              <a:t> </a:t>
            </a:r>
            <a:r>
              <a:rPr lang="en-GB" sz="2000" dirty="0" err="1"/>
              <a:t>na</a:t>
            </a:r>
            <a:r>
              <a:rPr lang="en-GB" sz="2000" dirty="0"/>
              <a:t> </a:t>
            </a:r>
            <a:r>
              <a:rPr lang="en-GB" sz="2000" dirty="0" err="1"/>
              <a:t>několik</a:t>
            </a:r>
            <a:r>
              <a:rPr lang="en-GB" sz="2000" dirty="0"/>
              <a:t> </a:t>
            </a:r>
            <a:r>
              <a:rPr lang="en-GB" sz="2000" dirty="0" err="1"/>
              <a:t>základních</a:t>
            </a:r>
            <a:r>
              <a:rPr lang="en-GB" sz="2000" dirty="0"/>
              <a:t> </a:t>
            </a:r>
            <a:r>
              <a:rPr lang="en-GB" sz="2000" dirty="0" err="1"/>
              <a:t>typů</a:t>
            </a:r>
            <a:r>
              <a:rPr lang="en-GB" sz="2000" dirty="0"/>
              <a:t>:</a:t>
            </a:r>
          </a:p>
          <a:p>
            <a:pPr marL="285750" indent="-285750">
              <a:buFont typeface="Wingdings" panose="05000000000000000000" pitchFamily="2" charset="2"/>
              <a:buChar char="ü"/>
            </a:pPr>
            <a:endParaRPr lang="en-GB" sz="2000" dirty="0"/>
          </a:p>
          <a:p>
            <a:pPr marL="285750" indent="-285750">
              <a:buFont typeface="Wingdings" panose="05000000000000000000" pitchFamily="2" charset="2"/>
              <a:buChar char="ü"/>
            </a:pPr>
            <a:r>
              <a:rPr lang="en-GB" sz="2000" dirty="0"/>
              <a:t>	</a:t>
            </a:r>
            <a:r>
              <a:rPr lang="en-GB" sz="2000" dirty="0" err="1" smtClean="0"/>
              <a:t>střediska</a:t>
            </a:r>
            <a:r>
              <a:rPr lang="en-GB" sz="2000" dirty="0" smtClean="0"/>
              <a:t> </a:t>
            </a:r>
            <a:r>
              <a:rPr lang="en-GB" sz="2000" dirty="0" err="1"/>
              <a:t>léčebně</a:t>
            </a:r>
            <a:r>
              <a:rPr lang="en-GB" sz="2000" dirty="0"/>
              <a:t> </a:t>
            </a:r>
            <a:r>
              <a:rPr lang="en-GB" sz="2000" dirty="0" err="1"/>
              <a:t>ozdravovací</a:t>
            </a:r>
            <a:r>
              <a:rPr lang="en-GB" sz="2000" dirty="0"/>
              <a:t>;</a:t>
            </a:r>
          </a:p>
          <a:p>
            <a:pPr marL="285750" indent="-285750">
              <a:buFont typeface="Wingdings" panose="05000000000000000000" pitchFamily="2" charset="2"/>
              <a:buChar char="ü"/>
            </a:pPr>
            <a:r>
              <a:rPr lang="en-GB" sz="2000" dirty="0"/>
              <a:t>	</a:t>
            </a:r>
            <a:r>
              <a:rPr lang="en-GB" sz="2000" dirty="0" err="1" smtClean="0"/>
              <a:t>střediska</a:t>
            </a:r>
            <a:r>
              <a:rPr lang="en-GB" sz="2000" dirty="0" smtClean="0"/>
              <a:t> </a:t>
            </a:r>
            <a:r>
              <a:rPr lang="en-GB" sz="2000" dirty="0" err="1"/>
              <a:t>letní</a:t>
            </a:r>
            <a:r>
              <a:rPr lang="en-GB" sz="2000" dirty="0"/>
              <a:t> </a:t>
            </a:r>
            <a:r>
              <a:rPr lang="en-GB" sz="2000" dirty="0" err="1"/>
              <a:t>rekreace</a:t>
            </a:r>
            <a:r>
              <a:rPr lang="en-GB" sz="2000" dirty="0"/>
              <a:t> a </a:t>
            </a:r>
            <a:r>
              <a:rPr lang="en-GB" sz="2000" dirty="0" err="1"/>
              <a:t>vodních</a:t>
            </a:r>
            <a:r>
              <a:rPr lang="en-GB" sz="2000" dirty="0"/>
              <a:t> </a:t>
            </a:r>
            <a:r>
              <a:rPr lang="en-GB" sz="2000" dirty="0" err="1"/>
              <a:t>sportů</a:t>
            </a:r>
            <a:r>
              <a:rPr lang="en-GB" sz="2000" dirty="0"/>
              <a:t>;</a:t>
            </a:r>
          </a:p>
          <a:p>
            <a:pPr marL="285750" indent="-285750">
              <a:buFont typeface="Wingdings" panose="05000000000000000000" pitchFamily="2" charset="2"/>
              <a:buChar char="ü"/>
            </a:pPr>
            <a:r>
              <a:rPr lang="en-GB" sz="2000" dirty="0"/>
              <a:t>	</a:t>
            </a:r>
            <a:r>
              <a:rPr lang="en-GB" sz="2000" dirty="0" err="1" smtClean="0"/>
              <a:t>střediska</a:t>
            </a:r>
            <a:r>
              <a:rPr lang="en-GB" sz="2000" dirty="0" smtClean="0"/>
              <a:t> </a:t>
            </a:r>
            <a:r>
              <a:rPr lang="en-GB" sz="2000" dirty="0" err="1"/>
              <a:t>turistiky</a:t>
            </a:r>
            <a:r>
              <a:rPr lang="en-GB" sz="2000" dirty="0"/>
              <a:t> a </a:t>
            </a:r>
            <a:r>
              <a:rPr lang="en-GB" sz="2000" dirty="0" err="1"/>
              <a:t>lyžování</a:t>
            </a:r>
            <a:r>
              <a:rPr lang="en-GB" sz="2000" dirty="0"/>
              <a:t>;</a:t>
            </a:r>
          </a:p>
          <a:p>
            <a:pPr marL="285750" indent="-285750">
              <a:buFont typeface="Wingdings" panose="05000000000000000000" pitchFamily="2" charset="2"/>
              <a:buChar char="ü"/>
            </a:pPr>
            <a:r>
              <a:rPr lang="en-GB" sz="2000" dirty="0"/>
              <a:t>	</a:t>
            </a:r>
            <a:r>
              <a:rPr lang="en-GB" sz="2000" dirty="0" err="1" smtClean="0"/>
              <a:t>střediska</a:t>
            </a:r>
            <a:r>
              <a:rPr lang="en-GB" sz="2000" dirty="0" smtClean="0"/>
              <a:t> </a:t>
            </a:r>
            <a:r>
              <a:rPr lang="en-GB" sz="2000" dirty="0" err="1"/>
              <a:t>kulturně</a:t>
            </a:r>
            <a:r>
              <a:rPr lang="en-GB" sz="2000" dirty="0"/>
              <a:t> </a:t>
            </a:r>
            <a:r>
              <a:rPr lang="en-GB" sz="2000" dirty="0" err="1"/>
              <a:t>historického</a:t>
            </a:r>
            <a:r>
              <a:rPr lang="en-GB" sz="2000" dirty="0"/>
              <a:t> </a:t>
            </a:r>
            <a:r>
              <a:rPr lang="en-GB" sz="2000" dirty="0" err="1"/>
              <a:t>poznávání</a:t>
            </a:r>
            <a:r>
              <a:rPr lang="en-GB" sz="2000" dirty="0"/>
              <a:t>;</a:t>
            </a:r>
          </a:p>
          <a:p>
            <a:pPr marL="285750" indent="-285750">
              <a:buFont typeface="Wingdings" panose="05000000000000000000" pitchFamily="2" charset="2"/>
              <a:buChar char="ü"/>
            </a:pPr>
            <a:r>
              <a:rPr lang="en-GB" sz="2000" dirty="0"/>
              <a:t>	</a:t>
            </a:r>
            <a:r>
              <a:rPr lang="en-GB" sz="2000" dirty="0" err="1" smtClean="0"/>
              <a:t>střediska</a:t>
            </a:r>
            <a:r>
              <a:rPr lang="en-GB" sz="2000" dirty="0" smtClean="0"/>
              <a:t> </a:t>
            </a:r>
            <a:r>
              <a:rPr lang="en-GB" sz="2000" dirty="0" err="1"/>
              <a:t>služebního</a:t>
            </a:r>
            <a:r>
              <a:rPr lang="en-GB" sz="2000" dirty="0"/>
              <a:t> </a:t>
            </a:r>
            <a:r>
              <a:rPr lang="en-GB" sz="2000" dirty="0" err="1"/>
              <a:t>cestovního</a:t>
            </a:r>
            <a:r>
              <a:rPr lang="en-GB" sz="2000" dirty="0"/>
              <a:t> </a:t>
            </a:r>
            <a:r>
              <a:rPr lang="en-GB" sz="2000" dirty="0" err="1"/>
              <a:t>ruchu</a:t>
            </a:r>
            <a:r>
              <a:rPr lang="en-GB" sz="2000" dirty="0"/>
              <a:t>;</a:t>
            </a:r>
          </a:p>
          <a:p>
            <a:pPr marL="285750" indent="-285750">
              <a:buFont typeface="Wingdings" panose="05000000000000000000" pitchFamily="2" charset="2"/>
              <a:buChar char="ü"/>
            </a:pPr>
            <a:r>
              <a:rPr lang="en-GB" sz="2000" dirty="0"/>
              <a:t>	</a:t>
            </a:r>
            <a:r>
              <a:rPr lang="en-GB" sz="2000" dirty="0" err="1" smtClean="0"/>
              <a:t>střediska</a:t>
            </a:r>
            <a:r>
              <a:rPr lang="en-GB" sz="2000" dirty="0" smtClean="0"/>
              <a:t> </a:t>
            </a:r>
            <a:r>
              <a:rPr lang="en-GB" sz="2000" dirty="0" err="1"/>
              <a:t>příměstské</a:t>
            </a:r>
            <a:r>
              <a:rPr lang="en-GB" sz="2000" dirty="0"/>
              <a:t> </a:t>
            </a:r>
            <a:r>
              <a:rPr lang="en-GB" sz="2000" dirty="0" err="1"/>
              <a:t>rekreace</a:t>
            </a:r>
            <a:r>
              <a:rPr lang="en-GB" sz="2000" dirty="0"/>
              <a:t>.</a:t>
            </a:r>
          </a:p>
          <a:p>
            <a:pPr marL="285750" indent="-285750">
              <a:buFont typeface="Wingdings" panose="05000000000000000000" pitchFamily="2" charset="2"/>
              <a:buChar char="ü"/>
            </a:pPr>
            <a:endParaRPr lang="en-GB" sz="2000" dirty="0"/>
          </a:p>
          <a:p>
            <a:endParaRPr lang="en-GB" sz="2000" dirty="0"/>
          </a:p>
        </p:txBody>
      </p:sp>
    </p:spTree>
    <p:extLst>
      <p:ext uri="{BB962C8B-B14F-4D97-AF65-F5344CB8AC3E}">
        <p14:creationId xmlns:p14="http://schemas.microsoft.com/office/powerpoint/2010/main" val="2840203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59074" y="555525"/>
            <a:ext cx="5400600" cy="2160240"/>
          </a:xfrm>
          <a:prstGeom prst="rect">
            <a:avLst/>
          </a:prstGeom>
        </p:spPr>
        <p:txBody>
          <a:bodyPr anchor="t">
            <a:normAutofit fontScale="90000"/>
          </a:bodyPr>
          <a:lstStyle/>
          <a:p>
            <a:r>
              <a:rPr lang="pl-PL" sz="4000" b="1" dirty="0">
                <a:solidFill>
                  <a:schemeClr val="bg1"/>
                </a:solidFill>
                <a:latin typeface="Times New Roman" panose="02020603050405020304" pitchFamily="18" charset="0"/>
                <a:cs typeface="Times New Roman" panose="02020603050405020304" pitchFamily="18" charset="0"/>
              </a:rPr>
              <a:t/>
            </a:r>
            <a:br>
              <a:rPr lang="pl-PL" sz="4000" b="1" dirty="0">
                <a:solidFill>
                  <a:schemeClr val="bg1"/>
                </a:solidFill>
                <a:latin typeface="Times New Roman" panose="02020603050405020304" pitchFamily="18" charset="0"/>
                <a:cs typeface="Times New Roman" panose="02020603050405020304" pitchFamily="18" charset="0"/>
              </a:rPr>
            </a:br>
            <a:r>
              <a:rPr lang="pl-PL" sz="4000" b="1" dirty="0">
                <a:solidFill>
                  <a:schemeClr val="bg1"/>
                </a:solidFill>
                <a:latin typeface="Times New Roman" panose="02020603050405020304" pitchFamily="18" charset="0"/>
                <a:cs typeface="Times New Roman" panose="02020603050405020304" pitchFamily="18" charset="0"/>
              </a:rPr>
              <a:t/>
            </a:r>
            <a:br>
              <a:rPr lang="pl-PL"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7" y="2651800"/>
            <a:ext cx="3032806"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dirty="0" smtClean="0">
                <a:solidFill>
                  <a:srgbClr val="307871"/>
                </a:solidFill>
                <a:latin typeface="Times New Roman" panose="02020603050405020304" pitchFamily="18" charset="0"/>
                <a:cs typeface="Times New Roman" panose="02020603050405020304" pitchFamily="18" charset="0"/>
              </a:rPr>
              <a:t>Předmět: </a:t>
            </a:r>
          </a:p>
          <a:p>
            <a:pPr algn="r"/>
            <a:r>
              <a:rPr lang="cs-CZ" altLang="cs-CZ" sz="1800" b="1" dirty="0" smtClean="0">
                <a:solidFill>
                  <a:srgbClr val="307871"/>
                </a:solidFill>
                <a:latin typeface="Times New Roman" panose="02020603050405020304" pitchFamily="18" charset="0"/>
                <a:cs typeface="Times New Roman" panose="02020603050405020304" pitchFamily="18" charset="0"/>
              </a:rPr>
              <a:t>Geografie cestovního ruchu</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Obdélník 2"/>
          <p:cNvSpPr/>
          <p:nvPr/>
        </p:nvSpPr>
        <p:spPr>
          <a:xfrm>
            <a:off x="259990" y="4062493"/>
            <a:ext cx="5608154" cy="646331"/>
          </a:xfrm>
          <a:prstGeom prst="rect">
            <a:avLst/>
          </a:prstGeom>
        </p:spPr>
        <p:txBody>
          <a:bodyPr wrap="square">
            <a:spAutoFit/>
          </a:bodyPr>
          <a:lstStyle/>
          <a:p>
            <a:pPr algn="ctr"/>
            <a:r>
              <a:rPr lang="pl-PL" dirty="0">
                <a:solidFill>
                  <a:schemeClr val="bg1"/>
                </a:solidFill>
              </a:rPr>
              <a:t>Tato </a:t>
            </a:r>
            <a:r>
              <a:rPr lang="pl-PL" dirty="0" smtClean="0">
                <a:solidFill>
                  <a:schemeClr val="bg1"/>
                </a:solidFill>
              </a:rPr>
              <a:t>přednáška </a:t>
            </a:r>
            <a:r>
              <a:rPr lang="pl-PL" dirty="0">
                <a:solidFill>
                  <a:schemeClr val="bg1"/>
                </a:solidFill>
              </a:rPr>
              <a:t>byla vytvořena pro projekt„</a:t>
            </a:r>
            <a:r>
              <a:rPr lang="cs-CZ" dirty="0" smtClean="0">
                <a:solidFill>
                  <a:schemeClr val="bg1"/>
                </a:solidFill>
              </a:rPr>
              <a:t>Rozvoj vzdělávání na Slezské univerzitě v </a:t>
            </a:r>
            <a:r>
              <a:rPr lang="cs-CZ" dirty="0" err="1" smtClean="0">
                <a:solidFill>
                  <a:schemeClr val="bg1"/>
                </a:solidFill>
              </a:rPr>
              <a:t>Opavě</a:t>
            </a:r>
            <a:r>
              <a:rPr lang="cs-CZ" dirty="0" err="1" smtClean="0"/>
              <a:t>Opavě</a:t>
            </a:r>
            <a:endParaRPr lang="cs-CZ" dirty="0"/>
          </a:p>
        </p:txBody>
      </p:sp>
      <p:sp>
        <p:nvSpPr>
          <p:cNvPr id="12" name="Obdélník 11"/>
          <p:cNvSpPr/>
          <p:nvPr/>
        </p:nvSpPr>
        <p:spPr>
          <a:xfrm>
            <a:off x="259990" y="761114"/>
            <a:ext cx="5608154" cy="646331"/>
          </a:xfrm>
          <a:prstGeom prst="rect">
            <a:avLst/>
          </a:prstGeom>
        </p:spPr>
        <p:txBody>
          <a:bodyPr wrap="square">
            <a:spAutoFit/>
          </a:bodyPr>
          <a:lstStyle/>
          <a:p>
            <a:pPr algn="ctr"/>
            <a:r>
              <a:rPr lang="pl-PL" sz="3600" b="1" dirty="0" smtClean="0">
                <a:solidFill>
                  <a:schemeClr val="bg1"/>
                </a:solidFill>
              </a:rPr>
              <a:t>1. </a:t>
            </a:r>
            <a:r>
              <a:rPr lang="cs-CZ" sz="3600" b="1" dirty="0" smtClean="0">
                <a:solidFill>
                  <a:schemeClr val="bg1"/>
                </a:solidFill>
              </a:rPr>
              <a:t>Základy Geografie CR</a:t>
            </a:r>
            <a:endParaRPr lang="cs-CZ" sz="3600" b="1" dirty="0"/>
          </a:p>
        </p:txBody>
      </p:sp>
      <p:pic>
        <p:nvPicPr>
          <p:cNvPr id="5" name="Obrázek 4"/>
          <p:cNvPicPr>
            <a:picLocks noChangeAspect="1"/>
          </p:cNvPicPr>
          <p:nvPr/>
        </p:nvPicPr>
        <p:blipFill>
          <a:blip r:embed="rId4"/>
          <a:stretch>
            <a:fillRect/>
          </a:stretch>
        </p:blipFill>
        <p:spPr>
          <a:xfrm>
            <a:off x="899592" y="1407445"/>
            <a:ext cx="4104455" cy="2487866"/>
          </a:xfrm>
          <a:prstGeom prst="rect">
            <a:avLst/>
          </a:prstGeom>
        </p:spPr>
      </p:pic>
    </p:spTree>
    <p:extLst>
      <p:ext uri="{BB962C8B-B14F-4D97-AF65-F5344CB8AC3E}">
        <p14:creationId xmlns:p14="http://schemas.microsoft.com/office/powerpoint/2010/main" val="39672936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195486"/>
            <a:ext cx="8028384" cy="507703"/>
          </a:xfrm>
        </p:spPr>
        <p:txBody>
          <a:bodyPr/>
          <a:lstStyle/>
          <a:p>
            <a:r>
              <a:rPr lang="en-GB" dirty="0" err="1"/>
              <a:t>Kategorie</a:t>
            </a:r>
            <a:r>
              <a:rPr lang="en-GB" dirty="0"/>
              <a:t> </a:t>
            </a:r>
            <a:r>
              <a:rPr lang="en-GB" dirty="0" err="1"/>
              <a:t>středisek</a:t>
            </a:r>
            <a:r>
              <a:rPr lang="en-GB" dirty="0"/>
              <a:t> </a:t>
            </a:r>
            <a:r>
              <a:rPr lang="en-GB" dirty="0" err="1"/>
              <a:t>cestovního</a:t>
            </a:r>
            <a:r>
              <a:rPr lang="en-GB" dirty="0"/>
              <a:t> </a:t>
            </a:r>
            <a:r>
              <a:rPr lang="en-GB" dirty="0" err="1"/>
              <a:t>ruchu</a:t>
            </a:r>
            <a:endParaRPr lang="en-GB" dirty="0"/>
          </a:p>
        </p:txBody>
      </p:sp>
      <p:sp>
        <p:nvSpPr>
          <p:cNvPr id="4" name="Obdélník 3"/>
          <p:cNvSpPr/>
          <p:nvPr/>
        </p:nvSpPr>
        <p:spPr>
          <a:xfrm>
            <a:off x="0" y="987575"/>
            <a:ext cx="9144000" cy="707886"/>
          </a:xfrm>
          <a:prstGeom prst="rect">
            <a:avLst/>
          </a:prstGeom>
        </p:spPr>
        <p:txBody>
          <a:bodyPr wrap="square">
            <a:spAutoFit/>
          </a:bodyPr>
          <a:lstStyle/>
          <a:p>
            <a:pPr marL="285750" indent="-285750">
              <a:buFont typeface="Wingdings" panose="05000000000000000000" pitchFamily="2" charset="2"/>
              <a:buChar char="ü"/>
            </a:pPr>
            <a:endParaRPr lang="en-GB" sz="2000" dirty="0"/>
          </a:p>
          <a:p>
            <a:endParaRPr lang="en-GB" sz="2000" dirty="0"/>
          </a:p>
        </p:txBody>
      </p:sp>
      <p:sp>
        <p:nvSpPr>
          <p:cNvPr id="3" name="Obdélník 2"/>
          <p:cNvSpPr/>
          <p:nvPr/>
        </p:nvSpPr>
        <p:spPr>
          <a:xfrm>
            <a:off x="0" y="975946"/>
            <a:ext cx="9144000" cy="3447098"/>
          </a:xfrm>
          <a:prstGeom prst="rect">
            <a:avLst/>
          </a:prstGeom>
        </p:spPr>
        <p:txBody>
          <a:bodyPr wrap="square">
            <a:spAutoFit/>
          </a:bodyPr>
          <a:lstStyle/>
          <a:p>
            <a:pPr marL="285750" indent="-285750" algn="just">
              <a:buFont typeface="Wingdings" panose="05000000000000000000" pitchFamily="2" charset="2"/>
              <a:buChar char="q"/>
            </a:pPr>
            <a:r>
              <a:rPr lang="cs-CZ" sz="2000" b="1" dirty="0"/>
              <a:t>Atraktivnost lokalizačních a realizačních předpokladů </a:t>
            </a:r>
            <a:r>
              <a:rPr lang="cs-CZ" sz="2000" dirty="0"/>
              <a:t>cestovního ruchu je v </a:t>
            </a:r>
            <a:r>
              <a:rPr lang="cs-CZ" sz="2000" dirty="0" smtClean="0"/>
              <a:t>každém středisku </a:t>
            </a:r>
            <a:r>
              <a:rPr lang="cs-CZ" sz="2000" dirty="0"/>
              <a:t>cestovního ruchu odlišná. Některá střediska navštěvují účastníci cestovního </a:t>
            </a:r>
            <a:r>
              <a:rPr lang="cs-CZ" sz="2000" dirty="0" smtClean="0"/>
              <a:t>ruchu jen </a:t>
            </a:r>
            <a:r>
              <a:rPr lang="cs-CZ" sz="2000" dirty="0"/>
              <a:t>z jejich blízkého okolí, jiná jsou známá na celém světě. Podle územní atraktivity </a:t>
            </a:r>
            <a:r>
              <a:rPr lang="cs-CZ" sz="2000" dirty="0" smtClean="0"/>
              <a:t>můžeme střediska </a:t>
            </a:r>
            <a:r>
              <a:rPr lang="cs-CZ" sz="2000" dirty="0"/>
              <a:t>cestovního ruchu rozdělit do čtyř kategorií</a:t>
            </a:r>
            <a:r>
              <a:rPr lang="cs-CZ" sz="2000" dirty="0" smtClean="0"/>
              <a:t>:</a:t>
            </a:r>
          </a:p>
          <a:p>
            <a:pPr marL="285750" indent="-285750" algn="just">
              <a:buFont typeface="Wingdings" panose="05000000000000000000" pitchFamily="2" charset="2"/>
              <a:buChar char="ü"/>
            </a:pPr>
            <a:r>
              <a:rPr lang="cs-CZ" sz="2000" b="1" dirty="0" smtClean="0"/>
              <a:t>oblasti </a:t>
            </a:r>
            <a:r>
              <a:rPr lang="cs-CZ" sz="2000" b="1" dirty="0"/>
              <a:t>s mezinárodním významem</a:t>
            </a:r>
            <a:r>
              <a:rPr lang="cs-CZ" sz="2000" dirty="0"/>
              <a:t>, atraktivní pro účastníky cestovního ruchu z celého světa (Havajské ostrovy, Velký kaňon v USA aj.),</a:t>
            </a:r>
          </a:p>
          <a:p>
            <a:pPr marL="285750" indent="-285750" algn="just">
              <a:buFont typeface="Wingdings" panose="05000000000000000000" pitchFamily="2" charset="2"/>
              <a:buChar char="ü"/>
            </a:pPr>
            <a:r>
              <a:rPr lang="cs-CZ" sz="2000" b="1" dirty="0" smtClean="0"/>
              <a:t>oblasti </a:t>
            </a:r>
            <a:r>
              <a:rPr lang="cs-CZ" sz="2000" b="1" dirty="0"/>
              <a:t>s celostátním významem</a:t>
            </a:r>
            <a:r>
              <a:rPr lang="cs-CZ" sz="2000" dirty="0"/>
              <a:t>, atraktivní pro tuzemce (Krkonoše u nás, pobřeží Baltského moře v Německu, Mazurská jezerní pahorkatina v Polsku),</a:t>
            </a:r>
          </a:p>
          <a:p>
            <a:pPr marL="285750" indent="-285750" algn="just">
              <a:buFont typeface="Wingdings" panose="05000000000000000000" pitchFamily="2" charset="2"/>
              <a:buChar char="ü"/>
            </a:pPr>
            <a:r>
              <a:rPr lang="cs-CZ" sz="2000" b="1" dirty="0" smtClean="0"/>
              <a:t>oblasti </a:t>
            </a:r>
            <a:r>
              <a:rPr lang="cs-CZ" sz="2000" b="1" dirty="0"/>
              <a:t>s regionálním významem </a:t>
            </a:r>
            <a:r>
              <a:rPr lang="cs-CZ" sz="2000" dirty="0"/>
              <a:t>(</a:t>
            </a:r>
            <a:r>
              <a:rPr lang="cs-CZ" sz="2000" dirty="0" err="1"/>
              <a:t>Ardenny</a:t>
            </a:r>
            <a:r>
              <a:rPr lang="cs-CZ" sz="2000" dirty="0"/>
              <a:t> v Belgii, Vídeňský les v Rakousku),</a:t>
            </a:r>
          </a:p>
          <a:p>
            <a:pPr marL="285750" indent="-285750" algn="just">
              <a:buFont typeface="Wingdings" panose="05000000000000000000" pitchFamily="2" charset="2"/>
              <a:buChar char="ü"/>
            </a:pPr>
            <a:r>
              <a:rPr lang="cs-CZ" sz="2000" b="1" dirty="0" smtClean="0"/>
              <a:t>oblasti </a:t>
            </a:r>
            <a:r>
              <a:rPr lang="cs-CZ" sz="2000" b="1" dirty="0"/>
              <a:t>s lokálním významem </a:t>
            </a:r>
            <a:r>
              <a:rPr lang="cs-CZ" sz="2000" dirty="0"/>
              <a:t>(Beskydy pro Ostravskou pánev).</a:t>
            </a:r>
          </a:p>
          <a:p>
            <a:pPr marL="285750" indent="-285750" algn="just">
              <a:buFont typeface="Wingdings" panose="05000000000000000000" pitchFamily="2" charset="2"/>
              <a:buChar char="ü"/>
            </a:pPr>
            <a:endParaRPr lang="cs-CZ" dirty="0"/>
          </a:p>
        </p:txBody>
      </p:sp>
    </p:spTree>
    <p:extLst>
      <p:ext uri="{BB962C8B-B14F-4D97-AF65-F5344CB8AC3E}">
        <p14:creationId xmlns:p14="http://schemas.microsoft.com/office/powerpoint/2010/main" val="39213052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195486"/>
            <a:ext cx="8028384" cy="507703"/>
          </a:xfrm>
        </p:spPr>
        <p:txBody>
          <a:bodyPr/>
          <a:lstStyle/>
          <a:p>
            <a:r>
              <a:rPr lang="en-GB" dirty="0" err="1"/>
              <a:t>Typy</a:t>
            </a:r>
            <a:r>
              <a:rPr lang="en-GB" dirty="0"/>
              <a:t> a </a:t>
            </a:r>
            <a:r>
              <a:rPr lang="en-GB" dirty="0" err="1"/>
              <a:t>kategorie</a:t>
            </a:r>
            <a:r>
              <a:rPr lang="en-GB" dirty="0"/>
              <a:t> </a:t>
            </a:r>
            <a:r>
              <a:rPr lang="en-GB" dirty="0" err="1"/>
              <a:t>oblastí</a:t>
            </a:r>
            <a:r>
              <a:rPr lang="en-GB" dirty="0"/>
              <a:t> a </a:t>
            </a:r>
            <a:r>
              <a:rPr lang="en-GB" dirty="0" err="1"/>
              <a:t>podoblastí</a:t>
            </a:r>
            <a:r>
              <a:rPr lang="en-GB" dirty="0"/>
              <a:t> </a:t>
            </a:r>
            <a:r>
              <a:rPr lang="en-GB" dirty="0" err="1"/>
              <a:t>cestovního</a:t>
            </a:r>
            <a:r>
              <a:rPr lang="en-GB" dirty="0"/>
              <a:t> </a:t>
            </a:r>
            <a:r>
              <a:rPr lang="en-GB" dirty="0" err="1"/>
              <a:t>ruchu</a:t>
            </a:r>
            <a:endParaRPr lang="en-GB" dirty="0"/>
          </a:p>
        </p:txBody>
      </p:sp>
      <p:sp>
        <p:nvSpPr>
          <p:cNvPr id="4" name="Obdélník 3"/>
          <p:cNvSpPr/>
          <p:nvPr/>
        </p:nvSpPr>
        <p:spPr>
          <a:xfrm>
            <a:off x="0" y="987575"/>
            <a:ext cx="9144000" cy="707886"/>
          </a:xfrm>
          <a:prstGeom prst="rect">
            <a:avLst/>
          </a:prstGeom>
        </p:spPr>
        <p:txBody>
          <a:bodyPr wrap="square">
            <a:spAutoFit/>
          </a:bodyPr>
          <a:lstStyle/>
          <a:p>
            <a:pPr marL="285750" indent="-285750">
              <a:buFont typeface="Wingdings" panose="05000000000000000000" pitchFamily="2" charset="2"/>
              <a:buChar char="ü"/>
            </a:pPr>
            <a:endParaRPr lang="en-GB" sz="2000" dirty="0"/>
          </a:p>
          <a:p>
            <a:endParaRPr lang="en-GB" sz="2000" dirty="0"/>
          </a:p>
        </p:txBody>
      </p:sp>
      <p:sp>
        <p:nvSpPr>
          <p:cNvPr id="3" name="Obdélník 2"/>
          <p:cNvSpPr/>
          <p:nvPr/>
        </p:nvSpPr>
        <p:spPr>
          <a:xfrm>
            <a:off x="0" y="975946"/>
            <a:ext cx="9144000" cy="3416320"/>
          </a:xfrm>
          <a:prstGeom prst="rect">
            <a:avLst/>
          </a:prstGeom>
        </p:spPr>
        <p:txBody>
          <a:bodyPr wrap="square">
            <a:spAutoFit/>
          </a:bodyPr>
          <a:lstStyle/>
          <a:p>
            <a:pPr marL="285750" indent="-285750" algn="just">
              <a:buFont typeface="Wingdings" panose="05000000000000000000" pitchFamily="2" charset="2"/>
              <a:buChar char="q"/>
            </a:pPr>
            <a:r>
              <a:rPr lang="cs-CZ" dirty="0"/>
              <a:t>Oblasti cestovního ruchu jsou území, na nichž se vyskytují zhruba stejné </a:t>
            </a:r>
            <a:r>
              <a:rPr lang="cs-CZ" dirty="0" smtClean="0"/>
              <a:t>lokalizační předpoklady </a:t>
            </a:r>
            <a:r>
              <a:rPr lang="cs-CZ" dirty="0"/>
              <a:t>pro rozvoj cestovního ruchu. Jsou to obvykle úseky mořského pobřeží </a:t>
            </a:r>
            <a:r>
              <a:rPr lang="cs-CZ" dirty="0" smtClean="0"/>
              <a:t>nebo horského </a:t>
            </a:r>
            <a:r>
              <a:rPr lang="cs-CZ" dirty="0"/>
              <a:t>masívu, ve kterých byla vybudována materiálně technická základna </a:t>
            </a:r>
            <a:r>
              <a:rPr lang="cs-CZ" dirty="0" smtClean="0"/>
              <a:t>cestovního ruchu</a:t>
            </a:r>
            <a:r>
              <a:rPr lang="cs-CZ" dirty="0"/>
              <a:t>. </a:t>
            </a:r>
            <a:endParaRPr lang="cs-CZ" dirty="0" smtClean="0"/>
          </a:p>
          <a:p>
            <a:pPr marL="285750" indent="-285750" algn="just">
              <a:buFont typeface="Wingdings" panose="05000000000000000000" pitchFamily="2" charset="2"/>
              <a:buChar char="q"/>
            </a:pPr>
            <a:r>
              <a:rPr lang="cs-CZ" dirty="0" smtClean="0"/>
              <a:t>Podobně </a:t>
            </a:r>
            <a:r>
              <a:rPr lang="cs-CZ" dirty="0"/>
              <a:t>jako střediska cestovního ruchu, tak i oblasti cestovního ruchu </a:t>
            </a:r>
            <a:r>
              <a:rPr lang="cs-CZ" dirty="0" smtClean="0"/>
              <a:t>rozdělujeme na </a:t>
            </a:r>
            <a:r>
              <a:rPr lang="cs-CZ" dirty="0"/>
              <a:t>několik typů a čtyři </a:t>
            </a:r>
            <a:r>
              <a:rPr lang="cs-CZ" dirty="0" smtClean="0"/>
              <a:t>kategorie:</a:t>
            </a:r>
          </a:p>
          <a:p>
            <a:pPr marL="285750" indent="-285750" algn="just">
              <a:buFont typeface="Wingdings" panose="05000000000000000000" pitchFamily="2" charset="2"/>
              <a:buChar char="q"/>
            </a:pPr>
            <a:r>
              <a:rPr lang="cs-CZ" dirty="0"/>
              <a:t>Typy oblastí cestovního ruchu určují hlavní funkční znaky celé oblasti</a:t>
            </a:r>
            <a:r>
              <a:rPr lang="cs-CZ" b="1" dirty="0"/>
              <a:t>. Oblasti </a:t>
            </a:r>
            <a:r>
              <a:rPr lang="cs-CZ" b="1" dirty="0" smtClean="0"/>
              <a:t>lze rozdělit </a:t>
            </a:r>
            <a:r>
              <a:rPr lang="cs-CZ" b="1" dirty="0"/>
              <a:t>na tyto základní typy:</a:t>
            </a:r>
          </a:p>
          <a:p>
            <a:pPr marL="285750" indent="-285750" algn="just">
              <a:buFont typeface="Wingdings" panose="05000000000000000000" pitchFamily="2" charset="2"/>
              <a:buChar char="ü"/>
            </a:pPr>
            <a:r>
              <a:rPr lang="cs-CZ" b="1" dirty="0" smtClean="0"/>
              <a:t>lázeňské </a:t>
            </a:r>
            <a:r>
              <a:rPr lang="cs-CZ" b="1" dirty="0"/>
              <a:t>oblasti </a:t>
            </a:r>
            <a:r>
              <a:rPr lang="cs-CZ" dirty="0"/>
              <a:t>(např. západočeské lázně v České republice, rajón minerálních vod </a:t>
            </a:r>
            <a:r>
              <a:rPr lang="cs-CZ" dirty="0" smtClean="0"/>
              <a:t>v severním </a:t>
            </a:r>
            <a:r>
              <a:rPr lang="cs-CZ" dirty="0"/>
              <a:t>předhůří Kavkazu ap.);</a:t>
            </a:r>
          </a:p>
          <a:p>
            <a:pPr marL="285750" indent="-285750" algn="just">
              <a:buFont typeface="Wingdings" panose="05000000000000000000" pitchFamily="2" charset="2"/>
              <a:buChar char="ü"/>
            </a:pPr>
            <a:r>
              <a:rPr lang="cs-CZ" b="1" dirty="0" smtClean="0"/>
              <a:t>oblast </a:t>
            </a:r>
            <a:r>
              <a:rPr lang="cs-CZ" b="1" dirty="0"/>
              <a:t>letní rekreace u vody </a:t>
            </a:r>
            <a:r>
              <a:rPr lang="cs-CZ" dirty="0"/>
              <a:t>(přímořské - </a:t>
            </a:r>
            <a:r>
              <a:rPr lang="cs-CZ" dirty="0" smtClean="0"/>
              <a:t>Dalmatská </a:t>
            </a:r>
            <a:r>
              <a:rPr lang="cs-CZ" dirty="0"/>
              <a:t>riviéra, vnitrozemské </a:t>
            </a:r>
            <a:r>
              <a:rPr lang="cs-CZ" dirty="0" smtClean="0"/>
              <a:t>- Balaton</a:t>
            </a:r>
            <a:r>
              <a:rPr lang="cs-CZ" dirty="0"/>
              <a:t>, </a:t>
            </a:r>
            <a:r>
              <a:rPr lang="cs-CZ" dirty="0" err="1"/>
              <a:t>Gardské</a:t>
            </a:r>
            <a:r>
              <a:rPr lang="cs-CZ" dirty="0"/>
              <a:t> jezero ap</a:t>
            </a:r>
            <a:r>
              <a:rPr lang="cs-CZ" dirty="0" smtClean="0"/>
              <a:t>.);</a:t>
            </a:r>
            <a:endParaRPr lang="cs-CZ" dirty="0"/>
          </a:p>
        </p:txBody>
      </p:sp>
    </p:spTree>
    <p:extLst>
      <p:ext uri="{BB962C8B-B14F-4D97-AF65-F5344CB8AC3E}">
        <p14:creationId xmlns:p14="http://schemas.microsoft.com/office/powerpoint/2010/main" val="38803567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195486"/>
            <a:ext cx="8028384" cy="507703"/>
          </a:xfrm>
        </p:spPr>
        <p:txBody>
          <a:bodyPr/>
          <a:lstStyle/>
          <a:p>
            <a:r>
              <a:rPr lang="en-GB" dirty="0" err="1"/>
              <a:t>Typy</a:t>
            </a:r>
            <a:r>
              <a:rPr lang="en-GB" dirty="0"/>
              <a:t> a </a:t>
            </a:r>
            <a:r>
              <a:rPr lang="en-GB" dirty="0" err="1"/>
              <a:t>kategorie</a:t>
            </a:r>
            <a:r>
              <a:rPr lang="en-GB" dirty="0"/>
              <a:t> </a:t>
            </a:r>
            <a:r>
              <a:rPr lang="en-GB" dirty="0" err="1"/>
              <a:t>oblastí</a:t>
            </a:r>
            <a:r>
              <a:rPr lang="en-GB" dirty="0"/>
              <a:t> a </a:t>
            </a:r>
            <a:r>
              <a:rPr lang="en-GB" dirty="0" err="1"/>
              <a:t>podoblastí</a:t>
            </a:r>
            <a:r>
              <a:rPr lang="en-GB" dirty="0"/>
              <a:t> </a:t>
            </a:r>
            <a:r>
              <a:rPr lang="en-GB" dirty="0" err="1"/>
              <a:t>cestovního</a:t>
            </a:r>
            <a:r>
              <a:rPr lang="en-GB" dirty="0"/>
              <a:t> </a:t>
            </a:r>
            <a:r>
              <a:rPr lang="en-GB" dirty="0" err="1"/>
              <a:t>ruchu</a:t>
            </a:r>
            <a:endParaRPr lang="en-GB" dirty="0"/>
          </a:p>
        </p:txBody>
      </p:sp>
      <p:sp>
        <p:nvSpPr>
          <p:cNvPr id="4" name="Obdélník 3"/>
          <p:cNvSpPr/>
          <p:nvPr/>
        </p:nvSpPr>
        <p:spPr>
          <a:xfrm>
            <a:off x="0" y="987575"/>
            <a:ext cx="9144000" cy="707886"/>
          </a:xfrm>
          <a:prstGeom prst="rect">
            <a:avLst/>
          </a:prstGeom>
        </p:spPr>
        <p:txBody>
          <a:bodyPr wrap="square">
            <a:spAutoFit/>
          </a:bodyPr>
          <a:lstStyle/>
          <a:p>
            <a:pPr marL="285750" indent="-285750">
              <a:buFont typeface="Wingdings" panose="05000000000000000000" pitchFamily="2" charset="2"/>
              <a:buChar char="ü"/>
            </a:pPr>
            <a:endParaRPr lang="en-GB" sz="2000" dirty="0"/>
          </a:p>
          <a:p>
            <a:endParaRPr lang="en-GB" sz="2000" dirty="0"/>
          </a:p>
        </p:txBody>
      </p:sp>
      <p:sp>
        <p:nvSpPr>
          <p:cNvPr id="3" name="Obdélník 2"/>
          <p:cNvSpPr/>
          <p:nvPr/>
        </p:nvSpPr>
        <p:spPr>
          <a:xfrm>
            <a:off x="0" y="1095296"/>
            <a:ext cx="9144000" cy="1200329"/>
          </a:xfrm>
          <a:prstGeom prst="rect">
            <a:avLst/>
          </a:prstGeom>
        </p:spPr>
        <p:txBody>
          <a:bodyPr wrap="square">
            <a:spAutoFit/>
          </a:bodyPr>
          <a:lstStyle/>
          <a:p>
            <a:pPr marL="285750" indent="-285750" algn="just">
              <a:buFont typeface="Wingdings" panose="05000000000000000000" pitchFamily="2" charset="2"/>
              <a:buChar char="ü"/>
            </a:pPr>
            <a:r>
              <a:rPr lang="cs-CZ" b="1" dirty="0" smtClean="0"/>
              <a:t>oblasti </a:t>
            </a:r>
            <a:r>
              <a:rPr lang="cs-CZ" b="1" dirty="0"/>
              <a:t>horské rekreace </a:t>
            </a:r>
            <a:r>
              <a:rPr lang="cs-CZ" dirty="0"/>
              <a:t>(středohorské - </a:t>
            </a:r>
            <a:r>
              <a:rPr lang="cs-CZ" dirty="0" err="1"/>
              <a:t>Kumbrické</a:t>
            </a:r>
            <a:r>
              <a:rPr lang="cs-CZ" dirty="0"/>
              <a:t> vrchy, </a:t>
            </a:r>
            <a:r>
              <a:rPr lang="cs-CZ" dirty="0" smtClean="0"/>
              <a:t>Schwarzwald, vysokohorské </a:t>
            </a:r>
            <a:r>
              <a:rPr lang="cs-CZ" dirty="0"/>
              <a:t>- Tatry, </a:t>
            </a:r>
            <a:r>
              <a:rPr lang="cs-CZ" dirty="0" err="1"/>
              <a:t>Penninské</a:t>
            </a:r>
            <a:r>
              <a:rPr lang="cs-CZ" dirty="0"/>
              <a:t> Alpy aj.);</a:t>
            </a:r>
          </a:p>
          <a:p>
            <a:pPr marL="285750" indent="-285750" algn="just">
              <a:buFont typeface="Wingdings" panose="05000000000000000000" pitchFamily="2" charset="2"/>
              <a:buChar char="ü"/>
            </a:pPr>
            <a:r>
              <a:rPr lang="cs-CZ" b="1" dirty="0" smtClean="0"/>
              <a:t>oblasti </a:t>
            </a:r>
            <a:r>
              <a:rPr lang="cs-CZ" b="1" dirty="0"/>
              <a:t>s kulturně historickými centry cestovního ruchu </a:t>
            </a:r>
            <a:r>
              <a:rPr lang="cs-CZ" dirty="0"/>
              <a:t>(provincie </a:t>
            </a:r>
            <a:r>
              <a:rPr lang="cs-CZ" dirty="0" err="1"/>
              <a:t>Campania</a:t>
            </a:r>
            <a:r>
              <a:rPr lang="cs-CZ" dirty="0"/>
              <a:t> v </a:t>
            </a:r>
            <a:r>
              <a:rPr lang="cs-CZ" dirty="0" smtClean="0"/>
              <a:t>Itálii, kraj </a:t>
            </a:r>
            <a:r>
              <a:rPr lang="cs-CZ" dirty="0" err="1"/>
              <a:t>Ile</a:t>
            </a:r>
            <a:r>
              <a:rPr lang="cs-CZ" dirty="0"/>
              <a:t>-de-France);</a:t>
            </a:r>
          </a:p>
        </p:txBody>
      </p:sp>
    </p:spTree>
    <p:extLst>
      <p:ext uri="{BB962C8B-B14F-4D97-AF65-F5344CB8AC3E}">
        <p14:creationId xmlns:p14="http://schemas.microsoft.com/office/powerpoint/2010/main" val="17329745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560840" cy="507703"/>
          </a:xfrm>
        </p:spPr>
        <p:txBody>
          <a:bodyPr/>
          <a:lstStyle/>
          <a:p>
            <a:r>
              <a:rPr lang="cs-CZ" dirty="0"/>
              <a:t>Tematické okruhy geografie cestovního </a:t>
            </a:r>
            <a:r>
              <a:rPr lang="cs-CZ" dirty="0" smtClean="0"/>
              <a:t>ruchu 1</a:t>
            </a:r>
            <a:endParaRPr lang="en-GB" dirty="0"/>
          </a:p>
        </p:txBody>
      </p:sp>
      <p:sp>
        <p:nvSpPr>
          <p:cNvPr id="4" name="Obdélník 3"/>
          <p:cNvSpPr/>
          <p:nvPr/>
        </p:nvSpPr>
        <p:spPr>
          <a:xfrm>
            <a:off x="0" y="987575"/>
            <a:ext cx="9144000" cy="4678204"/>
          </a:xfrm>
          <a:prstGeom prst="rect">
            <a:avLst/>
          </a:prstGeom>
        </p:spPr>
        <p:txBody>
          <a:bodyPr wrap="square">
            <a:spAutoFit/>
          </a:bodyPr>
          <a:lstStyle/>
          <a:p>
            <a:pPr marL="285750" indent="-285750" algn="just">
              <a:buFont typeface="Wingdings" panose="05000000000000000000" pitchFamily="2" charset="2"/>
              <a:buChar char="q"/>
            </a:pPr>
            <a:r>
              <a:rPr lang="cs-CZ" b="1" dirty="0" err="1"/>
              <a:t>Tématické</a:t>
            </a:r>
            <a:r>
              <a:rPr lang="cs-CZ" b="1" dirty="0"/>
              <a:t> okruhy aktuálního studia geografie cestovního ruchu shrnuje </a:t>
            </a:r>
            <a:r>
              <a:rPr lang="cs-CZ" b="1" dirty="0" err="1"/>
              <a:t>Williams</a:t>
            </a:r>
            <a:r>
              <a:rPr lang="cs-CZ" b="1" dirty="0"/>
              <a:t> (</a:t>
            </a:r>
            <a:r>
              <a:rPr lang="cs-CZ" sz="2000" b="1" dirty="0"/>
              <a:t>1998: s. 16-18) do následujících bodů:</a:t>
            </a:r>
          </a:p>
          <a:p>
            <a:pPr marL="285750" indent="-285750" algn="just">
              <a:buFont typeface="Wingdings" panose="05000000000000000000" pitchFamily="2" charset="2"/>
              <a:buChar char="q"/>
            </a:pPr>
            <a:r>
              <a:rPr lang="en-GB" sz="2000" b="1" dirty="0" err="1"/>
              <a:t>Efekt</a:t>
            </a:r>
            <a:r>
              <a:rPr lang="en-GB" sz="2000" b="1" dirty="0"/>
              <a:t> </a:t>
            </a:r>
            <a:r>
              <a:rPr lang="en-GB" sz="2000" b="1" dirty="0" err="1"/>
              <a:t>měřítka</a:t>
            </a:r>
            <a:r>
              <a:rPr lang="en-GB" sz="2000" b="1" dirty="0"/>
              <a:t>:</a:t>
            </a:r>
          </a:p>
          <a:p>
            <a:pPr marL="285750" indent="-285750" algn="just">
              <a:buFont typeface="Wingdings" panose="05000000000000000000" pitchFamily="2" charset="2"/>
              <a:buChar char="ü"/>
            </a:pPr>
            <a:r>
              <a:rPr lang="en-GB" sz="2000" dirty="0" err="1"/>
              <a:t>kolísání</a:t>
            </a:r>
            <a:r>
              <a:rPr lang="en-GB" sz="2000" dirty="0"/>
              <a:t> </a:t>
            </a:r>
            <a:r>
              <a:rPr lang="en-GB" sz="2000" dirty="0" err="1"/>
              <a:t>významu</a:t>
            </a:r>
            <a:r>
              <a:rPr lang="en-GB" sz="2000" dirty="0"/>
              <a:t> </a:t>
            </a:r>
            <a:r>
              <a:rPr lang="en-GB" sz="2000" dirty="0" err="1"/>
              <a:t>vztahů</a:t>
            </a:r>
            <a:r>
              <a:rPr lang="en-GB" sz="2000" dirty="0"/>
              <a:t> a </a:t>
            </a:r>
            <a:r>
              <a:rPr lang="en-GB" sz="2000" dirty="0" err="1"/>
              <a:t>motivů</a:t>
            </a:r>
            <a:r>
              <a:rPr lang="en-GB" sz="2000" dirty="0"/>
              <a:t> v </a:t>
            </a:r>
            <a:r>
              <a:rPr lang="en-GB" sz="2000" dirty="0" err="1"/>
              <a:t>cestovním</a:t>
            </a:r>
            <a:r>
              <a:rPr lang="en-GB" sz="2000" dirty="0"/>
              <a:t> </a:t>
            </a:r>
            <a:r>
              <a:rPr lang="en-GB" sz="2000" dirty="0" err="1"/>
              <a:t>ruchu</a:t>
            </a:r>
            <a:r>
              <a:rPr lang="en-GB" sz="2000" dirty="0"/>
              <a:t> </a:t>
            </a:r>
            <a:r>
              <a:rPr lang="en-GB" sz="2000" dirty="0" err="1"/>
              <a:t>vzhledem</a:t>
            </a:r>
            <a:r>
              <a:rPr lang="en-GB" sz="2000" dirty="0"/>
              <a:t> k </a:t>
            </a:r>
            <a:r>
              <a:rPr lang="en-GB" sz="2000" dirty="0" err="1"/>
              <a:t>měřítku</a:t>
            </a:r>
            <a:r>
              <a:rPr lang="en-GB" sz="2000" dirty="0"/>
              <a:t> </a:t>
            </a:r>
            <a:r>
              <a:rPr lang="en-GB" sz="2000" dirty="0" err="1"/>
              <a:t>hodnocení</a:t>
            </a:r>
            <a:r>
              <a:rPr lang="en-GB" sz="2000" dirty="0"/>
              <a:t>,</a:t>
            </a:r>
          </a:p>
          <a:p>
            <a:pPr marL="285750" indent="-285750" algn="just">
              <a:buFont typeface="Wingdings" panose="05000000000000000000" pitchFamily="2" charset="2"/>
              <a:buChar char="ü"/>
            </a:pPr>
            <a:r>
              <a:rPr lang="en-GB" sz="2000" dirty="0" err="1"/>
              <a:t>umožňuje</a:t>
            </a:r>
            <a:r>
              <a:rPr lang="en-GB" sz="2000" dirty="0"/>
              <a:t> </a:t>
            </a:r>
            <a:r>
              <a:rPr lang="en-GB" sz="2000" dirty="0" err="1"/>
              <a:t>odkrytí</a:t>
            </a:r>
            <a:r>
              <a:rPr lang="en-GB" sz="2000" dirty="0"/>
              <a:t> </a:t>
            </a:r>
            <a:r>
              <a:rPr lang="en-GB" sz="2000" dirty="0" err="1"/>
              <a:t>paralel</a:t>
            </a:r>
            <a:r>
              <a:rPr lang="en-GB" sz="2000" dirty="0"/>
              <a:t> a </a:t>
            </a:r>
            <a:r>
              <a:rPr lang="en-GB" sz="2000" dirty="0" err="1"/>
              <a:t>kontrastů</a:t>
            </a:r>
            <a:r>
              <a:rPr lang="en-GB" sz="2000" dirty="0"/>
              <a:t> </a:t>
            </a:r>
            <a:r>
              <a:rPr lang="en-GB" sz="2000" dirty="0" err="1"/>
              <a:t>jinak</a:t>
            </a:r>
            <a:r>
              <a:rPr lang="en-GB" sz="2000" dirty="0"/>
              <a:t> </a:t>
            </a:r>
            <a:r>
              <a:rPr lang="en-GB" sz="2000" dirty="0" err="1"/>
              <a:t>skrytých</a:t>
            </a:r>
            <a:r>
              <a:rPr lang="en-GB" sz="2000" dirty="0"/>
              <a:t>.</a:t>
            </a:r>
          </a:p>
          <a:p>
            <a:pPr marL="285750" indent="-285750" algn="just">
              <a:buFont typeface="Wingdings" panose="05000000000000000000" pitchFamily="2" charset="2"/>
              <a:buChar char="q"/>
            </a:pPr>
            <a:r>
              <a:rPr lang="en-GB" sz="2000" b="1" dirty="0" err="1"/>
              <a:t>Prostorové</a:t>
            </a:r>
            <a:r>
              <a:rPr lang="en-GB" sz="2000" b="1" dirty="0"/>
              <a:t> </a:t>
            </a:r>
            <a:r>
              <a:rPr lang="en-GB" sz="2000" b="1" dirty="0" err="1"/>
              <a:t>rozmístění</a:t>
            </a:r>
            <a:r>
              <a:rPr lang="en-GB" sz="2000" b="1" dirty="0"/>
              <a:t> </a:t>
            </a:r>
            <a:r>
              <a:rPr lang="en-GB" sz="2000" b="1" dirty="0" err="1"/>
              <a:t>cestovního</a:t>
            </a:r>
            <a:r>
              <a:rPr lang="en-GB" sz="2000" b="1" dirty="0"/>
              <a:t> </a:t>
            </a:r>
            <a:r>
              <a:rPr lang="en-GB" sz="2000" b="1" dirty="0" err="1"/>
              <a:t>ruchu</a:t>
            </a:r>
            <a:r>
              <a:rPr lang="en-GB" sz="2000" b="1" dirty="0"/>
              <a:t>:</a:t>
            </a:r>
          </a:p>
          <a:p>
            <a:pPr marL="285750" indent="-285750" algn="just">
              <a:buFont typeface="Wingdings" panose="05000000000000000000" pitchFamily="2" charset="2"/>
              <a:buChar char="ü"/>
            </a:pPr>
            <a:r>
              <a:rPr lang="en-GB" sz="2000" dirty="0" err="1"/>
              <a:t>tradiční</a:t>
            </a:r>
            <a:r>
              <a:rPr lang="en-GB" sz="2000" dirty="0"/>
              <a:t> oblast </a:t>
            </a:r>
            <a:r>
              <a:rPr lang="en-GB" sz="2000" dirty="0" err="1"/>
              <a:t>zájmu</a:t>
            </a:r>
            <a:r>
              <a:rPr lang="en-GB" sz="2000" dirty="0"/>
              <a:t> </a:t>
            </a:r>
            <a:r>
              <a:rPr lang="en-GB" sz="2000" dirty="0" err="1"/>
              <a:t>geografů</a:t>
            </a:r>
            <a:r>
              <a:rPr lang="en-GB" sz="2000" dirty="0"/>
              <a:t>, </a:t>
            </a:r>
          </a:p>
          <a:p>
            <a:pPr marL="285750" indent="-285750" algn="just">
              <a:buFont typeface="Wingdings" panose="05000000000000000000" pitchFamily="2" charset="2"/>
              <a:buChar char="ü"/>
            </a:pPr>
            <a:r>
              <a:rPr lang="en-GB" sz="2000" dirty="0" err="1"/>
              <a:t>prostorová</a:t>
            </a:r>
            <a:r>
              <a:rPr lang="en-GB" sz="2000" dirty="0"/>
              <a:t> </a:t>
            </a:r>
            <a:r>
              <a:rPr lang="en-GB" sz="2000" dirty="0" err="1"/>
              <a:t>struktura</a:t>
            </a:r>
            <a:r>
              <a:rPr lang="en-GB" sz="2000" dirty="0"/>
              <a:t> </a:t>
            </a:r>
            <a:r>
              <a:rPr lang="en-GB" sz="2000" dirty="0" err="1"/>
              <a:t>zdrojů</a:t>
            </a:r>
            <a:r>
              <a:rPr lang="en-GB" sz="2000" dirty="0"/>
              <a:t> v </a:t>
            </a:r>
            <a:r>
              <a:rPr lang="en-GB" sz="2000" dirty="0" err="1"/>
              <a:t>cestovním</a:t>
            </a:r>
            <a:r>
              <a:rPr lang="en-GB" sz="2000" dirty="0"/>
              <a:t> </a:t>
            </a:r>
            <a:r>
              <a:rPr lang="en-GB" sz="2000" dirty="0" err="1"/>
              <a:t>ruchu</a:t>
            </a:r>
            <a:r>
              <a:rPr lang="en-GB" sz="2000" dirty="0"/>
              <a:t>, </a:t>
            </a:r>
            <a:r>
              <a:rPr lang="en-GB" sz="2000" dirty="0" err="1"/>
              <a:t>oblastí</a:t>
            </a:r>
            <a:r>
              <a:rPr lang="en-GB" sz="2000" dirty="0"/>
              <a:t>, </a:t>
            </a:r>
            <a:r>
              <a:rPr lang="en-GB" sz="2000" dirty="0" err="1"/>
              <a:t>míst</a:t>
            </a:r>
            <a:r>
              <a:rPr lang="en-GB" sz="2000" dirty="0"/>
              <a:t>, </a:t>
            </a:r>
            <a:r>
              <a:rPr lang="en-GB" sz="2000" dirty="0" err="1"/>
              <a:t>krajiny</a:t>
            </a:r>
            <a:r>
              <a:rPr lang="en-GB" sz="2000" dirty="0"/>
              <a:t>, </a:t>
            </a:r>
            <a:r>
              <a:rPr lang="en-GB" sz="2000" dirty="0" err="1"/>
              <a:t>atraktivit</a:t>
            </a:r>
            <a:r>
              <a:rPr lang="en-GB" sz="2000" dirty="0"/>
              <a:t> a </a:t>
            </a:r>
            <a:r>
              <a:rPr lang="en-GB" sz="2000" dirty="0" err="1"/>
              <a:t>vůbec</a:t>
            </a:r>
            <a:r>
              <a:rPr lang="en-GB" sz="2000" dirty="0"/>
              <a:t> </a:t>
            </a:r>
            <a:r>
              <a:rPr lang="en-GB" sz="2000" dirty="0" err="1"/>
              <a:t>všeho</a:t>
            </a:r>
            <a:r>
              <a:rPr lang="en-GB" sz="2000" dirty="0"/>
              <a:t>, co </a:t>
            </a:r>
            <a:r>
              <a:rPr lang="en-GB" sz="2000" dirty="0" err="1"/>
              <a:t>podmiňuje</a:t>
            </a:r>
            <a:r>
              <a:rPr lang="en-GB" sz="2000" dirty="0"/>
              <a:t> </a:t>
            </a:r>
            <a:r>
              <a:rPr lang="en-GB" sz="2000" dirty="0" err="1"/>
              <a:t>vznik</a:t>
            </a:r>
            <a:r>
              <a:rPr lang="en-GB" sz="2000" dirty="0"/>
              <a:t> </a:t>
            </a:r>
            <a:r>
              <a:rPr lang="en-GB" sz="2000" dirty="0" err="1"/>
              <a:t>poptávky</a:t>
            </a:r>
            <a:r>
              <a:rPr lang="en-GB" sz="2000" dirty="0"/>
              <a:t> </a:t>
            </a:r>
            <a:r>
              <a:rPr lang="en-GB" sz="2000" dirty="0" err="1"/>
              <a:t>i</a:t>
            </a:r>
            <a:r>
              <a:rPr lang="en-GB" sz="2000" dirty="0"/>
              <a:t> </a:t>
            </a:r>
            <a:r>
              <a:rPr lang="en-GB" sz="2000" dirty="0" err="1"/>
              <a:t>nabídky</a:t>
            </a:r>
            <a:r>
              <a:rPr lang="en-GB" sz="2000" dirty="0"/>
              <a:t> v </a:t>
            </a:r>
            <a:r>
              <a:rPr lang="en-GB" sz="2000" dirty="0" err="1"/>
              <a:t>cestovním</a:t>
            </a:r>
            <a:r>
              <a:rPr lang="en-GB" sz="2000" dirty="0"/>
              <a:t> </a:t>
            </a:r>
            <a:r>
              <a:rPr lang="en-GB" sz="2000" dirty="0" err="1"/>
              <a:t>ruchu</a:t>
            </a:r>
            <a:r>
              <a:rPr lang="en-GB" sz="2000" dirty="0"/>
              <a:t>,</a:t>
            </a:r>
          </a:p>
          <a:p>
            <a:pPr marL="285750" indent="-285750" algn="just">
              <a:buFont typeface="Wingdings" panose="05000000000000000000" pitchFamily="2" charset="2"/>
              <a:buChar char="ü"/>
            </a:pPr>
            <a:r>
              <a:rPr lang="en-GB" sz="2000" dirty="0" err="1"/>
              <a:t>prostorové</a:t>
            </a:r>
            <a:r>
              <a:rPr lang="en-GB" sz="2000" dirty="0"/>
              <a:t> </a:t>
            </a:r>
            <a:r>
              <a:rPr lang="en-GB" sz="2000" dirty="0" err="1"/>
              <a:t>pohyby</a:t>
            </a:r>
            <a:r>
              <a:rPr lang="en-GB" sz="2000" dirty="0"/>
              <a:t> </a:t>
            </a:r>
            <a:r>
              <a:rPr lang="en-GB" sz="2000" dirty="0" err="1"/>
              <a:t>turistů</a:t>
            </a:r>
            <a:r>
              <a:rPr lang="en-GB" sz="2000" dirty="0"/>
              <a:t>,</a:t>
            </a:r>
          </a:p>
          <a:p>
            <a:pPr marL="285750" indent="-285750" algn="just">
              <a:buFont typeface="Wingdings" panose="05000000000000000000" pitchFamily="2" charset="2"/>
              <a:buChar char="ü"/>
            </a:pPr>
            <a:r>
              <a:rPr lang="en-GB" sz="2000" dirty="0" err="1"/>
              <a:t>podmínky</a:t>
            </a:r>
            <a:r>
              <a:rPr lang="en-GB" sz="2000" dirty="0"/>
              <a:t> </a:t>
            </a:r>
            <a:r>
              <a:rPr lang="en-GB" sz="2000" dirty="0" err="1"/>
              <a:t>oblastí</a:t>
            </a:r>
            <a:r>
              <a:rPr lang="en-GB" sz="2000" dirty="0"/>
              <a:t> </a:t>
            </a:r>
            <a:r>
              <a:rPr lang="en-GB" sz="2000" dirty="0" err="1"/>
              <a:t>turisty</a:t>
            </a:r>
            <a:r>
              <a:rPr lang="en-GB" sz="2000" dirty="0"/>
              <a:t> </a:t>
            </a:r>
            <a:r>
              <a:rPr lang="en-GB" sz="2000" dirty="0" err="1"/>
              <a:t>generující</a:t>
            </a:r>
            <a:r>
              <a:rPr lang="en-GB" sz="2000" dirty="0"/>
              <a:t> a </a:t>
            </a:r>
            <a:r>
              <a:rPr lang="en-GB" sz="2000" dirty="0" err="1"/>
              <a:t>jejich</a:t>
            </a:r>
            <a:r>
              <a:rPr lang="en-GB" sz="2000" dirty="0"/>
              <a:t> </a:t>
            </a:r>
            <a:r>
              <a:rPr lang="en-GB" sz="2000" dirty="0" err="1"/>
              <a:t>provázanost</a:t>
            </a:r>
            <a:r>
              <a:rPr lang="en-GB" sz="2000" dirty="0"/>
              <a:t> s </a:t>
            </a:r>
            <a:r>
              <a:rPr lang="en-GB" sz="2000" dirty="0" err="1"/>
              <a:t>místy</a:t>
            </a:r>
            <a:r>
              <a:rPr lang="en-GB" sz="2000" dirty="0"/>
              <a:t>, </a:t>
            </a:r>
            <a:r>
              <a:rPr lang="en-GB" sz="2000" dirty="0" err="1"/>
              <a:t>která</a:t>
            </a:r>
            <a:r>
              <a:rPr lang="en-GB" sz="2000" dirty="0"/>
              <a:t> </a:t>
            </a:r>
            <a:r>
              <a:rPr lang="en-GB" sz="2000" dirty="0" err="1"/>
              <a:t>turisty</a:t>
            </a:r>
            <a:r>
              <a:rPr lang="en-GB" sz="2000" dirty="0"/>
              <a:t> </a:t>
            </a:r>
            <a:r>
              <a:rPr lang="en-GB" sz="2000" dirty="0" err="1"/>
              <a:t>přijímají</a:t>
            </a:r>
            <a:endParaRPr lang="en-GB" sz="2000" dirty="0"/>
          </a:p>
          <a:p>
            <a:pPr marL="285750" indent="-285750">
              <a:buFont typeface="Wingdings" panose="05000000000000000000" pitchFamily="2" charset="2"/>
              <a:buChar char="ü"/>
            </a:pPr>
            <a:endParaRPr lang="en-GB" sz="2000" dirty="0"/>
          </a:p>
          <a:p>
            <a:endParaRPr lang="en-GB" sz="2000" dirty="0"/>
          </a:p>
        </p:txBody>
      </p:sp>
    </p:spTree>
    <p:extLst>
      <p:ext uri="{BB962C8B-B14F-4D97-AF65-F5344CB8AC3E}">
        <p14:creationId xmlns:p14="http://schemas.microsoft.com/office/powerpoint/2010/main" val="31185675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840760" cy="507703"/>
          </a:xfrm>
        </p:spPr>
        <p:txBody>
          <a:bodyPr/>
          <a:lstStyle/>
          <a:p>
            <a:r>
              <a:rPr lang="cs-CZ" dirty="0"/>
              <a:t>Tematické okruhy geografie cestovního </a:t>
            </a:r>
            <a:r>
              <a:rPr lang="cs-CZ" dirty="0" smtClean="0"/>
              <a:t>ruchu 2</a:t>
            </a:r>
            <a:endParaRPr lang="en-GB" dirty="0"/>
          </a:p>
        </p:txBody>
      </p:sp>
      <p:sp>
        <p:nvSpPr>
          <p:cNvPr id="3" name="Zástupný symbol pro číslo snímku 2"/>
          <p:cNvSpPr>
            <a:spLocks noGrp="1"/>
          </p:cNvSpPr>
          <p:nvPr>
            <p:ph type="sldNum" sz="quarter" idx="12"/>
          </p:nvPr>
        </p:nvSpPr>
        <p:spPr/>
        <p:txBody>
          <a:bodyPr/>
          <a:lstStyle/>
          <a:p>
            <a:fld id="{560808B9-4D1F-4069-9EB9-CD8802008F4E}" type="slidenum">
              <a:rPr lang="cs-CZ" smtClean="0"/>
              <a:pPr/>
              <a:t>24</a:t>
            </a:fld>
            <a:endParaRPr lang="cs-CZ" dirty="0"/>
          </a:p>
        </p:txBody>
      </p:sp>
      <p:sp>
        <p:nvSpPr>
          <p:cNvPr id="4" name="Obdélník 3"/>
          <p:cNvSpPr/>
          <p:nvPr/>
        </p:nvSpPr>
        <p:spPr>
          <a:xfrm>
            <a:off x="107504" y="987574"/>
            <a:ext cx="9036496" cy="3139321"/>
          </a:xfrm>
          <a:prstGeom prst="rect">
            <a:avLst/>
          </a:prstGeom>
        </p:spPr>
        <p:txBody>
          <a:bodyPr wrap="square">
            <a:spAutoFit/>
          </a:bodyPr>
          <a:lstStyle/>
          <a:p>
            <a:pPr marL="285750" indent="-285750">
              <a:buFont typeface="Wingdings" panose="05000000000000000000" pitchFamily="2" charset="2"/>
              <a:buChar char="q"/>
            </a:pPr>
            <a:r>
              <a:rPr lang="cs-CZ" b="1" dirty="0" err="1"/>
              <a:t>Tématické</a:t>
            </a:r>
            <a:r>
              <a:rPr lang="cs-CZ" b="1" dirty="0"/>
              <a:t> okruhy aktuálního studia geografie cestovního ruchu shrnuje </a:t>
            </a:r>
            <a:r>
              <a:rPr lang="cs-CZ" b="1" dirty="0" err="1"/>
              <a:t>Williams</a:t>
            </a:r>
            <a:r>
              <a:rPr lang="cs-CZ" b="1" dirty="0"/>
              <a:t> (1998: s. 16-18) do následujících bodů</a:t>
            </a:r>
            <a:r>
              <a:rPr lang="cs-CZ" b="1" dirty="0" smtClean="0"/>
              <a:t>:</a:t>
            </a:r>
          </a:p>
          <a:p>
            <a:endParaRPr lang="cs-CZ" b="1" dirty="0"/>
          </a:p>
          <a:p>
            <a:pPr marL="285750" indent="-285750">
              <a:buFont typeface="Wingdings" panose="05000000000000000000" pitchFamily="2" charset="2"/>
              <a:buChar char="q"/>
            </a:pPr>
            <a:r>
              <a:rPr lang="en-GB" b="1" dirty="0" err="1"/>
              <a:t>Vlivy</a:t>
            </a:r>
            <a:r>
              <a:rPr lang="en-GB" b="1" dirty="0"/>
              <a:t> </a:t>
            </a:r>
            <a:r>
              <a:rPr lang="en-GB" b="1" dirty="0" err="1"/>
              <a:t>cestovního</a:t>
            </a:r>
            <a:r>
              <a:rPr lang="en-GB" b="1" dirty="0"/>
              <a:t> </a:t>
            </a:r>
            <a:r>
              <a:rPr lang="en-GB" b="1" dirty="0" err="1"/>
              <a:t>ruchu</a:t>
            </a:r>
            <a:r>
              <a:rPr lang="en-GB" b="1" dirty="0"/>
              <a:t>:</a:t>
            </a:r>
          </a:p>
          <a:p>
            <a:pPr marL="285750" indent="-285750">
              <a:buFont typeface="Wingdings" panose="05000000000000000000" pitchFamily="2" charset="2"/>
              <a:buChar char="ü"/>
            </a:pPr>
            <a:r>
              <a:rPr lang="en-GB" dirty="0" err="1"/>
              <a:t>fenomén</a:t>
            </a:r>
            <a:r>
              <a:rPr lang="en-GB" dirty="0"/>
              <a:t> </a:t>
            </a:r>
            <a:r>
              <a:rPr lang="en-GB" dirty="0" err="1"/>
              <a:t>cestovního</a:t>
            </a:r>
            <a:r>
              <a:rPr lang="en-GB" dirty="0"/>
              <a:t> </a:t>
            </a:r>
            <a:r>
              <a:rPr lang="en-GB" dirty="0" err="1"/>
              <a:t>ruchu</a:t>
            </a:r>
            <a:r>
              <a:rPr lang="en-GB" dirty="0"/>
              <a:t> </a:t>
            </a:r>
            <a:r>
              <a:rPr lang="en-GB" dirty="0" err="1"/>
              <a:t>jako</a:t>
            </a:r>
            <a:r>
              <a:rPr lang="en-GB" dirty="0"/>
              <a:t> </a:t>
            </a:r>
            <a:r>
              <a:rPr lang="en-GB" dirty="0" err="1"/>
              <a:t>faktor</a:t>
            </a:r>
            <a:r>
              <a:rPr lang="en-GB" dirty="0"/>
              <a:t> </a:t>
            </a:r>
            <a:r>
              <a:rPr lang="en-GB" dirty="0" err="1"/>
              <a:t>ovlivňující</a:t>
            </a:r>
            <a:r>
              <a:rPr lang="en-GB" dirty="0"/>
              <a:t> </a:t>
            </a:r>
            <a:r>
              <a:rPr lang="en-GB" dirty="0" err="1"/>
              <a:t>ekonomické</a:t>
            </a:r>
            <a:r>
              <a:rPr lang="en-GB" dirty="0"/>
              <a:t>, </a:t>
            </a:r>
            <a:r>
              <a:rPr lang="en-GB" dirty="0" err="1"/>
              <a:t>environmentální</a:t>
            </a:r>
            <a:r>
              <a:rPr lang="en-GB" dirty="0"/>
              <a:t>, </a:t>
            </a:r>
            <a:r>
              <a:rPr lang="en-GB" dirty="0" err="1"/>
              <a:t>sociální</a:t>
            </a:r>
            <a:r>
              <a:rPr lang="en-GB" dirty="0"/>
              <a:t> a </a:t>
            </a:r>
            <a:r>
              <a:rPr lang="en-GB" dirty="0" err="1"/>
              <a:t>kulturní</a:t>
            </a:r>
            <a:r>
              <a:rPr lang="en-GB" dirty="0"/>
              <a:t> </a:t>
            </a:r>
            <a:r>
              <a:rPr lang="en-GB" dirty="0" err="1"/>
              <a:t>prostředí</a:t>
            </a:r>
            <a:r>
              <a:rPr lang="en-GB" dirty="0"/>
              <a:t>.</a:t>
            </a:r>
          </a:p>
          <a:p>
            <a:endParaRPr lang="cs-CZ" b="1" dirty="0" smtClean="0"/>
          </a:p>
          <a:p>
            <a:pPr marL="285750" indent="-285750">
              <a:buFont typeface="Wingdings" panose="05000000000000000000" pitchFamily="2" charset="2"/>
              <a:buChar char="q"/>
            </a:pPr>
            <a:r>
              <a:rPr lang="en-GB" b="1" dirty="0" err="1" smtClean="0"/>
              <a:t>Územní</a:t>
            </a:r>
            <a:r>
              <a:rPr lang="en-GB" b="1" dirty="0" smtClean="0"/>
              <a:t> </a:t>
            </a:r>
            <a:r>
              <a:rPr lang="en-GB" b="1" dirty="0"/>
              <a:t>a </a:t>
            </a:r>
            <a:r>
              <a:rPr lang="en-GB" b="1" dirty="0" err="1"/>
              <a:t>hospodářské</a:t>
            </a:r>
            <a:r>
              <a:rPr lang="en-GB" b="1" dirty="0"/>
              <a:t> </a:t>
            </a:r>
            <a:r>
              <a:rPr lang="en-GB" b="1" dirty="0" err="1"/>
              <a:t>plánování</a:t>
            </a:r>
            <a:r>
              <a:rPr lang="en-GB" b="1" dirty="0"/>
              <a:t>:</a:t>
            </a:r>
          </a:p>
          <a:p>
            <a:pPr marL="285750" indent="-285750">
              <a:buFont typeface="Wingdings" panose="05000000000000000000" pitchFamily="2" charset="2"/>
              <a:buChar char="ü"/>
            </a:pPr>
            <a:r>
              <a:rPr lang="en-GB" dirty="0" err="1"/>
              <a:t>cestovní</a:t>
            </a:r>
            <a:r>
              <a:rPr lang="en-GB" dirty="0"/>
              <a:t> </a:t>
            </a:r>
            <a:r>
              <a:rPr lang="en-GB" dirty="0" err="1"/>
              <a:t>ruch</a:t>
            </a:r>
            <a:r>
              <a:rPr lang="en-GB" dirty="0"/>
              <a:t> </a:t>
            </a:r>
            <a:r>
              <a:rPr lang="en-GB" dirty="0" err="1"/>
              <a:t>své</a:t>
            </a:r>
            <a:r>
              <a:rPr lang="en-GB" dirty="0"/>
              <a:t> </a:t>
            </a:r>
            <a:r>
              <a:rPr lang="en-GB" dirty="0" err="1"/>
              <a:t>prostředí</a:t>
            </a:r>
            <a:r>
              <a:rPr lang="en-GB" dirty="0"/>
              <a:t> </a:t>
            </a:r>
            <a:r>
              <a:rPr lang="en-GB" dirty="0" err="1"/>
              <a:t>ovlivňuje</a:t>
            </a:r>
            <a:r>
              <a:rPr lang="en-GB" dirty="0"/>
              <a:t> a je </a:t>
            </a:r>
            <a:r>
              <a:rPr lang="en-GB" dirty="0" err="1"/>
              <a:t>prostředím</a:t>
            </a:r>
            <a:r>
              <a:rPr lang="en-GB" dirty="0"/>
              <a:t> </a:t>
            </a:r>
            <a:r>
              <a:rPr lang="en-GB" dirty="0" err="1"/>
              <a:t>ovlivňován</a:t>
            </a:r>
            <a:r>
              <a:rPr lang="en-GB" dirty="0"/>
              <a:t>,</a:t>
            </a:r>
          </a:p>
          <a:p>
            <a:pPr marL="285750" indent="-285750">
              <a:buFont typeface="Wingdings" panose="05000000000000000000" pitchFamily="2" charset="2"/>
              <a:buChar char="ü"/>
            </a:pPr>
            <a:r>
              <a:rPr lang="en-GB" dirty="0" err="1"/>
              <a:t>cestovní</a:t>
            </a:r>
            <a:r>
              <a:rPr lang="en-GB" dirty="0"/>
              <a:t> </a:t>
            </a:r>
            <a:r>
              <a:rPr lang="en-GB" dirty="0" err="1"/>
              <a:t>ruch</a:t>
            </a:r>
            <a:r>
              <a:rPr lang="en-GB" dirty="0"/>
              <a:t> </a:t>
            </a:r>
            <a:r>
              <a:rPr lang="en-GB" dirty="0" err="1"/>
              <a:t>lze</a:t>
            </a:r>
            <a:r>
              <a:rPr lang="en-GB" dirty="0"/>
              <a:t> </a:t>
            </a:r>
            <a:r>
              <a:rPr lang="en-GB" dirty="0" err="1"/>
              <a:t>použít</a:t>
            </a:r>
            <a:r>
              <a:rPr lang="en-GB" dirty="0"/>
              <a:t> </a:t>
            </a:r>
            <a:r>
              <a:rPr lang="en-GB" dirty="0" err="1"/>
              <a:t>jako</a:t>
            </a:r>
            <a:r>
              <a:rPr lang="en-GB" dirty="0"/>
              <a:t> </a:t>
            </a:r>
            <a:r>
              <a:rPr lang="en-GB" dirty="0" err="1"/>
              <a:t>nástroj</a:t>
            </a:r>
            <a:r>
              <a:rPr lang="en-GB" dirty="0"/>
              <a:t> k </a:t>
            </a:r>
            <a:r>
              <a:rPr lang="en-GB" dirty="0" err="1"/>
              <a:t>dosažení</a:t>
            </a:r>
            <a:r>
              <a:rPr lang="en-GB" dirty="0"/>
              <a:t> </a:t>
            </a:r>
            <a:r>
              <a:rPr lang="en-GB" dirty="0" err="1"/>
              <a:t>cílů</a:t>
            </a:r>
            <a:r>
              <a:rPr lang="en-GB" dirty="0"/>
              <a:t> </a:t>
            </a:r>
            <a:r>
              <a:rPr lang="en-GB" dirty="0" err="1"/>
              <a:t>plánování</a:t>
            </a:r>
            <a:r>
              <a:rPr lang="en-GB" dirty="0"/>
              <a:t> </a:t>
            </a:r>
            <a:r>
              <a:rPr lang="en-GB" dirty="0" err="1"/>
              <a:t>na</a:t>
            </a:r>
            <a:r>
              <a:rPr lang="en-GB" dirty="0"/>
              <a:t> </a:t>
            </a:r>
            <a:r>
              <a:rPr lang="en-GB" dirty="0" err="1"/>
              <a:t>straně</a:t>
            </a:r>
            <a:r>
              <a:rPr lang="en-GB" dirty="0"/>
              <a:t> </a:t>
            </a:r>
            <a:r>
              <a:rPr lang="en-GB" dirty="0" err="1"/>
              <a:t>jedné</a:t>
            </a:r>
            <a:r>
              <a:rPr lang="en-GB" dirty="0"/>
              <a:t> a </a:t>
            </a:r>
            <a:r>
              <a:rPr lang="en-GB" dirty="0" err="1"/>
              <a:t>požadavky</a:t>
            </a:r>
            <a:r>
              <a:rPr lang="en-GB" dirty="0"/>
              <a:t> </a:t>
            </a:r>
            <a:r>
              <a:rPr lang="en-GB" dirty="0" err="1"/>
              <a:t>cestovního</a:t>
            </a:r>
            <a:r>
              <a:rPr lang="en-GB" dirty="0"/>
              <a:t> </a:t>
            </a:r>
            <a:r>
              <a:rPr lang="en-GB" dirty="0" err="1"/>
              <a:t>ruchu</a:t>
            </a:r>
            <a:r>
              <a:rPr lang="en-GB" dirty="0"/>
              <a:t> </a:t>
            </a:r>
            <a:r>
              <a:rPr lang="en-GB" dirty="0" err="1"/>
              <a:t>zohlednit</a:t>
            </a:r>
            <a:r>
              <a:rPr lang="en-GB" dirty="0"/>
              <a:t> </a:t>
            </a:r>
            <a:r>
              <a:rPr lang="en-GB" dirty="0" err="1"/>
              <a:t>při</a:t>
            </a:r>
            <a:r>
              <a:rPr lang="en-GB" dirty="0"/>
              <a:t> </a:t>
            </a:r>
            <a:r>
              <a:rPr lang="en-GB" dirty="0" err="1"/>
              <a:t>vytváření</a:t>
            </a:r>
            <a:r>
              <a:rPr lang="en-GB" dirty="0"/>
              <a:t> </a:t>
            </a:r>
            <a:r>
              <a:rPr lang="en-GB" dirty="0" err="1"/>
              <a:t>plánu</a:t>
            </a:r>
            <a:r>
              <a:rPr lang="en-GB" dirty="0"/>
              <a:t> </a:t>
            </a:r>
            <a:r>
              <a:rPr lang="en-GB" dirty="0" err="1"/>
              <a:t>na</a:t>
            </a:r>
            <a:r>
              <a:rPr lang="en-GB" dirty="0"/>
              <a:t> </a:t>
            </a:r>
            <a:r>
              <a:rPr lang="en-GB" dirty="0" err="1"/>
              <a:t>straně</a:t>
            </a:r>
            <a:r>
              <a:rPr lang="en-GB" dirty="0"/>
              <a:t> </a:t>
            </a:r>
            <a:r>
              <a:rPr lang="en-GB" dirty="0" err="1"/>
              <a:t>druhé</a:t>
            </a:r>
            <a:r>
              <a:rPr lang="en-GB" dirty="0" smtClean="0"/>
              <a:t>.</a:t>
            </a:r>
            <a:endParaRPr lang="en-GB" dirty="0"/>
          </a:p>
        </p:txBody>
      </p:sp>
    </p:spTree>
    <p:extLst>
      <p:ext uri="{BB962C8B-B14F-4D97-AF65-F5344CB8AC3E}">
        <p14:creationId xmlns:p14="http://schemas.microsoft.com/office/powerpoint/2010/main" val="28994218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840760" cy="507703"/>
          </a:xfrm>
        </p:spPr>
        <p:txBody>
          <a:bodyPr/>
          <a:lstStyle/>
          <a:p>
            <a:r>
              <a:rPr lang="cs-CZ" dirty="0"/>
              <a:t>Tematické okruhy geografie cestovního </a:t>
            </a:r>
            <a:r>
              <a:rPr lang="cs-CZ" dirty="0" smtClean="0"/>
              <a:t>ruchu 3</a:t>
            </a:r>
            <a:endParaRPr lang="en-GB" dirty="0"/>
          </a:p>
        </p:txBody>
      </p:sp>
      <p:sp>
        <p:nvSpPr>
          <p:cNvPr id="3" name="Zástupný symbol pro číslo snímku 2"/>
          <p:cNvSpPr>
            <a:spLocks noGrp="1"/>
          </p:cNvSpPr>
          <p:nvPr>
            <p:ph type="sldNum" sz="quarter" idx="12"/>
          </p:nvPr>
        </p:nvSpPr>
        <p:spPr/>
        <p:txBody>
          <a:bodyPr/>
          <a:lstStyle/>
          <a:p>
            <a:fld id="{560808B9-4D1F-4069-9EB9-CD8802008F4E}" type="slidenum">
              <a:rPr lang="cs-CZ" smtClean="0"/>
              <a:pPr/>
              <a:t>25</a:t>
            </a:fld>
            <a:endParaRPr lang="cs-CZ" dirty="0"/>
          </a:p>
        </p:txBody>
      </p:sp>
      <p:sp>
        <p:nvSpPr>
          <p:cNvPr id="4" name="Obdélník 3"/>
          <p:cNvSpPr/>
          <p:nvPr/>
        </p:nvSpPr>
        <p:spPr>
          <a:xfrm>
            <a:off x="0" y="987574"/>
            <a:ext cx="9144000" cy="3046988"/>
          </a:xfrm>
          <a:prstGeom prst="rect">
            <a:avLst/>
          </a:prstGeom>
        </p:spPr>
        <p:txBody>
          <a:bodyPr wrap="square">
            <a:spAutoFit/>
          </a:bodyPr>
          <a:lstStyle/>
          <a:p>
            <a:pPr marL="285750" indent="-285750" algn="just">
              <a:buFont typeface="Wingdings" panose="05000000000000000000" pitchFamily="2" charset="2"/>
              <a:buChar char="q"/>
            </a:pPr>
            <a:r>
              <a:rPr lang="cs-CZ" b="1" dirty="0" err="1"/>
              <a:t>Tématické</a:t>
            </a:r>
            <a:r>
              <a:rPr lang="cs-CZ" b="1" dirty="0"/>
              <a:t> okruhy aktuálního studia geografie cestovního ruchu shrnuje </a:t>
            </a:r>
            <a:r>
              <a:rPr lang="cs-CZ" b="1" dirty="0" err="1"/>
              <a:t>Williams</a:t>
            </a:r>
            <a:r>
              <a:rPr lang="cs-CZ" b="1" dirty="0"/>
              <a:t> (1998: s. 16-18) do následujících bodů:</a:t>
            </a:r>
          </a:p>
          <a:p>
            <a:pPr algn="just"/>
            <a:endParaRPr lang="cs-CZ" b="1" dirty="0" smtClean="0"/>
          </a:p>
          <a:p>
            <a:pPr marL="285750" indent="-285750" algn="just">
              <a:buFont typeface="Wingdings" panose="05000000000000000000" pitchFamily="2" charset="2"/>
              <a:buChar char="q"/>
            </a:pPr>
            <a:r>
              <a:rPr lang="en-GB" b="1" dirty="0" err="1" smtClean="0"/>
              <a:t>Prostorové</a:t>
            </a:r>
            <a:r>
              <a:rPr lang="en-GB" b="1" dirty="0" smtClean="0"/>
              <a:t> </a:t>
            </a:r>
            <a:r>
              <a:rPr lang="en-GB" b="1" dirty="0" err="1"/>
              <a:t>modelování</a:t>
            </a:r>
            <a:r>
              <a:rPr lang="en-GB" b="1" dirty="0"/>
              <a:t> </a:t>
            </a:r>
            <a:r>
              <a:rPr lang="en-GB" b="1" dirty="0" err="1"/>
              <a:t>turistického</a:t>
            </a:r>
            <a:r>
              <a:rPr lang="en-GB" b="1" dirty="0"/>
              <a:t> </a:t>
            </a:r>
            <a:r>
              <a:rPr lang="en-GB" b="1" dirty="0" err="1"/>
              <a:t>vývoje</a:t>
            </a:r>
            <a:r>
              <a:rPr lang="en-GB" b="1" dirty="0"/>
              <a:t>:</a:t>
            </a:r>
          </a:p>
          <a:p>
            <a:pPr marL="285750" indent="-285750" algn="just">
              <a:buFont typeface="Wingdings" panose="05000000000000000000" pitchFamily="2" charset="2"/>
              <a:buChar char="ü"/>
            </a:pPr>
            <a:r>
              <a:rPr lang="en-GB" sz="2400" dirty="0" err="1"/>
              <a:t>vývoj</a:t>
            </a:r>
            <a:r>
              <a:rPr lang="en-GB" sz="2400" dirty="0"/>
              <a:t> a </a:t>
            </a:r>
            <a:r>
              <a:rPr lang="en-GB" sz="2400" dirty="0" err="1"/>
              <a:t>změny</a:t>
            </a:r>
            <a:r>
              <a:rPr lang="en-GB" sz="2400" dirty="0"/>
              <a:t> </a:t>
            </a:r>
            <a:r>
              <a:rPr lang="en-GB" sz="2400" dirty="0" err="1"/>
              <a:t>turistické</a:t>
            </a:r>
            <a:r>
              <a:rPr lang="en-GB" sz="2400" dirty="0"/>
              <a:t> pattern (= </a:t>
            </a:r>
            <a:r>
              <a:rPr lang="en-GB" sz="2400" dirty="0" err="1"/>
              <a:t>vzorku</a:t>
            </a:r>
            <a:r>
              <a:rPr lang="en-GB" sz="2400" dirty="0"/>
              <a:t>, </a:t>
            </a:r>
            <a:r>
              <a:rPr lang="en-GB" sz="2400" dirty="0" err="1"/>
              <a:t>struktury</a:t>
            </a:r>
            <a:r>
              <a:rPr lang="en-GB" sz="2400" dirty="0"/>
              <a:t>) v </a:t>
            </a:r>
            <a:r>
              <a:rPr lang="en-GB" sz="2400" dirty="0" err="1"/>
              <a:t>prostoru</a:t>
            </a:r>
            <a:r>
              <a:rPr lang="en-GB" sz="2400" dirty="0"/>
              <a:t> a </a:t>
            </a:r>
            <a:r>
              <a:rPr lang="en-GB" sz="2400" dirty="0" err="1"/>
              <a:t>čase</a:t>
            </a:r>
            <a:r>
              <a:rPr lang="en-GB" sz="2400" dirty="0"/>
              <a:t>,</a:t>
            </a:r>
          </a:p>
          <a:p>
            <a:pPr marL="285750" indent="-285750" algn="just">
              <a:buFont typeface="Wingdings" panose="05000000000000000000" pitchFamily="2" charset="2"/>
              <a:buChar char="ü"/>
            </a:pPr>
            <a:r>
              <a:rPr lang="en-GB" sz="2400" dirty="0" err="1"/>
              <a:t>prostorové</a:t>
            </a:r>
            <a:r>
              <a:rPr lang="en-GB" sz="2400" dirty="0"/>
              <a:t> </a:t>
            </a:r>
            <a:r>
              <a:rPr lang="en-GB" sz="2400" dirty="0" err="1"/>
              <a:t>šíření</a:t>
            </a:r>
            <a:r>
              <a:rPr lang="en-GB" sz="2400" dirty="0"/>
              <a:t> </a:t>
            </a:r>
            <a:r>
              <a:rPr lang="en-GB" sz="2400" dirty="0" err="1"/>
              <a:t>cestovního</a:t>
            </a:r>
            <a:r>
              <a:rPr lang="en-GB" sz="2400" dirty="0"/>
              <a:t> </a:t>
            </a:r>
            <a:r>
              <a:rPr lang="en-GB" sz="2400" dirty="0" err="1"/>
              <a:t>ruchu</a:t>
            </a:r>
            <a:r>
              <a:rPr lang="en-GB" sz="2400" dirty="0"/>
              <a:t> </a:t>
            </a:r>
            <a:r>
              <a:rPr lang="en-GB" sz="2400" dirty="0" err="1"/>
              <a:t>uvnitř</a:t>
            </a:r>
            <a:r>
              <a:rPr lang="en-GB" sz="2400" dirty="0"/>
              <a:t> </a:t>
            </a:r>
            <a:r>
              <a:rPr lang="en-GB" sz="2400" dirty="0" err="1"/>
              <a:t>i</a:t>
            </a:r>
            <a:r>
              <a:rPr lang="en-GB" sz="2400" dirty="0"/>
              <a:t> </a:t>
            </a:r>
            <a:r>
              <a:rPr lang="en-GB" sz="2400" dirty="0" err="1"/>
              <a:t>vně</a:t>
            </a:r>
            <a:r>
              <a:rPr lang="en-GB" sz="2400" dirty="0"/>
              <a:t> </a:t>
            </a:r>
            <a:r>
              <a:rPr lang="en-GB" sz="2400" dirty="0" err="1"/>
              <a:t>státního</a:t>
            </a:r>
            <a:r>
              <a:rPr lang="en-GB" sz="2400" dirty="0"/>
              <a:t> </a:t>
            </a:r>
            <a:r>
              <a:rPr lang="en-GB" sz="2400" dirty="0" err="1"/>
              <a:t>území</a:t>
            </a:r>
            <a:r>
              <a:rPr lang="en-GB" sz="2400" dirty="0"/>
              <a:t>,</a:t>
            </a:r>
          </a:p>
          <a:p>
            <a:pPr marL="285750" indent="-285750" algn="just">
              <a:buFont typeface="Wingdings" panose="05000000000000000000" pitchFamily="2" charset="2"/>
              <a:buChar char="ü"/>
            </a:pPr>
            <a:r>
              <a:rPr lang="en-GB" sz="2400" dirty="0" err="1"/>
              <a:t>rozvoj</a:t>
            </a:r>
            <a:r>
              <a:rPr lang="en-GB" sz="2400" dirty="0"/>
              <a:t> </a:t>
            </a:r>
            <a:r>
              <a:rPr lang="en-GB" sz="2400" dirty="0" err="1"/>
              <a:t>hierarchizace</a:t>
            </a:r>
            <a:r>
              <a:rPr lang="en-GB" sz="2400" dirty="0"/>
              <a:t> </a:t>
            </a:r>
            <a:r>
              <a:rPr lang="en-GB" sz="2400" dirty="0" err="1"/>
              <a:t>turistických</a:t>
            </a:r>
            <a:r>
              <a:rPr lang="en-GB" sz="2400" dirty="0"/>
              <a:t> </a:t>
            </a:r>
            <a:r>
              <a:rPr lang="en-GB" sz="2400" dirty="0" err="1"/>
              <a:t>středisek</a:t>
            </a:r>
            <a:r>
              <a:rPr lang="en-GB" sz="2400" dirty="0"/>
              <a:t> a </a:t>
            </a:r>
            <a:r>
              <a:rPr lang="en-GB" sz="2400" dirty="0" err="1"/>
              <a:t>oblastí</a:t>
            </a:r>
            <a:r>
              <a:rPr lang="en-GB" sz="2400" dirty="0"/>
              <a:t>,</a:t>
            </a:r>
          </a:p>
          <a:p>
            <a:pPr marL="285750" indent="-285750" algn="just">
              <a:buFont typeface="Wingdings" panose="05000000000000000000" pitchFamily="2" charset="2"/>
              <a:buChar char="ü"/>
            </a:pPr>
            <a:r>
              <a:rPr lang="en-GB" sz="2400" dirty="0" err="1"/>
              <a:t>vliv</a:t>
            </a:r>
            <a:r>
              <a:rPr lang="en-GB" sz="2400" dirty="0"/>
              <a:t> </a:t>
            </a:r>
            <a:r>
              <a:rPr lang="en-GB" sz="2400" dirty="0" err="1"/>
              <a:t>vzdálenosti</a:t>
            </a:r>
            <a:r>
              <a:rPr lang="en-GB" sz="2400" dirty="0"/>
              <a:t> </a:t>
            </a:r>
            <a:r>
              <a:rPr lang="en-GB" sz="2400" dirty="0" err="1"/>
              <a:t>na</a:t>
            </a:r>
            <a:r>
              <a:rPr lang="en-GB" sz="2400" dirty="0"/>
              <a:t> pattern </a:t>
            </a:r>
            <a:r>
              <a:rPr lang="en-GB" sz="2400" dirty="0" err="1"/>
              <a:t>turistických</a:t>
            </a:r>
            <a:r>
              <a:rPr lang="en-GB" sz="2400" dirty="0"/>
              <a:t> </a:t>
            </a:r>
            <a:r>
              <a:rPr lang="en-GB" sz="2400" dirty="0" err="1"/>
              <a:t>pohybů</a:t>
            </a:r>
            <a:r>
              <a:rPr lang="en-GB" sz="2400" dirty="0"/>
              <a:t>.</a:t>
            </a:r>
          </a:p>
        </p:txBody>
      </p:sp>
    </p:spTree>
    <p:extLst>
      <p:ext uri="{BB962C8B-B14F-4D97-AF65-F5344CB8AC3E}">
        <p14:creationId xmlns:p14="http://schemas.microsoft.com/office/powerpoint/2010/main" val="956849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88832" cy="507703"/>
          </a:xfrm>
        </p:spPr>
        <p:txBody>
          <a:bodyPr/>
          <a:lstStyle/>
          <a:p>
            <a:r>
              <a:rPr lang="cs-CZ" dirty="0"/>
              <a:t>Tematické okruhy geografie cestovního </a:t>
            </a:r>
            <a:r>
              <a:rPr lang="cs-CZ" dirty="0" smtClean="0"/>
              <a:t>ruchu 4</a:t>
            </a:r>
            <a:endParaRPr lang="en-GB" dirty="0"/>
          </a:p>
        </p:txBody>
      </p:sp>
      <p:sp>
        <p:nvSpPr>
          <p:cNvPr id="3" name="Zástupný symbol pro číslo snímku 2"/>
          <p:cNvSpPr>
            <a:spLocks noGrp="1"/>
          </p:cNvSpPr>
          <p:nvPr>
            <p:ph type="sldNum" sz="quarter" idx="12"/>
          </p:nvPr>
        </p:nvSpPr>
        <p:spPr/>
        <p:txBody>
          <a:bodyPr/>
          <a:lstStyle/>
          <a:p>
            <a:fld id="{560808B9-4D1F-4069-9EB9-CD8802008F4E}" type="slidenum">
              <a:rPr lang="cs-CZ" smtClean="0"/>
              <a:pPr/>
              <a:t>26</a:t>
            </a:fld>
            <a:endParaRPr lang="cs-CZ" dirty="0"/>
          </a:p>
        </p:txBody>
      </p:sp>
      <p:sp>
        <p:nvSpPr>
          <p:cNvPr id="4" name="Obdélník 3"/>
          <p:cNvSpPr/>
          <p:nvPr/>
        </p:nvSpPr>
        <p:spPr>
          <a:xfrm>
            <a:off x="0" y="987575"/>
            <a:ext cx="9036496" cy="3693319"/>
          </a:xfrm>
          <a:prstGeom prst="rect">
            <a:avLst/>
          </a:prstGeom>
        </p:spPr>
        <p:txBody>
          <a:bodyPr wrap="square">
            <a:spAutoFit/>
          </a:bodyPr>
          <a:lstStyle/>
          <a:p>
            <a:pPr marL="285750" indent="-285750" algn="just">
              <a:buFont typeface="Wingdings" panose="05000000000000000000" pitchFamily="2" charset="2"/>
              <a:buChar char="q"/>
            </a:pPr>
            <a:r>
              <a:rPr lang="cs-CZ" b="1" dirty="0"/>
              <a:t>Z</a:t>
            </a:r>
            <a:r>
              <a:rPr lang="cs-CZ" b="1" dirty="0" smtClean="0"/>
              <a:t>ákladní </a:t>
            </a:r>
            <a:r>
              <a:rPr lang="cs-CZ" b="1" dirty="0"/>
              <a:t>problémy, které s geografií cestovního ruchu </a:t>
            </a:r>
            <a:r>
              <a:rPr lang="cs-CZ" b="1" dirty="0" smtClean="0"/>
              <a:t>souvisí:</a:t>
            </a:r>
          </a:p>
          <a:p>
            <a:pPr algn="just"/>
            <a:endParaRPr lang="cs-CZ" b="1" dirty="0"/>
          </a:p>
          <a:p>
            <a:pPr marL="285750" indent="-285750" algn="just">
              <a:buFont typeface="Wingdings" panose="05000000000000000000" pitchFamily="2" charset="2"/>
              <a:buChar char="q"/>
            </a:pPr>
            <a:r>
              <a:rPr lang="cs-CZ" b="1" dirty="0"/>
              <a:t>Statistická nejednotnost:</a:t>
            </a:r>
          </a:p>
          <a:p>
            <a:pPr marL="285750" indent="-285750" algn="just">
              <a:buFont typeface="Wingdings" panose="05000000000000000000" pitchFamily="2" charset="2"/>
              <a:buChar char="ü"/>
            </a:pPr>
            <a:r>
              <a:rPr lang="cs-CZ" dirty="0"/>
              <a:t>přesto, co víte z předcházejícího studia CR, je srovnávání dat mezi státy zatíženo nejednotností sběru informací, např. o počtu návštěvníků, délce jejich pobytu i hospodářských výsledcích</a:t>
            </a:r>
            <a:r>
              <a:rPr lang="cs-CZ" b="1" dirty="0"/>
              <a:t>.</a:t>
            </a:r>
          </a:p>
          <a:p>
            <a:pPr algn="just"/>
            <a:endParaRPr lang="cs-CZ" b="1" dirty="0" smtClean="0"/>
          </a:p>
          <a:p>
            <a:pPr marL="285750" indent="-285750" algn="just">
              <a:buFont typeface="Wingdings" panose="05000000000000000000" pitchFamily="2" charset="2"/>
              <a:buChar char="q"/>
            </a:pPr>
            <a:r>
              <a:rPr lang="cs-CZ" b="1" dirty="0" smtClean="0"/>
              <a:t>Komplexita </a:t>
            </a:r>
            <a:r>
              <a:rPr lang="cs-CZ" b="1" dirty="0"/>
              <a:t>aktivit cestovního ruchu:</a:t>
            </a:r>
          </a:p>
          <a:p>
            <a:pPr marL="285750" indent="-285750" algn="just">
              <a:buFont typeface="Wingdings" panose="05000000000000000000" pitchFamily="2" charset="2"/>
              <a:buChar char="ü"/>
            </a:pPr>
            <a:r>
              <a:rPr lang="cs-CZ" dirty="0"/>
              <a:t>přestože se hovoří o tzv. průmyslu cestovního ruchu (vy už víte, že se jedná především o služby), ten vlastně vůbec </a:t>
            </a:r>
            <a:r>
              <a:rPr lang="cs-CZ" dirty="0" err="1"/>
              <a:t>podchytitelně</a:t>
            </a:r>
            <a:r>
              <a:rPr lang="cs-CZ" dirty="0"/>
              <a:t> neexistuje,</a:t>
            </a:r>
          </a:p>
          <a:p>
            <a:pPr marL="285750" indent="-285750" algn="just">
              <a:buFont typeface="Wingdings" panose="05000000000000000000" pitchFamily="2" charset="2"/>
              <a:buChar char="ü"/>
            </a:pPr>
            <a:r>
              <a:rPr lang="cs-CZ" dirty="0"/>
              <a:t>nabídku ubytování lze hodnotit ještě poměrně snadno, ale sociální kontakty, vzpomínky nebo zkušenost už kvantitativně hodnotit téměř nelze.</a:t>
            </a:r>
          </a:p>
          <a:p>
            <a:endParaRPr lang="cs-CZ" b="1" dirty="0"/>
          </a:p>
        </p:txBody>
      </p:sp>
    </p:spTree>
    <p:extLst>
      <p:ext uri="{BB962C8B-B14F-4D97-AF65-F5344CB8AC3E}">
        <p14:creationId xmlns:p14="http://schemas.microsoft.com/office/powerpoint/2010/main" val="12172935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696744" cy="507703"/>
          </a:xfrm>
        </p:spPr>
        <p:txBody>
          <a:bodyPr/>
          <a:lstStyle/>
          <a:p>
            <a:r>
              <a:rPr lang="cs-CZ" dirty="0"/>
              <a:t>Tematické okruhy geografie cestovního </a:t>
            </a:r>
            <a:r>
              <a:rPr lang="cs-CZ" dirty="0" smtClean="0"/>
              <a:t>ruchu 5</a:t>
            </a:r>
            <a:endParaRPr lang="en-GB" dirty="0"/>
          </a:p>
        </p:txBody>
      </p:sp>
      <p:sp>
        <p:nvSpPr>
          <p:cNvPr id="3" name="Zástupný symbol pro číslo snímku 2"/>
          <p:cNvSpPr>
            <a:spLocks noGrp="1"/>
          </p:cNvSpPr>
          <p:nvPr>
            <p:ph type="sldNum" sz="quarter" idx="12"/>
          </p:nvPr>
        </p:nvSpPr>
        <p:spPr/>
        <p:txBody>
          <a:bodyPr/>
          <a:lstStyle/>
          <a:p>
            <a:fld id="{560808B9-4D1F-4069-9EB9-CD8802008F4E}" type="slidenum">
              <a:rPr lang="cs-CZ" smtClean="0"/>
              <a:pPr/>
              <a:t>27</a:t>
            </a:fld>
            <a:endParaRPr lang="cs-CZ" dirty="0"/>
          </a:p>
        </p:txBody>
      </p:sp>
      <p:sp>
        <p:nvSpPr>
          <p:cNvPr id="4" name="Obdélník 3"/>
          <p:cNvSpPr/>
          <p:nvPr/>
        </p:nvSpPr>
        <p:spPr>
          <a:xfrm>
            <a:off x="0" y="987575"/>
            <a:ext cx="9036496" cy="3139321"/>
          </a:xfrm>
          <a:prstGeom prst="rect">
            <a:avLst/>
          </a:prstGeom>
        </p:spPr>
        <p:txBody>
          <a:bodyPr wrap="square">
            <a:spAutoFit/>
          </a:bodyPr>
          <a:lstStyle/>
          <a:p>
            <a:pPr marL="285750" indent="-285750">
              <a:buFont typeface="Wingdings" panose="05000000000000000000" pitchFamily="2" charset="2"/>
              <a:buChar char="q"/>
            </a:pPr>
            <a:r>
              <a:rPr lang="cs-CZ" b="1" dirty="0"/>
              <a:t>Z</a:t>
            </a:r>
            <a:r>
              <a:rPr lang="cs-CZ" b="1" dirty="0" smtClean="0"/>
              <a:t>ákladní </a:t>
            </a:r>
            <a:r>
              <a:rPr lang="cs-CZ" b="1" dirty="0"/>
              <a:t>problémy, které s geografií cestovního ruchu souvisí </a:t>
            </a:r>
            <a:r>
              <a:rPr lang="cs-CZ" b="1" dirty="0" smtClean="0"/>
              <a:t>:</a:t>
            </a:r>
          </a:p>
          <a:p>
            <a:pPr marL="285750" indent="-285750">
              <a:buFont typeface="Wingdings" panose="05000000000000000000" pitchFamily="2" charset="2"/>
              <a:buChar char="q"/>
            </a:pPr>
            <a:endParaRPr lang="cs-CZ" b="1" dirty="0"/>
          </a:p>
          <a:p>
            <a:pPr marL="285750" indent="-285750">
              <a:buFont typeface="Wingdings" panose="05000000000000000000" pitchFamily="2" charset="2"/>
              <a:buChar char="q"/>
            </a:pPr>
            <a:r>
              <a:rPr lang="cs-CZ" b="1" dirty="0"/>
              <a:t>Absence obecného teoretického základu</a:t>
            </a:r>
            <a:r>
              <a:rPr lang="cs-CZ" b="1" dirty="0" smtClean="0"/>
              <a:t>:</a:t>
            </a:r>
          </a:p>
          <a:p>
            <a:endParaRPr lang="cs-CZ" b="1" dirty="0"/>
          </a:p>
          <a:p>
            <a:pPr marL="285750" indent="-285750">
              <a:buFont typeface="Wingdings" panose="05000000000000000000" pitchFamily="2" charset="2"/>
              <a:buChar char="ü"/>
            </a:pPr>
            <a:r>
              <a:rPr lang="cs-CZ" dirty="0"/>
              <a:t>geografie je brána jako disciplína, která by vědě o cestovním ruchu měla přinášet komplexně-systémový pohled,</a:t>
            </a:r>
          </a:p>
          <a:p>
            <a:pPr marL="285750" indent="-285750">
              <a:buFont typeface="Wingdings" panose="05000000000000000000" pitchFamily="2" charset="2"/>
              <a:buChar char="ü"/>
            </a:pPr>
            <a:r>
              <a:rPr lang="cs-CZ" dirty="0"/>
              <a:t>teoretických přístupů ke studiu je několik,</a:t>
            </a:r>
          </a:p>
          <a:p>
            <a:pPr marL="285750" indent="-285750">
              <a:buFont typeface="Wingdings" panose="05000000000000000000" pitchFamily="2" charset="2"/>
              <a:buChar char="ü"/>
            </a:pPr>
            <a:r>
              <a:rPr lang="cs-CZ" dirty="0"/>
              <a:t>bohužel ale dosud neexistuje široce pojatá syntéza turisticky-geografického teoretického myšlení,</a:t>
            </a:r>
          </a:p>
          <a:p>
            <a:pPr marL="285750" indent="-285750">
              <a:buFont typeface="Wingdings" panose="05000000000000000000" pitchFamily="2" charset="2"/>
              <a:buChar char="ü"/>
            </a:pPr>
            <a:r>
              <a:rPr lang="cs-CZ" dirty="0"/>
              <a:t>důsledkem je především empirická práce s popisným přístupem, ve kterých se může ztrácet strukturální základ turismu a systémový přístup geografie</a:t>
            </a:r>
            <a:r>
              <a:rPr lang="cs-CZ" dirty="0" smtClean="0"/>
              <a:t>.</a:t>
            </a:r>
            <a:endParaRPr lang="cs-CZ" dirty="0"/>
          </a:p>
        </p:txBody>
      </p:sp>
    </p:spTree>
    <p:extLst>
      <p:ext uri="{BB962C8B-B14F-4D97-AF65-F5344CB8AC3E}">
        <p14:creationId xmlns:p14="http://schemas.microsoft.com/office/powerpoint/2010/main" val="35549627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696744" cy="507703"/>
          </a:xfrm>
        </p:spPr>
        <p:txBody>
          <a:bodyPr/>
          <a:lstStyle/>
          <a:p>
            <a:r>
              <a:rPr lang="cs-CZ" dirty="0"/>
              <a:t>Tematické okruhy geografie cestovního </a:t>
            </a:r>
            <a:r>
              <a:rPr lang="cs-CZ" dirty="0" smtClean="0"/>
              <a:t>ruchu 6</a:t>
            </a:r>
            <a:endParaRPr lang="en-GB" dirty="0"/>
          </a:p>
        </p:txBody>
      </p:sp>
      <p:sp>
        <p:nvSpPr>
          <p:cNvPr id="3" name="Zástupný symbol pro číslo snímku 2"/>
          <p:cNvSpPr>
            <a:spLocks noGrp="1"/>
          </p:cNvSpPr>
          <p:nvPr>
            <p:ph type="sldNum" sz="quarter" idx="12"/>
          </p:nvPr>
        </p:nvSpPr>
        <p:spPr/>
        <p:txBody>
          <a:bodyPr/>
          <a:lstStyle/>
          <a:p>
            <a:fld id="{560808B9-4D1F-4069-9EB9-CD8802008F4E}" type="slidenum">
              <a:rPr lang="cs-CZ" smtClean="0"/>
              <a:pPr/>
              <a:t>28</a:t>
            </a:fld>
            <a:endParaRPr lang="cs-CZ" dirty="0"/>
          </a:p>
        </p:txBody>
      </p:sp>
      <p:sp>
        <p:nvSpPr>
          <p:cNvPr id="4" name="Obdélník 3"/>
          <p:cNvSpPr/>
          <p:nvPr/>
        </p:nvSpPr>
        <p:spPr>
          <a:xfrm>
            <a:off x="0" y="987574"/>
            <a:ext cx="9123432" cy="2554545"/>
          </a:xfrm>
          <a:prstGeom prst="rect">
            <a:avLst/>
          </a:prstGeom>
        </p:spPr>
        <p:txBody>
          <a:bodyPr wrap="square">
            <a:spAutoFit/>
          </a:bodyPr>
          <a:lstStyle/>
          <a:p>
            <a:pPr marL="285750" indent="-285750" algn="just">
              <a:buFont typeface="Wingdings" panose="05000000000000000000" pitchFamily="2" charset="2"/>
              <a:buChar char="q"/>
            </a:pPr>
            <a:r>
              <a:rPr lang="cs-CZ" sz="2000" b="1" dirty="0"/>
              <a:t>Z</a:t>
            </a:r>
            <a:r>
              <a:rPr lang="cs-CZ" sz="2000" b="1" dirty="0" smtClean="0"/>
              <a:t>ákladní </a:t>
            </a:r>
            <a:r>
              <a:rPr lang="cs-CZ" sz="2000" b="1" dirty="0"/>
              <a:t>problémy, které s geografií cestovního ruchu souvisí :</a:t>
            </a:r>
          </a:p>
          <a:p>
            <a:pPr marL="285750" indent="-285750" algn="just">
              <a:buFont typeface="Wingdings" panose="05000000000000000000" pitchFamily="2" charset="2"/>
              <a:buChar char="q"/>
            </a:pPr>
            <a:endParaRPr lang="cs-CZ" sz="2000" b="1" dirty="0" smtClean="0"/>
          </a:p>
          <a:p>
            <a:pPr marL="285750" indent="-285750" algn="just">
              <a:buFont typeface="Wingdings" panose="05000000000000000000" pitchFamily="2" charset="2"/>
              <a:buChar char="q"/>
            </a:pPr>
            <a:r>
              <a:rPr lang="cs-CZ" sz="2000" b="1" dirty="0" smtClean="0"/>
              <a:t>Multidisciplinární </a:t>
            </a:r>
            <a:r>
              <a:rPr lang="cs-CZ" sz="2000" b="1" dirty="0"/>
              <a:t>přístup</a:t>
            </a:r>
            <a:r>
              <a:rPr lang="cs-CZ" sz="2000" b="1" dirty="0" smtClean="0"/>
              <a:t>:</a:t>
            </a:r>
          </a:p>
          <a:p>
            <a:pPr algn="just"/>
            <a:endParaRPr lang="cs-CZ" sz="2000" b="1" dirty="0"/>
          </a:p>
          <a:p>
            <a:pPr marL="285750" indent="-285750" algn="just">
              <a:buFont typeface="Wingdings" panose="05000000000000000000" pitchFamily="2" charset="2"/>
              <a:buChar char="ü"/>
            </a:pPr>
            <a:r>
              <a:rPr lang="cs-CZ" sz="2000" dirty="0"/>
              <a:t>podstatou problému je to, že o multidisciplinárním přístupu se sice mluví, ovšem jeho aplikace se mnohem hůře dělá,</a:t>
            </a:r>
          </a:p>
          <a:p>
            <a:pPr marL="285750" indent="-285750" algn="just">
              <a:buFont typeface="Wingdings" panose="05000000000000000000" pitchFamily="2" charset="2"/>
              <a:buChar char="ü"/>
            </a:pPr>
            <a:r>
              <a:rPr lang="cs-CZ" sz="2000" dirty="0"/>
              <a:t>aplikace více pohledů většinou přináší větší zamlžení problému než činí příspěvek k jeho objasnění.</a:t>
            </a:r>
          </a:p>
        </p:txBody>
      </p:sp>
    </p:spTree>
    <p:extLst>
      <p:ext uri="{BB962C8B-B14F-4D97-AF65-F5344CB8AC3E}">
        <p14:creationId xmlns:p14="http://schemas.microsoft.com/office/powerpoint/2010/main" val="35751797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696744" cy="507703"/>
          </a:xfrm>
        </p:spPr>
        <p:txBody>
          <a:bodyPr/>
          <a:lstStyle/>
          <a:p>
            <a:r>
              <a:rPr lang="cs-CZ" dirty="0"/>
              <a:t>Tematické okruhy geografie cestovního </a:t>
            </a:r>
            <a:r>
              <a:rPr lang="cs-CZ" dirty="0" smtClean="0"/>
              <a:t>ruchu 7</a:t>
            </a:r>
            <a:endParaRPr lang="en-GB" dirty="0"/>
          </a:p>
        </p:txBody>
      </p:sp>
      <p:sp>
        <p:nvSpPr>
          <p:cNvPr id="3" name="Zástupný symbol pro číslo snímku 2"/>
          <p:cNvSpPr>
            <a:spLocks noGrp="1"/>
          </p:cNvSpPr>
          <p:nvPr>
            <p:ph type="sldNum" sz="quarter" idx="12"/>
          </p:nvPr>
        </p:nvSpPr>
        <p:spPr/>
        <p:txBody>
          <a:bodyPr/>
          <a:lstStyle/>
          <a:p>
            <a:fld id="{560808B9-4D1F-4069-9EB9-CD8802008F4E}" type="slidenum">
              <a:rPr lang="cs-CZ" smtClean="0"/>
              <a:pPr/>
              <a:t>29</a:t>
            </a:fld>
            <a:endParaRPr lang="cs-CZ" dirty="0"/>
          </a:p>
        </p:txBody>
      </p:sp>
      <p:sp>
        <p:nvSpPr>
          <p:cNvPr id="4" name="Obdélník 3"/>
          <p:cNvSpPr/>
          <p:nvPr/>
        </p:nvSpPr>
        <p:spPr>
          <a:xfrm>
            <a:off x="251520" y="987575"/>
            <a:ext cx="8784976" cy="3416320"/>
          </a:xfrm>
          <a:prstGeom prst="rect">
            <a:avLst/>
          </a:prstGeom>
        </p:spPr>
        <p:txBody>
          <a:bodyPr wrap="square">
            <a:spAutoFit/>
          </a:bodyPr>
          <a:lstStyle/>
          <a:p>
            <a:pPr marL="342900" indent="-342900" algn="just">
              <a:buFont typeface="Wingdings" panose="05000000000000000000" pitchFamily="2" charset="2"/>
              <a:buChar char="q"/>
            </a:pPr>
            <a:r>
              <a:rPr lang="cs-CZ" altLang="cs-CZ" b="1" dirty="0" smtClean="0"/>
              <a:t>Udržitelný rozvoj</a:t>
            </a:r>
            <a:r>
              <a:rPr lang="cs-CZ" altLang="cs-CZ" dirty="0"/>
              <a:t>, „který uspokojuje současné potřeby bez ohrožení potřeb budoucích generací uspokojovat jejich vlastní potřeby“ </a:t>
            </a:r>
            <a:endParaRPr lang="cs-CZ" altLang="cs-CZ" dirty="0" smtClean="0"/>
          </a:p>
          <a:p>
            <a:pPr algn="just"/>
            <a:endParaRPr lang="cs-CZ" altLang="cs-CZ" dirty="0"/>
          </a:p>
          <a:p>
            <a:pPr marL="285750" indent="-285750" algn="just">
              <a:buFont typeface="Wingdings" panose="05000000000000000000" pitchFamily="2" charset="2"/>
              <a:buChar char="q"/>
            </a:pPr>
            <a:r>
              <a:rPr lang="cs-CZ" altLang="cs-CZ" b="1" dirty="0"/>
              <a:t>Zpráva Brundtlandové </a:t>
            </a:r>
            <a:r>
              <a:rPr lang="cs-CZ" altLang="cs-CZ" b="1" dirty="0" smtClean="0"/>
              <a:t>1987:</a:t>
            </a:r>
          </a:p>
          <a:p>
            <a:pPr algn="just"/>
            <a:endParaRPr lang="cs-CZ" altLang="cs-CZ" dirty="0"/>
          </a:p>
          <a:p>
            <a:pPr marL="285750" indent="-285750" algn="just">
              <a:buFont typeface="Wingdings" panose="05000000000000000000" pitchFamily="2" charset="2"/>
              <a:buChar char="ü"/>
            </a:pPr>
            <a:r>
              <a:rPr lang="cs-CZ" altLang="cs-CZ" dirty="0"/>
              <a:t>Udržitelný rozvoj zachovává současným a budoucím generacím možnost uspokojovat jejich základní životní potřeby, zlepšuje kvalitu lidského života, zároveň však nesnižuje biodiverzitu, zachovává přirozené funkce ekosystémů. </a:t>
            </a:r>
          </a:p>
          <a:p>
            <a:pPr marL="285750" indent="-285750" algn="just">
              <a:buFont typeface="Wingdings" panose="05000000000000000000" pitchFamily="2" charset="2"/>
              <a:buChar char="ü"/>
            </a:pPr>
            <a:endParaRPr lang="cs-CZ" altLang="cs-CZ" dirty="0" smtClean="0"/>
          </a:p>
          <a:p>
            <a:pPr marL="285750" indent="-285750" algn="just">
              <a:buFont typeface="Wingdings" panose="05000000000000000000" pitchFamily="2" charset="2"/>
              <a:buChar char="ü"/>
            </a:pPr>
            <a:r>
              <a:rPr lang="cs-CZ" altLang="cs-CZ" dirty="0"/>
              <a:t>Pojem také obsahuje </a:t>
            </a:r>
            <a:r>
              <a:rPr lang="cs-CZ" altLang="cs-CZ" b="1" i="1" dirty="0"/>
              <a:t>procesy změn v </a:t>
            </a:r>
            <a:r>
              <a:rPr lang="cs-CZ" altLang="cs-CZ" b="1" i="1" dirty="0">
                <a:solidFill>
                  <a:schemeClr val="accent2"/>
                </a:solidFill>
              </a:rPr>
              <a:t>chování</a:t>
            </a:r>
            <a:r>
              <a:rPr lang="cs-CZ" altLang="cs-CZ" b="1" i="1" dirty="0"/>
              <a:t> lidské společnosti</a:t>
            </a:r>
            <a:r>
              <a:rPr lang="cs-CZ" altLang="cs-CZ" dirty="0"/>
              <a:t> k sobě samé i ke svému okolí, které vedou udržitelnému rozvoji společnosti.</a:t>
            </a:r>
          </a:p>
          <a:p>
            <a:endParaRPr lang="cs-CZ" altLang="cs-CZ" dirty="0"/>
          </a:p>
        </p:txBody>
      </p:sp>
    </p:spTree>
    <p:extLst>
      <p:ext uri="{BB962C8B-B14F-4D97-AF65-F5344CB8AC3E}">
        <p14:creationId xmlns:p14="http://schemas.microsoft.com/office/powerpoint/2010/main" val="1811044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Vymezení základních pojmů</a:t>
            </a:r>
            <a:r>
              <a:rPr lang="cs-CZ" dirty="0"/>
              <a:t/>
            </a:r>
            <a:br>
              <a:rPr lang="cs-CZ" dirty="0"/>
            </a:br>
            <a:endParaRPr lang="cs-CZ" dirty="0"/>
          </a:p>
        </p:txBody>
      </p:sp>
      <p:sp>
        <p:nvSpPr>
          <p:cNvPr id="2" name="Obdélník 1"/>
          <p:cNvSpPr/>
          <p:nvPr/>
        </p:nvSpPr>
        <p:spPr>
          <a:xfrm>
            <a:off x="0" y="915566"/>
            <a:ext cx="9036496" cy="5355312"/>
          </a:xfrm>
          <a:prstGeom prst="rect">
            <a:avLst/>
          </a:prstGeom>
        </p:spPr>
        <p:txBody>
          <a:bodyPr wrap="square">
            <a:spAutoFit/>
          </a:bodyPr>
          <a:lstStyle/>
          <a:p>
            <a:pPr marL="342900" indent="-342900" algn="just">
              <a:buFont typeface="Wingdings" panose="05000000000000000000" pitchFamily="2" charset="2"/>
              <a:buChar char="q"/>
            </a:pPr>
            <a:r>
              <a:rPr lang="cs-CZ" sz="2200" b="1" dirty="0" smtClean="0">
                <a:latin typeface="+mj-lt"/>
              </a:rPr>
              <a:t>Geografie </a:t>
            </a:r>
            <a:r>
              <a:rPr lang="cs-CZ" altLang="cs-CZ" sz="2200" b="1" dirty="0" smtClean="0">
                <a:solidFill>
                  <a:srgbClr val="307871"/>
                </a:solidFill>
                <a:latin typeface="+mj-lt"/>
              </a:rPr>
              <a:t>je:</a:t>
            </a:r>
          </a:p>
          <a:p>
            <a:pPr marL="914400" lvl="1" indent="-457200" algn="just">
              <a:buFont typeface="Wingdings" panose="05000000000000000000" pitchFamily="2" charset="2"/>
              <a:buChar char="ü"/>
            </a:pPr>
            <a:r>
              <a:rPr lang="cs-CZ" altLang="cs-CZ" sz="2200" dirty="0" smtClean="0">
                <a:solidFill>
                  <a:srgbClr val="307871"/>
                </a:solidFill>
                <a:latin typeface="+mj-lt"/>
              </a:rPr>
              <a:t>věda</a:t>
            </a:r>
            <a:r>
              <a:rPr lang="cs-CZ" altLang="cs-CZ" sz="2200" dirty="0">
                <a:solidFill>
                  <a:srgbClr val="307871"/>
                </a:solidFill>
                <a:latin typeface="+mj-lt"/>
              </a:rPr>
              <a:t>, která v minulosti studovala planetu Zemi jako celek</a:t>
            </a:r>
            <a:r>
              <a:rPr lang="cs-CZ" altLang="cs-CZ" sz="2200" dirty="0">
                <a:latin typeface="+mj-lt"/>
              </a:rPr>
              <a:t>, </a:t>
            </a:r>
            <a:endParaRPr lang="cs-CZ" altLang="cs-CZ" sz="2200" dirty="0" smtClean="0">
              <a:latin typeface="+mj-lt"/>
            </a:endParaRPr>
          </a:p>
          <a:p>
            <a:pPr marL="914400" lvl="1" indent="-457200" algn="just">
              <a:buFont typeface="Wingdings" panose="05000000000000000000" pitchFamily="2" charset="2"/>
              <a:buChar char="ü"/>
            </a:pPr>
            <a:r>
              <a:rPr lang="cs-CZ" altLang="cs-CZ" sz="2200" dirty="0" smtClean="0">
                <a:latin typeface="+mj-lt"/>
              </a:rPr>
              <a:t>věda</a:t>
            </a:r>
            <a:r>
              <a:rPr lang="cs-CZ" altLang="cs-CZ" sz="2200" dirty="0">
                <a:latin typeface="+mj-lt"/>
              </a:rPr>
              <a:t>, která dnes studuje pouze část Země, </a:t>
            </a:r>
            <a:r>
              <a:rPr lang="cs-CZ" altLang="cs-CZ" sz="2200" b="1" dirty="0">
                <a:latin typeface="+mj-lt"/>
              </a:rPr>
              <a:t>tzv. krajinnou sféru</a:t>
            </a:r>
            <a:r>
              <a:rPr lang="cs-CZ" altLang="cs-CZ" sz="2200" b="1" dirty="0" smtClean="0">
                <a:latin typeface="+mj-lt"/>
              </a:rPr>
              <a:t>.</a:t>
            </a:r>
          </a:p>
          <a:p>
            <a:pPr marL="342900" indent="-342900" algn="just">
              <a:buFont typeface="Wingdings" panose="05000000000000000000" pitchFamily="2" charset="2"/>
              <a:buChar char="q"/>
            </a:pPr>
            <a:r>
              <a:rPr lang="cs-CZ" altLang="cs-CZ" sz="2200" b="1" dirty="0" smtClean="0">
                <a:latin typeface="+mj-lt"/>
              </a:rPr>
              <a:t> Krajinná sféra je:</a:t>
            </a:r>
          </a:p>
          <a:p>
            <a:pPr marL="800100" lvl="1" indent="-342900" algn="just">
              <a:buFont typeface="Wingdings" panose="05000000000000000000" pitchFamily="2" charset="2"/>
              <a:buChar char="ü"/>
            </a:pPr>
            <a:r>
              <a:rPr lang="cs-CZ" altLang="cs-CZ" sz="2200" dirty="0" smtClean="0">
                <a:latin typeface="+mj-lt"/>
              </a:rPr>
              <a:t>část </a:t>
            </a:r>
            <a:r>
              <a:rPr lang="cs-CZ" altLang="cs-CZ" sz="2200" dirty="0">
                <a:latin typeface="+mj-lt"/>
              </a:rPr>
              <a:t>planety Země mezi astenosférou a </a:t>
            </a:r>
            <a:r>
              <a:rPr lang="cs-CZ" altLang="cs-CZ" sz="2200" dirty="0" smtClean="0">
                <a:latin typeface="+mj-lt"/>
              </a:rPr>
              <a:t>ozónosférou,</a:t>
            </a:r>
          </a:p>
          <a:p>
            <a:pPr marL="800100" lvl="1" indent="-342900" algn="just">
              <a:buFont typeface="Wingdings" panose="05000000000000000000" pitchFamily="2" charset="2"/>
              <a:buChar char="ü"/>
            </a:pPr>
            <a:r>
              <a:rPr lang="cs-CZ" altLang="cs-CZ" sz="2200" dirty="0" smtClean="0">
                <a:latin typeface="+mj-lt"/>
              </a:rPr>
              <a:t>souhrn </a:t>
            </a:r>
            <a:r>
              <a:rPr lang="cs-CZ" altLang="cs-CZ" sz="2200" dirty="0">
                <a:latin typeface="+mj-lt"/>
              </a:rPr>
              <a:t>přírodního a sociálního </a:t>
            </a:r>
            <a:r>
              <a:rPr lang="cs-CZ" altLang="cs-CZ" sz="2200" dirty="0" smtClean="0">
                <a:latin typeface="+mj-lt"/>
              </a:rPr>
              <a:t>prostředí,</a:t>
            </a:r>
          </a:p>
          <a:p>
            <a:pPr marL="800100" lvl="1" indent="-342900" algn="just">
              <a:buFont typeface="Wingdings" panose="05000000000000000000" pitchFamily="2" charset="2"/>
              <a:buChar char="ü"/>
            </a:pPr>
            <a:r>
              <a:rPr lang="cs-CZ" altLang="cs-CZ" sz="2200" dirty="0" smtClean="0">
                <a:latin typeface="+mj-lt"/>
              </a:rPr>
              <a:t>část </a:t>
            </a:r>
            <a:r>
              <a:rPr lang="cs-CZ" altLang="cs-CZ" sz="2200" dirty="0">
                <a:latin typeface="+mj-lt"/>
              </a:rPr>
              <a:t>planety Země, která bezprostředně ovlivňuje život </a:t>
            </a:r>
            <a:r>
              <a:rPr lang="cs-CZ" altLang="cs-CZ" sz="2200" dirty="0" smtClean="0">
                <a:latin typeface="+mj-lt"/>
              </a:rPr>
              <a:t>člověka,</a:t>
            </a:r>
          </a:p>
          <a:p>
            <a:pPr marL="800100" lvl="1" indent="-342900" algn="just">
              <a:buFont typeface="Wingdings" panose="05000000000000000000" pitchFamily="2" charset="2"/>
              <a:buChar char="ü"/>
            </a:pPr>
            <a:r>
              <a:rPr lang="cs-CZ" altLang="cs-CZ" sz="2200" dirty="0" smtClean="0">
                <a:latin typeface="+mj-lt"/>
              </a:rPr>
              <a:t>životní </a:t>
            </a:r>
            <a:r>
              <a:rPr lang="cs-CZ" altLang="cs-CZ" sz="2200" dirty="0">
                <a:latin typeface="+mj-lt"/>
              </a:rPr>
              <a:t>prostředí člověka</a:t>
            </a:r>
            <a:r>
              <a:rPr lang="cs-CZ" altLang="cs-CZ" sz="2200" dirty="0" smtClean="0">
                <a:latin typeface="+mj-lt"/>
              </a:rPr>
              <a:t>.</a:t>
            </a:r>
          </a:p>
          <a:p>
            <a:pPr marL="342900" indent="-342900" algn="just">
              <a:buFont typeface="Wingdings" panose="05000000000000000000" pitchFamily="2" charset="2"/>
              <a:buChar char="q"/>
            </a:pPr>
            <a:r>
              <a:rPr lang="cs-CZ" altLang="cs-CZ" sz="2200" dirty="0">
                <a:latin typeface="+mj-lt"/>
              </a:rPr>
              <a:t>Krajinnou sféru </a:t>
            </a:r>
            <a:r>
              <a:rPr lang="cs-CZ" altLang="cs-CZ" sz="2200" b="1" dirty="0">
                <a:latin typeface="+mj-lt"/>
              </a:rPr>
              <a:t>tvoří přírodní prostředí </a:t>
            </a:r>
            <a:r>
              <a:rPr lang="cs-CZ" altLang="cs-CZ" sz="2200" dirty="0">
                <a:latin typeface="+mj-lt"/>
              </a:rPr>
              <a:t>a </a:t>
            </a:r>
            <a:r>
              <a:rPr lang="cs-CZ" altLang="cs-CZ" sz="2200" b="1" dirty="0">
                <a:latin typeface="+mj-lt"/>
              </a:rPr>
              <a:t>lidská civilizace </a:t>
            </a:r>
            <a:r>
              <a:rPr lang="cs-CZ" altLang="cs-CZ" sz="2200" dirty="0">
                <a:latin typeface="+mj-lt"/>
              </a:rPr>
              <a:t>a všechny její výtvory. </a:t>
            </a:r>
          </a:p>
          <a:p>
            <a:pPr marL="342900" indent="-342900" algn="just">
              <a:buFont typeface="Wingdings" panose="05000000000000000000" pitchFamily="2" charset="2"/>
              <a:buChar char="q"/>
            </a:pPr>
            <a:r>
              <a:rPr lang="cs-CZ" altLang="cs-CZ" sz="2200" b="1" dirty="0">
                <a:latin typeface="+mj-lt"/>
              </a:rPr>
              <a:t>Přírodní prostředí </a:t>
            </a:r>
            <a:r>
              <a:rPr lang="cs-CZ" altLang="cs-CZ" sz="2200" dirty="0">
                <a:latin typeface="+mj-lt"/>
              </a:rPr>
              <a:t>je komplex několika geosfér. </a:t>
            </a:r>
          </a:p>
          <a:p>
            <a:pPr marL="342900" indent="-342900" algn="just">
              <a:buFont typeface="Wingdings" panose="05000000000000000000" pitchFamily="2" charset="2"/>
              <a:buChar char="ü"/>
            </a:pPr>
            <a:endParaRPr lang="cs-CZ" altLang="cs-CZ" sz="2000" dirty="0">
              <a:latin typeface="+mj-lt"/>
            </a:endParaRPr>
          </a:p>
          <a:p>
            <a:pPr marL="342900" indent="-342900" algn="just">
              <a:buFont typeface="Wingdings" panose="05000000000000000000" pitchFamily="2" charset="2"/>
              <a:buChar char="ü"/>
            </a:pPr>
            <a:endParaRPr lang="cs-CZ" altLang="cs-CZ" sz="2000" dirty="0">
              <a:latin typeface="+mj-lt"/>
            </a:endParaRPr>
          </a:p>
          <a:p>
            <a:pPr marL="342900" indent="-342900" algn="just">
              <a:buFont typeface="Wingdings" panose="05000000000000000000" pitchFamily="2" charset="2"/>
              <a:buChar char="ü"/>
            </a:pPr>
            <a:endParaRPr lang="cs-CZ" altLang="cs-CZ" sz="2000" dirty="0">
              <a:latin typeface="+mj-lt"/>
            </a:endParaRPr>
          </a:p>
          <a:p>
            <a:pPr marL="342900" indent="-342900" algn="just">
              <a:buFont typeface="Wingdings" panose="05000000000000000000" pitchFamily="2" charset="2"/>
              <a:buChar char="ü"/>
            </a:pPr>
            <a:endParaRPr lang="cs-CZ" altLang="cs-CZ" sz="2000" b="1" dirty="0">
              <a:latin typeface="+mj-lt"/>
            </a:endParaRPr>
          </a:p>
          <a:p>
            <a:pPr marL="457200" indent="-457200" algn="just">
              <a:buFont typeface="Wingdings" panose="05000000000000000000" pitchFamily="2" charset="2"/>
              <a:buChar char="ü"/>
            </a:pPr>
            <a:endParaRPr lang="cs-CZ" sz="2000" b="1" dirty="0" smtClean="0">
              <a:latin typeface="+mj-lt"/>
            </a:endParaRPr>
          </a:p>
        </p:txBody>
      </p:sp>
    </p:spTree>
    <p:extLst>
      <p:ext uri="{BB962C8B-B14F-4D97-AF65-F5344CB8AC3E}">
        <p14:creationId xmlns:p14="http://schemas.microsoft.com/office/powerpoint/2010/main" val="141599251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696744" cy="507703"/>
          </a:xfrm>
        </p:spPr>
        <p:txBody>
          <a:bodyPr/>
          <a:lstStyle/>
          <a:p>
            <a:r>
              <a:rPr lang="cs-CZ" dirty="0"/>
              <a:t>Tematické okruhy geografie cestovního </a:t>
            </a:r>
            <a:r>
              <a:rPr lang="cs-CZ" dirty="0" smtClean="0"/>
              <a:t>ruchu 8</a:t>
            </a:r>
            <a:endParaRPr lang="en-GB" dirty="0"/>
          </a:p>
        </p:txBody>
      </p:sp>
      <p:sp>
        <p:nvSpPr>
          <p:cNvPr id="3" name="Zástupný symbol pro číslo snímku 2"/>
          <p:cNvSpPr>
            <a:spLocks noGrp="1"/>
          </p:cNvSpPr>
          <p:nvPr>
            <p:ph type="sldNum" sz="quarter" idx="12"/>
          </p:nvPr>
        </p:nvSpPr>
        <p:spPr/>
        <p:txBody>
          <a:bodyPr/>
          <a:lstStyle/>
          <a:p>
            <a:fld id="{560808B9-4D1F-4069-9EB9-CD8802008F4E}" type="slidenum">
              <a:rPr lang="cs-CZ" smtClean="0"/>
              <a:pPr/>
              <a:t>30</a:t>
            </a:fld>
            <a:endParaRPr lang="cs-CZ" dirty="0"/>
          </a:p>
        </p:txBody>
      </p:sp>
      <p:sp>
        <p:nvSpPr>
          <p:cNvPr id="4" name="Obdélník 3"/>
          <p:cNvSpPr/>
          <p:nvPr/>
        </p:nvSpPr>
        <p:spPr>
          <a:xfrm>
            <a:off x="251520" y="987575"/>
            <a:ext cx="8892480" cy="3477875"/>
          </a:xfrm>
          <a:prstGeom prst="rect">
            <a:avLst/>
          </a:prstGeom>
        </p:spPr>
        <p:txBody>
          <a:bodyPr wrap="square">
            <a:spAutoFit/>
          </a:bodyPr>
          <a:lstStyle/>
          <a:p>
            <a:pPr marL="285750" indent="-285750" algn="just">
              <a:buFont typeface="Wingdings" panose="05000000000000000000" pitchFamily="2" charset="2"/>
              <a:buChar char="q"/>
            </a:pPr>
            <a:r>
              <a:rPr lang="cs-CZ" altLang="cs-CZ" sz="2000" b="1" dirty="0"/>
              <a:t>Udržitelný rozvoj vs. udržitelnost</a:t>
            </a:r>
          </a:p>
          <a:p>
            <a:pPr marL="285750" indent="-285750" algn="just">
              <a:buFont typeface="Wingdings" panose="05000000000000000000" pitchFamily="2" charset="2"/>
              <a:buChar char="q"/>
            </a:pPr>
            <a:endParaRPr lang="cs-CZ" altLang="cs-CZ" sz="2000" dirty="0" smtClean="0"/>
          </a:p>
          <a:p>
            <a:pPr marL="285750" indent="-285750" algn="just">
              <a:lnSpc>
                <a:spcPct val="90000"/>
              </a:lnSpc>
              <a:buFont typeface="Wingdings" panose="05000000000000000000" pitchFamily="2" charset="2"/>
              <a:buChar char="q"/>
            </a:pPr>
            <a:r>
              <a:rPr lang="cs-CZ" altLang="cs-CZ" sz="2000" dirty="0" smtClean="0"/>
              <a:t>Nejedná </a:t>
            </a:r>
            <a:r>
              <a:rPr lang="cs-CZ" altLang="cs-CZ" sz="2000" dirty="0"/>
              <a:t>se o synonyma</a:t>
            </a:r>
          </a:p>
          <a:p>
            <a:pPr marL="285750" indent="-285750" algn="just">
              <a:lnSpc>
                <a:spcPct val="90000"/>
              </a:lnSpc>
              <a:buFont typeface="Wingdings" panose="05000000000000000000" pitchFamily="2" charset="2"/>
              <a:buChar char="q"/>
            </a:pPr>
            <a:endParaRPr lang="cs-CZ" altLang="cs-CZ" sz="2000" b="1" dirty="0" smtClean="0"/>
          </a:p>
          <a:p>
            <a:pPr marL="285750" indent="-285750" algn="just">
              <a:lnSpc>
                <a:spcPct val="90000"/>
              </a:lnSpc>
              <a:buFont typeface="Wingdings" panose="05000000000000000000" pitchFamily="2" charset="2"/>
              <a:buChar char="q"/>
            </a:pPr>
            <a:r>
              <a:rPr lang="cs-CZ" altLang="cs-CZ" sz="2000" b="1" dirty="0" smtClean="0"/>
              <a:t>Udržitelný rozvoj</a:t>
            </a:r>
            <a:endParaRPr lang="cs-CZ" altLang="cs-CZ" sz="2000" b="1" dirty="0"/>
          </a:p>
          <a:p>
            <a:pPr marL="742950" lvl="1" indent="-285750" algn="just">
              <a:lnSpc>
                <a:spcPct val="90000"/>
              </a:lnSpc>
              <a:buFont typeface="Wingdings" panose="05000000000000000000" pitchFamily="2" charset="2"/>
              <a:buChar char="ü"/>
            </a:pPr>
            <a:r>
              <a:rPr lang="cs-CZ" altLang="cs-CZ" sz="2000" dirty="0"/>
              <a:t>Koncepčně vyčerpaný termín týkající se globálních environmentálních záležitostí</a:t>
            </a:r>
          </a:p>
          <a:p>
            <a:pPr marL="285750" indent="-285750" algn="just">
              <a:lnSpc>
                <a:spcPct val="90000"/>
              </a:lnSpc>
              <a:buFont typeface="Wingdings" panose="05000000000000000000" pitchFamily="2" charset="2"/>
              <a:buChar char="q"/>
            </a:pPr>
            <a:r>
              <a:rPr lang="cs-CZ" altLang="cs-CZ" sz="2000" b="1" dirty="0"/>
              <a:t>Udržitelnost</a:t>
            </a:r>
          </a:p>
          <a:p>
            <a:pPr marL="742950" lvl="1" indent="-285750" algn="just">
              <a:lnSpc>
                <a:spcPct val="90000"/>
              </a:lnSpc>
              <a:buFont typeface="Wingdings" panose="05000000000000000000" pitchFamily="2" charset="2"/>
              <a:buChar char="ü"/>
            </a:pPr>
            <a:r>
              <a:rPr lang="cs-CZ" altLang="cs-CZ" sz="2000" dirty="0"/>
              <a:t>Nové paradigma ve vztahu člověka a jeho prostředí</a:t>
            </a:r>
          </a:p>
          <a:p>
            <a:pPr marL="742950" lvl="1" indent="-285750" algn="just">
              <a:lnSpc>
                <a:spcPct val="90000"/>
              </a:lnSpc>
              <a:buFont typeface="Wingdings" panose="05000000000000000000" pitchFamily="2" charset="2"/>
              <a:buChar char="ü"/>
            </a:pPr>
            <a:r>
              <a:rPr lang="cs-CZ" altLang="cs-CZ" sz="2000" dirty="0"/>
              <a:t>Komplexnější a tím pádem i hůře zvládnutelný koncept, který je spojený s adaptivním řízením, biodiverzitou, ekologickou integritou nebo </a:t>
            </a:r>
            <a:r>
              <a:rPr lang="cs-CZ" altLang="cs-CZ" sz="2000" dirty="0" err="1"/>
              <a:t>resiliencí</a:t>
            </a:r>
            <a:endParaRPr lang="cs-CZ" altLang="cs-CZ" sz="2000" dirty="0"/>
          </a:p>
          <a:p>
            <a:endParaRPr lang="cs-CZ" altLang="cs-CZ" dirty="0"/>
          </a:p>
        </p:txBody>
      </p:sp>
    </p:spTree>
    <p:extLst>
      <p:ext uri="{BB962C8B-B14F-4D97-AF65-F5344CB8AC3E}">
        <p14:creationId xmlns:p14="http://schemas.microsoft.com/office/powerpoint/2010/main" val="393929513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696744" cy="507703"/>
          </a:xfrm>
        </p:spPr>
        <p:txBody>
          <a:bodyPr/>
          <a:lstStyle/>
          <a:p>
            <a:r>
              <a:rPr lang="cs-CZ" dirty="0"/>
              <a:t>Tematické okruhy geografie cestovního </a:t>
            </a:r>
            <a:r>
              <a:rPr lang="cs-CZ" dirty="0" smtClean="0"/>
              <a:t>ruchu 9</a:t>
            </a:r>
            <a:endParaRPr lang="en-GB" dirty="0"/>
          </a:p>
        </p:txBody>
      </p:sp>
      <p:sp>
        <p:nvSpPr>
          <p:cNvPr id="3" name="Zástupný symbol pro číslo snímku 2"/>
          <p:cNvSpPr>
            <a:spLocks noGrp="1"/>
          </p:cNvSpPr>
          <p:nvPr>
            <p:ph type="sldNum" sz="quarter" idx="12"/>
          </p:nvPr>
        </p:nvSpPr>
        <p:spPr/>
        <p:txBody>
          <a:bodyPr/>
          <a:lstStyle/>
          <a:p>
            <a:fld id="{560808B9-4D1F-4069-9EB9-CD8802008F4E}" type="slidenum">
              <a:rPr lang="cs-CZ" smtClean="0"/>
              <a:pPr/>
              <a:t>31</a:t>
            </a:fld>
            <a:endParaRPr lang="cs-CZ" dirty="0"/>
          </a:p>
        </p:txBody>
      </p:sp>
      <p:sp>
        <p:nvSpPr>
          <p:cNvPr id="4" name="Obdélník 3"/>
          <p:cNvSpPr/>
          <p:nvPr/>
        </p:nvSpPr>
        <p:spPr>
          <a:xfrm>
            <a:off x="251520" y="987575"/>
            <a:ext cx="8280920" cy="4801314"/>
          </a:xfrm>
          <a:prstGeom prst="rect">
            <a:avLst/>
          </a:prstGeom>
        </p:spPr>
        <p:txBody>
          <a:bodyPr wrap="square">
            <a:spAutoFit/>
          </a:bodyPr>
          <a:lstStyle/>
          <a:p>
            <a:r>
              <a:rPr lang="cs-CZ" altLang="cs-CZ" b="1" dirty="0" smtClean="0"/>
              <a:t>Udržitelnost</a:t>
            </a:r>
            <a:endParaRPr lang="cs-CZ" altLang="cs-CZ" b="1" dirty="0"/>
          </a:p>
          <a:p>
            <a:pPr lvl="1"/>
            <a:r>
              <a:rPr lang="cs-CZ" altLang="cs-CZ" dirty="0" smtClean="0"/>
              <a:t>koncepce </a:t>
            </a:r>
            <a:r>
              <a:rPr lang="cs-CZ" altLang="cs-CZ" dirty="0"/>
              <a:t>využití krajiny, které nepůsobí destruktivně na krajinné ekosystémy. </a:t>
            </a:r>
          </a:p>
          <a:p>
            <a:pPr lvl="1"/>
            <a:r>
              <a:rPr lang="cs-CZ" altLang="cs-CZ" dirty="0"/>
              <a:t>Hledá optimální vztah mezi produktivitou a únosnou kapacitou těchto ekosystémů, mezi ochranou a rozvojem, </a:t>
            </a:r>
          </a:p>
          <a:p>
            <a:pPr lvl="1"/>
            <a:r>
              <a:rPr lang="cs-CZ" altLang="cs-CZ" dirty="0"/>
              <a:t>Sleduje homeostázi a </a:t>
            </a:r>
            <a:r>
              <a:rPr lang="cs-CZ" altLang="cs-CZ" dirty="0" err="1"/>
              <a:t>resilienci</a:t>
            </a:r>
            <a:r>
              <a:rPr lang="cs-CZ" altLang="cs-CZ" dirty="0"/>
              <a:t> krajiny, které jsou pro dosažení udržitelnosti krajinných ekosystémů zásadní </a:t>
            </a:r>
          </a:p>
          <a:p>
            <a:r>
              <a:rPr lang="cs-CZ" altLang="cs-CZ" b="1" dirty="0" smtClean="0"/>
              <a:t>Udržitelný </a:t>
            </a:r>
            <a:r>
              <a:rPr lang="cs-CZ" altLang="cs-CZ" b="1" dirty="0"/>
              <a:t>cestovní ruch</a:t>
            </a:r>
          </a:p>
          <a:p>
            <a:pPr lvl="1"/>
            <a:r>
              <a:rPr lang="cs-CZ" altLang="cs-CZ" dirty="0"/>
              <a:t>zelený, </a:t>
            </a:r>
          </a:p>
          <a:p>
            <a:pPr lvl="1"/>
            <a:r>
              <a:rPr lang="cs-CZ" altLang="cs-CZ" dirty="0"/>
              <a:t>ekologický, </a:t>
            </a:r>
          </a:p>
          <a:p>
            <a:pPr lvl="1"/>
            <a:r>
              <a:rPr lang="cs-CZ" altLang="cs-CZ" dirty="0"/>
              <a:t>postindustriální, </a:t>
            </a:r>
          </a:p>
          <a:p>
            <a:pPr lvl="1"/>
            <a:r>
              <a:rPr lang="cs-CZ" altLang="cs-CZ" dirty="0"/>
              <a:t>měkký, </a:t>
            </a:r>
          </a:p>
          <a:p>
            <a:pPr lvl="1"/>
            <a:r>
              <a:rPr lang="cs-CZ" altLang="cs-CZ" dirty="0"/>
              <a:t>alternativní či </a:t>
            </a:r>
          </a:p>
          <a:p>
            <a:pPr lvl="1"/>
            <a:r>
              <a:rPr lang="cs-CZ" altLang="cs-CZ" dirty="0"/>
              <a:t>inteligentní. </a:t>
            </a:r>
          </a:p>
          <a:p>
            <a:r>
              <a:rPr lang="cs-CZ" altLang="cs-CZ" dirty="0"/>
              <a:t>Všechny tyto termíny však odkazují na stejný přístup k problematice cestovního ruchu </a:t>
            </a:r>
          </a:p>
          <a:p>
            <a:endParaRPr lang="cs-CZ" altLang="cs-CZ" dirty="0"/>
          </a:p>
          <a:p>
            <a:pPr lvl="1"/>
            <a:endParaRPr lang="cs-CZ" altLang="cs-CZ" dirty="0"/>
          </a:p>
          <a:p>
            <a:endParaRPr lang="cs-CZ" altLang="cs-CZ" dirty="0"/>
          </a:p>
        </p:txBody>
      </p:sp>
    </p:spTree>
    <p:extLst>
      <p:ext uri="{BB962C8B-B14F-4D97-AF65-F5344CB8AC3E}">
        <p14:creationId xmlns:p14="http://schemas.microsoft.com/office/powerpoint/2010/main" val="994352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696744" cy="507703"/>
          </a:xfrm>
        </p:spPr>
        <p:txBody>
          <a:bodyPr/>
          <a:lstStyle/>
          <a:p>
            <a:r>
              <a:rPr lang="cs-CZ" dirty="0"/>
              <a:t>Tematické okruhy geografie cestovního </a:t>
            </a:r>
            <a:r>
              <a:rPr lang="cs-CZ" dirty="0" smtClean="0"/>
              <a:t>ruchu 10</a:t>
            </a:r>
            <a:endParaRPr lang="en-GB" dirty="0"/>
          </a:p>
        </p:txBody>
      </p:sp>
      <p:sp>
        <p:nvSpPr>
          <p:cNvPr id="3" name="Zástupný symbol pro číslo snímku 2"/>
          <p:cNvSpPr>
            <a:spLocks noGrp="1"/>
          </p:cNvSpPr>
          <p:nvPr>
            <p:ph type="sldNum" sz="quarter" idx="12"/>
          </p:nvPr>
        </p:nvSpPr>
        <p:spPr/>
        <p:txBody>
          <a:bodyPr/>
          <a:lstStyle/>
          <a:p>
            <a:fld id="{560808B9-4D1F-4069-9EB9-CD8802008F4E}" type="slidenum">
              <a:rPr lang="cs-CZ" smtClean="0"/>
              <a:pPr/>
              <a:t>32</a:t>
            </a:fld>
            <a:endParaRPr lang="cs-CZ" dirty="0"/>
          </a:p>
        </p:txBody>
      </p:sp>
      <p:sp>
        <p:nvSpPr>
          <p:cNvPr id="4" name="Obdélník 3"/>
          <p:cNvSpPr/>
          <p:nvPr/>
        </p:nvSpPr>
        <p:spPr>
          <a:xfrm>
            <a:off x="0" y="987575"/>
            <a:ext cx="9144000" cy="3970318"/>
          </a:xfrm>
          <a:prstGeom prst="rect">
            <a:avLst/>
          </a:prstGeom>
        </p:spPr>
        <p:txBody>
          <a:bodyPr wrap="square">
            <a:spAutoFit/>
          </a:bodyPr>
          <a:lstStyle/>
          <a:p>
            <a:pPr marL="285750" indent="-285750" algn="just">
              <a:buFont typeface="Wingdings" panose="05000000000000000000" pitchFamily="2" charset="2"/>
              <a:buChar char="q"/>
            </a:pPr>
            <a:r>
              <a:rPr lang="cs-CZ" altLang="cs-CZ" b="1" dirty="0" smtClean="0"/>
              <a:t>Udržitelný přístup k cestovnímu ruchu</a:t>
            </a:r>
            <a:endParaRPr lang="cs-CZ" altLang="cs-CZ" b="1" dirty="0"/>
          </a:p>
          <a:p>
            <a:pPr marL="285750" indent="-285750" algn="just">
              <a:buFont typeface="Wingdings" panose="05000000000000000000" pitchFamily="2" charset="2"/>
              <a:buChar char="ü"/>
            </a:pPr>
            <a:r>
              <a:rPr lang="cs-CZ" altLang="cs-CZ" dirty="0"/>
              <a:t>Pozitivní přístup, který zamýšlí redukovat tření vytvořené složitými interakcemi mezi</a:t>
            </a:r>
          </a:p>
          <a:p>
            <a:pPr marL="742950" lvl="1" indent="-285750" algn="just">
              <a:buFont typeface="Wingdings" panose="05000000000000000000" pitchFamily="2" charset="2"/>
              <a:buChar char="ü"/>
            </a:pPr>
            <a:r>
              <a:rPr lang="cs-CZ" altLang="cs-CZ" dirty="0"/>
              <a:t>cestovním ruchem, </a:t>
            </a:r>
          </a:p>
          <a:p>
            <a:pPr marL="742950" lvl="1" indent="-285750" algn="just">
              <a:buFont typeface="Wingdings" panose="05000000000000000000" pitchFamily="2" charset="2"/>
              <a:buChar char="ü"/>
            </a:pPr>
            <a:r>
              <a:rPr lang="cs-CZ" altLang="cs-CZ" dirty="0"/>
              <a:t>návštěvníky, </a:t>
            </a:r>
          </a:p>
          <a:p>
            <a:pPr marL="742950" lvl="1" indent="-285750" algn="just">
              <a:buFont typeface="Wingdings" panose="05000000000000000000" pitchFamily="2" charset="2"/>
              <a:buChar char="ü"/>
            </a:pPr>
            <a:r>
              <a:rPr lang="cs-CZ" altLang="cs-CZ" dirty="0"/>
              <a:t>přírodním prostředím a </a:t>
            </a:r>
          </a:p>
          <a:p>
            <a:pPr marL="742950" lvl="1" indent="-285750" algn="just">
              <a:buFont typeface="Wingdings" panose="05000000000000000000" pitchFamily="2" charset="2"/>
              <a:buChar char="ü"/>
            </a:pPr>
            <a:r>
              <a:rPr lang="cs-CZ" altLang="cs-CZ" dirty="0"/>
              <a:t>místním </a:t>
            </a:r>
            <a:r>
              <a:rPr lang="cs-CZ" altLang="cs-CZ" dirty="0" smtClean="0"/>
              <a:t>obyvatelstvem </a:t>
            </a:r>
          </a:p>
          <a:p>
            <a:pPr marL="285750" indent="-285750" algn="just">
              <a:buFont typeface="Wingdings" panose="05000000000000000000" pitchFamily="2" charset="2"/>
              <a:buChar char="q"/>
            </a:pPr>
            <a:r>
              <a:rPr lang="cs-CZ" altLang="cs-CZ" b="1" dirty="0" smtClean="0"/>
              <a:t>Vyznačuje </a:t>
            </a:r>
            <a:r>
              <a:rPr lang="cs-CZ" altLang="cs-CZ" b="1" dirty="0"/>
              <a:t>se:</a:t>
            </a:r>
          </a:p>
          <a:p>
            <a:pPr marL="742950" lvl="1" indent="-285750" algn="just">
              <a:buFont typeface="Wingdings" panose="05000000000000000000" pitchFamily="2" charset="2"/>
              <a:buChar char="ü"/>
            </a:pPr>
            <a:r>
              <a:rPr lang="cs-CZ" altLang="cs-CZ" dirty="0"/>
              <a:t>Hlubší vazbou na místní obyvatelstvo, </a:t>
            </a:r>
          </a:p>
          <a:p>
            <a:pPr marL="742950" lvl="1" indent="-285750" algn="just">
              <a:buFont typeface="Wingdings" panose="05000000000000000000" pitchFamily="2" charset="2"/>
              <a:buChar char="ü"/>
            </a:pPr>
            <a:r>
              <a:rPr lang="cs-CZ" altLang="cs-CZ" dirty="0"/>
              <a:t>Respektem k přírodnímu prostředí, </a:t>
            </a:r>
          </a:p>
          <a:p>
            <a:pPr marL="742950" lvl="1" indent="-285750" algn="just">
              <a:buFont typeface="Wingdings" panose="05000000000000000000" pitchFamily="2" charset="2"/>
              <a:buChar char="ü"/>
            </a:pPr>
            <a:r>
              <a:rPr lang="cs-CZ" altLang="cs-CZ" dirty="0"/>
              <a:t>Malým měřítkem </a:t>
            </a:r>
          </a:p>
          <a:p>
            <a:pPr marL="742950" lvl="1" indent="-285750" algn="just">
              <a:buFont typeface="Wingdings" panose="05000000000000000000" pitchFamily="2" charset="2"/>
              <a:buChar char="ü"/>
            </a:pPr>
            <a:r>
              <a:rPr lang="cs-CZ" altLang="cs-CZ" dirty="0"/>
              <a:t>Vysokou specifičností nabízeného produktu</a:t>
            </a:r>
          </a:p>
          <a:p>
            <a:pPr marL="285750" indent="-285750" algn="just">
              <a:buFont typeface="Wingdings" panose="05000000000000000000" pitchFamily="2" charset="2"/>
              <a:buChar char="q"/>
            </a:pPr>
            <a:r>
              <a:rPr lang="cs-CZ" altLang="cs-CZ" dirty="0"/>
              <a:t>Udržitelný cestovní ruch naplňuje potřeby současných turistů a hostitelských oblastí a zároveň neohrožuje příležitosti do budoucna</a:t>
            </a:r>
          </a:p>
          <a:p>
            <a:pPr lvl="1"/>
            <a:endParaRPr lang="cs-CZ" altLang="cs-CZ" dirty="0"/>
          </a:p>
        </p:txBody>
      </p:sp>
    </p:spTree>
    <p:extLst>
      <p:ext uri="{BB962C8B-B14F-4D97-AF65-F5344CB8AC3E}">
        <p14:creationId xmlns:p14="http://schemas.microsoft.com/office/powerpoint/2010/main" val="7684780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696744" cy="507703"/>
          </a:xfrm>
        </p:spPr>
        <p:txBody>
          <a:bodyPr/>
          <a:lstStyle/>
          <a:p>
            <a:r>
              <a:rPr lang="cs-CZ" dirty="0"/>
              <a:t>Tematické okruhy geografie cestovního </a:t>
            </a:r>
            <a:r>
              <a:rPr lang="cs-CZ" dirty="0" smtClean="0"/>
              <a:t>ruchu 11</a:t>
            </a:r>
            <a:endParaRPr lang="en-GB" dirty="0"/>
          </a:p>
        </p:txBody>
      </p:sp>
      <p:sp>
        <p:nvSpPr>
          <p:cNvPr id="3" name="Zástupný symbol pro číslo snímku 2"/>
          <p:cNvSpPr>
            <a:spLocks noGrp="1"/>
          </p:cNvSpPr>
          <p:nvPr>
            <p:ph type="sldNum" sz="quarter" idx="12"/>
          </p:nvPr>
        </p:nvSpPr>
        <p:spPr/>
        <p:txBody>
          <a:bodyPr/>
          <a:lstStyle/>
          <a:p>
            <a:fld id="{560808B9-4D1F-4069-9EB9-CD8802008F4E}" type="slidenum">
              <a:rPr lang="cs-CZ" smtClean="0"/>
              <a:pPr/>
              <a:t>33</a:t>
            </a:fld>
            <a:endParaRPr lang="cs-CZ" dirty="0"/>
          </a:p>
        </p:txBody>
      </p:sp>
      <p:sp>
        <p:nvSpPr>
          <p:cNvPr id="4" name="Obdélník 3"/>
          <p:cNvSpPr/>
          <p:nvPr/>
        </p:nvSpPr>
        <p:spPr>
          <a:xfrm>
            <a:off x="0" y="987575"/>
            <a:ext cx="9144000" cy="3859518"/>
          </a:xfrm>
          <a:prstGeom prst="rect">
            <a:avLst/>
          </a:prstGeom>
        </p:spPr>
        <p:txBody>
          <a:bodyPr wrap="square">
            <a:spAutoFit/>
          </a:bodyPr>
          <a:lstStyle/>
          <a:p>
            <a:pPr marL="285750" indent="-285750">
              <a:buFont typeface="Wingdings" panose="05000000000000000000" pitchFamily="2" charset="2"/>
              <a:buChar char="q"/>
            </a:pPr>
            <a:r>
              <a:rPr lang="cs-CZ" altLang="cs-CZ" b="1" dirty="0" smtClean="0"/>
              <a:t>Udržitelný přístup k cestovnímu ruchu</a:t>
            </a:r>
            <a:endParaRPr lang="cs-CZ" altLang="cs-CZ" b="1" dirty="0"/>
          </a:p>
          <a:p>
            <a:pPr marL="285750" indent="-285750">
              <a:lnSpc>
                <a:spcPct val="90000"/>
              </a:lnSpc>
              <a:buFont typeface="Wingdings" panose="05000000000000000000" pitchFamily="2" charset="2"/>
              <a:buChar char="ü"/>
            </a:pPr>
            <a:r>
              <a:rPr lang="cs-CZ" altLang="cs-CZ" dirty="0"/>
              <a:t>Cestovní ruch, který přispívá k udržitelnému rozvoji území ochranou přírodního prostředí (například vzdělávací funkcí, získáváním finančních prostředků na ochranu apod.)</a:t>
            </a:r>
          </a:p>
          <a:p>
            <a:pPr marL="285750" indent="-285750">
              <a:lnSpc>
                <a:spcPct val="90000"/>
              </a:lnSpc>
              <a:buFont typeface="Wingdings" panose="05000000000000000000" pitchFamily="2" charset="2"/>
              <a:buChar char="ü"/>
            </a:pPr>
            <a:r>
              <a:rPr lang="cs-CZ" altLang="cs-CZ" dirty="0"/>
              <a:t>Jedná se o užší pojetí udržitelného cestovního ruchu</a:t>
            </a:r>
          </a:p>
          <a:p>
            <a:pPr marL="285750" indent="-285750">
              <a:lnSpc>
                <a:spcPct val="90000"/>
              </a:lnSpc>
              <a:buFont typeface="Wingdings" panose="05000000000000000000" pitchFamily="2" charset="2"/>
              <a:buChar char="ü"/>
            </a:pPr>
            <a:r>
              <a:rPr lang="cs-CZ" altLang="cs-CZ" dirty="0"/>
              <a:t>Týká se především chráněných </a:t>
            </a:r>
            <a:r>
              <a:rPr lang="cs-CZ" altLang="cs-CZ" dirty="0" smtClean="0"/>
              <a:t>území</a:t>
            </a:r>
          </a:p>
          <a:p>
            <a:pPr>
              <a:lnSpc>
                <a:spcPct val="90000"/>
              </a:lnSpc>
            </a:pPr>
            <a:endParaRPr lang="cs-CZ" altLang="cs-CZ" dirty="0"/>
          </a:p>
          <a:p>
            <a:pPr marL="285750" indent="-285750">
              <a:lnSpc>
                <a:spcPct val="90000"/>
              </a:lnSpc>
              <a:buFont typeface="Wingdings" panose="05000000000000000000" pitchFamily="2" charset="2"/>
              <a:buChar char="q"/>
            </a:pPr>
            <a:r>
              <a:rPr lang="cs-CZ" altLang="cs-CZ" b="1" dirty="0" smtClean="0"/>
              <a:t>Znaky udržitelného cestovního ruchu</a:t>
            </a:r>
          </a:p>
          <a:p>
            <a:pPr marL="285750" indent="-285750">
              <a:lnSpc>
                <a:spcPct val="90000"/>
              </a:lnSpc>
              <a:buFont typeface="Wingdings" panose="05000000000000000000" pitchFamily="2" charset="2"/>
              <a:buChar char="ü"/>
            </a:pPr>
            <a:r>
              <a:rPr lang="cs-CZ" altLang="cs-CZ" dirty="0"/>
              <a:t>soulad mezi hosty, hostitelskými komunitami, přírodním prostředím a turistickým průmyslem, </a:t>
            </a:r>
          </a:p>
          <a:p>
            <a:pPr marL="285750" indent="-285750">
              <a:lnSpc>
                <a:spcPct val="90000"/>
              </a:lnSpc>
              <a:buFont typeface="Wingdings" panose="05000000000000000000" pitchFamily="2" charset="2"/>
              <a:buChar char="ü"/>
            </a:pPr>
            <a:r>
              <a:rPr lang="cs-CZ" altLang="cs-CZ" dirty="0"/>
              <a:t>šetrné využívání zdrojů (zvláště neobnovitelných), které představují klíčový element rozvoje cestovního ruchu, </a:t>
            </a:r>
          </a:p>
          <a:p>
            <a:pPr marL="285750" indent="-285750">
              <a:lnSpc>
                <a:spcPct val="90000"/>
              </a:lnSpc>
              <a:buFont typeface="Wingdings" panose="05000000000000000000" pitchFamily="2" charset="2"/>
              <a:buChar char="ü"/>
            </a:pPr>
            <a:r>
              <a:rPr lang="cs-CZ" altLang="cs-CZ" dirty="0"/>
              <a:t>uchování biodiverzity, </a:t>
            </a:r>
          </a:p>
          <a:p>
            <a:pPr marL="285750" indent="-285750">
              <a:lnSpc>
                <a:spcPct val="90000"/>
              </a:lnSpc>
              <a:buFont typeface="Wingdings" panose="05000000000000000000" pitchFamily="2" charset="2"/>
              <a:buChar char="ü"/>
            </a:pPr>
            <a:r>
              <a:rPr lang="cs-CZ" altLang="cs-CZ" dirty="0"/>
              <a:t>poskytování vzdělání, </a:t>
            </a:r>
          </a:p>
          <a:p>
            <a:pPr marL="285750" indent="-285750">
              <a:lnSpc>
                <a:spcPct val="90000"/>
              </a:lnSpc>
              <a:buFont typeface="Wingdings" panose="05000000000000000000" pitchFamily="2" charset="2"/>
              <a:buChar char="ü"/>
            </a:pPr>
            <a:r>
              <a:rPr lang="cs-CZ" altLang="cs-CZ" dirty="0"/>
              <a:t>dialog mezi jednotlivými podílníky, </a:t>
            </a:r>
          </a:p>
          <a:p>
            <a:pPr marL="285750" indent="-285750">
              <a:lnSpc>
                <a:spcPct val="90000"/>
              </a:lnSpc>
              <a:buFont typeface="Wingdings" panose="05000000000000000000" pitchFamily="2" charset="2"/>
              <a:buChar char="ü"/>
            </a:pPr>
            <a:r>
              <a:rPr lang="cs-CZ" altLang="cs-CZ" dirty="0"/>
              <a:t>percepce budoucího vývoje </a:t>
            </a:r>
          </a:p>
          <a:p>
            <a:pPr>
              <a:lnSpc>
                <a:spcPct val="90000"/>
              </a:lnSpc>
            </a:pPr>
            <a:endParaRPr lang="cs-CZ" altLang="cs-CZ" dirty="0" smtClean="0"/>
          </a:p>
        </p:txBody>
      </p:sp>
    </p:spTree>
    <p:extLst>
      <p:ext uri="{BB962C8B-B14F-4D97-AF65-F5344CB8AC3E}">
        <p14:creationId xmlns:p14="http://schemas.microsoft.com/office/powerpoint/2010/main" val="153171646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696744" cy="507703"/>
          </a:xfrm>
        </p:spPr>
        <p:txBody>
          <a:bodyPr/>
          <a:lstStyle/>
          <a:p>
            <a:r>
              <a:rPr lang="cs-CZ" dirty="0"/>
              <a:t>Tematické okruhy geografie cestovního </a:t>
            </a:r>
            <a:r>
              <a:rPr lang="cs-CZ" dirty="0" smtClean="0"/>
              <a:t>ruchu 12</a:t>
            </a:r>
            <a:endParaRPr lang="en-GB" dirty="0"/>
          </a:p>
        </p:txBody>
      </p:sp>
      <p:sp>
        <p:nvSpPr>
          <p:cNvPr id="3" name="Zástupný symbol pro číslo snímku 2"/>
          <p:cNvSpPr>
            <a:spLocks noGrp="1"/>
          </p:cNvSpPr>
          <p:nvPr>
            <p:ph type="sldNum" sz="quarter" idx="12"/>
          </p:nvPr>
        </p:nvSpPr>
        <p:spPr/>
        <p:txBody>
          <a:bodyPr/>
          <a:lstStyle/>
          <a:p>
            <a:fld id="{560808B9-4D1F-4069-9EB9-CD8802008F4E}" type="slidenum">
              <a:rPr lang="cs-CZ" smtClean="0"/>
              <a:pPr/>
              <a:t>34</a:t>
            </a:fld>
            <a:endParaRPr lang="cs-CZ" dirty="0"/>
          </a:p>
        </p:txBody>
      </p:sp>
      <p:sp>
        <p:nvSpPr>
          <p:cNvPr id="4" name="Obdélník 3"/>
          <p:cNvSpPr/>
          <p:nvPr/>
        </p:nvSpPr>
        <p:spPr>
          <a:xfrm>
            <a:off x="0" y="722613"/>
            <a:ext cx="9144000" cy="4247317"/>
          </a:xfrm>
          <a:prstGeom prst="rect">
            <a:avLst/>
          </a:prstGeom>
        </p:spPr>
        <p:txBody>
          <a:bodyPr wrap="square">
            <a:spAutoFit/>
          </a:bodyPr>
          <a:lstStyle/>
          <a:p>
            <a:pPr marL="285750" indent="-285750" algn="just">
              <a:lnSpc>
                <a:spcPct val="90000"/>
              </a:lnSpc>
              <a:buFont typeface="Wingdings" panose="05000000000000000000" pitchFamily="2" charset="2"/>
              <a:buChar char="q"/>
            </a:pPr>
            <a:r>
              <a:rPr lang="cs-CZ" altLang="cs-CZ" b="1" dirty="0" smtClean="0"/>
              <a:t>Znaky udržitelného cestovního ruchu</a:t>
            </a:r>
          </a:p>
          <a:p>
            <a:pPr marL="285750" indent="-285750" algn="just">
              <a:buFont typeface="Wingdings" panose="05000000000000000000" pitchFamily="2" charset="2"/>
              <a:buChar char="ü"/>
            </a:pPr>
            <a:r>
              <a:rPr lang="cs-CZ" altLang="cs-CZ" dirty="0"/>
              <a:t>Uznávají se estetické hodnoty krajiny</a:t>
            </a:r>
          </a:p>
          <a:p>
            <a:pPr marL="285750" indent="-285750" algn="just">
              <a:buFont typeface="Wingdings" panose="05000000000000000000" pitchFamily="2" charset="2"/>
              <a:buChar char="ü"/>
            </a:pPr>
            <a:r>
              <a:rPr lang="cs-CZ" altLang="cs-CZ" dirty="0"/>
              <a:t>K místním komunitám se přistupuje eticky</a:t>
            </a:r>
          </a:p>
          <a:p>
            <a:pPr marL="285750" indent="-285750" algn="just">
              <a:buFont typeface="Wingdings" panose="05000000000000000000" pitchFamily="2" charset="2"/>
              <a:buChar char="ü"/>
            </a:pPr>
            <a:r>
              <a:rPr lang="cs-CZ" altLang="cs-CZ" dirty="0"/>
              <a:t>Místní lidé jsou aktivně zapojeni jednak do rozhodovacích procesů a jednak do samotného odvětví cestovního ruchu</a:t>
            </a:r>
          </a:p>
          <a:p>
            <a:pPr marL="285750" indent="-285750" algn="just">
              <a:buFont typeface="Wingdings" panose="05000000000000000000" pitchFamily="2" charset="2"/>
              <a:buChar char="ü"/>
            </a:pPr>
            <a:r>
              <a:rPr lang="cs-CZ" altLang="cs-CZ" dirty="0"/>
              <a:t>Ekonomické náklady i výnosy by měly být rovnoměrně rozděleny mezi hostitelskou komunitu a velké společnosti podnikající v CR</a:t>
            </a:r>
          </a:p>
          <a:p>
            <a:pPr marL="285750" indent="-285750" algn="just">
              <a:lnSpc>
                <a:spcPct val="90000"/>
              </a:lnSpc>
              <a:buFont typeface="Wingdings" panose="05000000000000000000" pitchFamily="2" charset="2"/>
              <a:buChar char="ü"/>
            </a:pPr>
            <a:r>
              <a:rPr lang="cs-CZ" altLang="cs-CZ" dirty="0" smtClean="0"/>
              <a:t>Předpokládá </a:t>
            </a:r>
            <a:r>
              <a:rPr lang="cs-CZ" altLang="cs-CZ" dirty="0"/>
              <a:t>takový management všech zdrojů, který naplní ekonomické, sociální a estetické požadavky, kdy bude zároveň udržena kulturní integrita, významné ekologické procesy, biodiverzita a život podporující systémy. </a:t>
            </a:r>
          </a:p>
          <a:p>
            <a:pPr marL="285750" indent="-285750" algn="just">
              <a:lnSpc>
                <a:spcPct val="90000"/>
              </a:lnSpc>
              <a:buFont typeface="Wingdings" panose="05000000000000000000" pitchFamily="2" charset="2"/>
              <a:buChar char="ü"/>
            </a:pPr>
            <a:r>
              <a:rPr lang="cs-CZ" altLang="cs-CZ" dirty="0"/>
              <a:t>Principy a postupy rozvoje udržitelného cestovního ruchu je možné aplikovat na všechny typy rekreačních aktivit, včetně masového cestovního ruchu. </a:t>
            </a:r>
          </a:p>
          <a:p>
            <a:pPr marL="285750" indent="-285750" algn="just">
              <a:lnSpc>
                <a:spcPct val="90000"/>
              </a:lnSpc>
              <a:buFont typeface="Wingdings" panose="05000000000000000000" pitchFamily="2" charset="2"/>
              <a:buChar char="ü"/>
            </a:pPr>
            <a:r>
              <a:rPr lang="cs-CZ" altLang="cs-CZ" dirty="0"/>
              <a:t>Principy udržitelnosti se týkají environmentálních, ekonomických a </a:t>
            </a:r>
            <a:r>
              <a:rPr lang="cs-CZ" altLang="cs-CZ" dirty="0" err="1"/>
              <a:t>socio</a:t>
            </a:r>
            <a:r>
              <a:rPr lang="cs-CZ" altLang="cs-CZ" dirty="0"/>
              <a:t>-kulturních aspektů rozvoje cestovního ruchu. </a:t>
            </a:r>
          </a:p>
          <a:p>
            <a:pPr marL="285750" indent="-285750" algn="just">
              <a:lnSpc>
                <a:spcPct val="90000"/>
              </a:lnSpc>
              <a:buFont typeface="Wingdings" panose="05000000000000000000" pitchFamily="2" charset="2"/>
              <a:buChar char="ü"/>
            </a:pPr>
            <a:r>
              <a:rPr lang="cs-CZ" altLang="cs-CZ" dirty="0"/>
              <a:t>Mezi těmito třemi dimenzemi se musí hledat vhodná rovnováha.</a:t>
            </a:r>
          </a:p>
          <a:p>
            <a:pPr>
              <a:lnSpc>
                <a:spcPct val="90000"/>
              </a:lnSpc>
            </a:pPr>
            <a:endParaRPr lang="cs-CZ" altLang="cs-CZ" dirty="0" smtClean="0"/>
          </a:p>
        </p:txBody>
      </p:sp>
    </p:spTree>
    <p:extLst>
      <p:ext uri="{BB962C8B-B14F-4D97-AF65-F5344CB8AC3E}">
        <p14:creationId xmlns:p14="http://schemas.microsoft.com/office/powerpoint/2010/main" val="420522461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696744" cy="507703"/>
          </a:xfrm>
        </p:spPr>
        <p:txBody>
          <a:bodyPr/>
          <a:lstStyle/>
          <a:p>
            <a:r>
              <a:rPr lang="cs-CZ" dirty="0"/>
              <a:t>Tematické okruhy geografie cestovního </a:t>
            </a:r>
            <a:r>
              <a:rPr lang="cs-CZ" dirty="0" smtClean="0"/>
              <a:t>ruchu 13</a:t>
            </a:r>
            <a:br>
              <a:rPr lang="cs-CZ" dirty="0" smtClean="0"/>
            </a:br>
            <a:endParaRPr lang="en-GB" dirty="0"/>
          </a:p>
        </p:txBody>
      </p:sp>
      <p:sp>
        <p:nvSpPr>
          <p:cNvPr id="3" name="Zástupný symbol pro číslo snímku 2"/>
          <p:cNvSpPr>
            <a:spLocks noGrp="1"/>
          </p:cNvSpPr>
          <p:nvPr>
            <p:ph type="sldNum" sz="quarter" idx="12"/>
          </p:nvPr>
        </p:nvSpPr>
        <p:spPr/>
        <p:txBody>
          <a:bodyPr/>
          <a:lstStyle/>
          <a:p>
            <a:fld id="{560808B9-4D1F-4069-9EB9-CD8802008F4E}" type="slidenum">
              <a:rPr lang="cs-CZ" smtClean="0"/>
              <a:pPr/>
              <a:t>35</a:t>
            </a:fld>
            <a:endParaRPr lang="cs-CZ" dirty="0"/>
          </a:p>
        </p:txBody>
      </p:sp>
      <p:sp>
        <p:nvSpPr>
          <p:cNvPr id="4" name="Obdélník 3"/>
          <p:cNvSpPr/>
          <p:nvPr/>
        </p:nvSpPr>
        <p:spPr>
          <a:xfrm>
            <a:off x="251520" y="987575"/>
            <a:ext cx="8280920" cy="3444020"/>
          </a:xfrm>
          <a:prstGeom prst="rect">
            <a:avLst/>
          </a:prstGeom>
        </p:spPr>
        <p:txBody>
          <a:bodyPr wrap="square">
            <a:spAutoFit/>
          </a:bodyPr>
          <a:lstStyle/>
          <a:p>
            <a:pPr>
              <a:lnSpc>
                <a:spcPct val="90000"/>
              </a:lnSpc>
            </a:pPr>
            <a:r>
              <a:rPr lang="cs-CZ" altLang="cs-CZ" b="1" dirty="0" smtClean="0"/>
              <a:t>Cestovní ruch a slabá udržitelnost</a:t>
            </a:r>
          </a:p>
          <a:p>
            <a:r>
              <a:rPr lang="cs-CZ" altLang="cs-CZ" dirty="0" smtClean="0"/>
              <a:t>Nepřetržitý </a:t>
            </a:r>
            <a:r>
              <a:rPr lang="cs-CZ" altLang="cs-CZ" dirty="0"/>
              <a:t>ekonomický rozvoj v sektoru cestovního ruchu a udržení dostatečné environmentální kvality destinačních oblastí. </a:t>
            </a:r>
          </a:p>
          <a:p>
            <a:r>
              <a:rPr lang="cs-CZ" altLang="cs-CZ" dirty="0"/>
              <a:t>Tento přístup je vysoce zaměřen na produkt.</a:t>
            </a:r>
          </a:p>
          <a:p>
            <a:pPr>
              <a:lnSpc>
                <a:spcPct val="90000"/>
              </a:lnSpc>
            </a:pPr>
            <a:endParaRPr lang="cs-CZ" altLang="cs-CZ" dirty="0"/>
          </a:p>
          <a:p>
            <a:pPr>
              <a:lnSpc>
                <a:spcPct val="90000"/>
              </a:lnSpc>
            </a:pPr>
            <a:r>
              <a:rPr lang="cs-CZ" altLang="cs-CZ" b="1" dirty="0" smtClean="0"/>
              <a:t>Cestovní ruch a silná udržitelnost</a:t>
            </a:r>
          </a:p>
          <a:p>
            <a:pPr>
              <a:lnSpc>
                <a:spcPct val="80000"/>
              </a:lnSpc>
            </a:pPr>
            <a:r>
              <a:rPr lang="cs-CZ" altLang="cs-CZ" dirty="0" smtClean="0"/>
              <a:t>Prosazuje</a:t>
            </a:r>
            <a:r>
              <a:rPr lang="cs-CZ" altLang="cs-CZ" dirty="0"/>
              <a:t>:</a:t>
            </a:r>
          </a:p>
          <a:p>
            <a:pPr lvl="1">
              <a:lnSpc>
                <a:spcPct val="80000"/>
              </a:lnSpc>
            </a:pPr>
            <a:r>
              <a:rPr lang="cs-CZ" altLang="cs-CZ" dirty="0"/>
              <a:t>Princip předběžné opatrnosti, </a:t>
            </a:r>
          </a:p>
          <a:p>
            <a:pPr lvl="1">
              <a:lnSpc>
                <a:spcPct val="80000"/>
              </a:lnSpc>
            </a:pPr>
            <a:r>
              <a:rPr lang="cs-CZ" altLang="cs-CZ" dirty="0"/>
              <a:t>Potřebu aktivního předvídavého managementu cestovního ruchu, </a:t>
            </a:r>
          </a:p>
          <a:p>
            <a:pPr lvl="1">
              <a:lnSpc>
                <a:spcPct val="80000"/>
              </a:lnSpc>
            </a:pPr>
            <a:r>
              <a:rPr lang="cs-CZ" altLang="cs-CZ" dirty="0"/>
              <a:t>Systematický monitoring změn přírodního prostředí. </a:t>
            </a:r>
          </a:p>
          <a:p>
            <a:pPr>
              <a:lnSpc>
                <a:spcPct val="80000"/>
              </a:lnSpc>
            </a:pPr>
            <a:r>
              <a:rPr lang="cs-CZ" altLang="cs-CZ" dirty="0"/>
              <a:t>Hlavní důraz je tedy kladen na ochranu přírodních zdrojů než na propagaci jejich využívání. </a:t>
            </a:r>
          </a:p>
          <a:p>
            <a:pPr>
              <a:lnSpc>
                <a:spcPct val="80000"/>
              </a:lnSpc>
            </a:pPr>
            <a:endParaRPr lang="cs-CZ" altLang="cs-CZ" dirty="0"/>
          </a:p>
          <a:p>
            <a:pPr>
              <a:lnSpc>
                <a:spcPct val="80000"/>
              </a:lnSpc>
            </a:pPr>
            <a:r>
              <a:rPr lang="cs-CZ" altLang="cs-CZ" dirty="0"/>
              <a:t>První přístup je tedy ekonomicky udržitelný, druhý pak ekologicky udržitelný</a:t>
            </a:r>
            <a:endParaRPr lang="cs-CZ" altLang="cs-CZ" b="1" dirty="0" smtClean="0"/>
          </a:p>
        </p:txBody>
      </p:sp>
    </p:spTree>
    <p:extLst>
      <p:ext uri="{BB962C8B-B14F-4D97-AF65-F5344CB8AC3E}">
        <p14:creationId xmlns:p14="http://schemas.microsoft.com/office/powerpoint/2010/main" val="206850533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696744" cy="507703"/>
          </a:xfrm>
        </p:spPr>
        <p:txBody>
          <a:bodyPr/>
          <a:lstStyle/>
          <a:p>
            <a:r>
              <a:rPr lang="cs-CZ" dirty="0"/>
              <a:t>Tematické okruhy geografie cestovního </a:t>
            </a:r>
            <a:r>
              <a:rPr lang="cs-CZ" dirty="0" smtClean="0"/>
              <a:t>ruchu 14</a:t>
            </a:r>
            <a:endParaRPr lang="en-GB" dirty="0"/>
          </a:p>
        </p:txBody>
      </p:sp>
      <p:sp>
        <p:nvSpPr>
          <p:cNvPr id="3" name="Zástupný symbol pro číslo snímku 2"/>
          <p:cNvSpPr>
            <a:spLocks noGrp="1"/>
          </p:cNvSpPr>
          <p:nvPr>
            <p:ph type="sldNum" sz="quarter" idx="12"/>
          </p:nvPr>
        </p:nvSpPr>
        <p:spPr/>
        <p:txBody>
          <a:bodyPr/>
          <a:lstStyle/>
          <a:p>
            <a:fld id="{560808B9-4D1F-4069-9EB9-CD8802008F4E}" type="slidenum">
              <a:rPr lang="cs-CZ" smtClean="0"/>
              <a:pPr/>
              <a:t>36</a:t>
            </a:fld>
            <a:endParaRPr lang="cs-CZ" dirty="0"/>
          </a:p>
        </p:txBody>
      </p:sp>
      <p:sp>
        <p:nvSpPr>
          <p:cNvPr id="4" name="Obdélník 3"/>
          <p:cNvSpPr/>
          <p:nvPr/>
        </p:nvSpPr>
        <p:spPr>
          <a:xfrm>
            <a:off x="251520" y="987575"/>
            <a:ext cx="8280920" cy="3665619"/>
          </a:xfrm>
          <a:prstGeom prst="rect">
            <a:avLst/>
          </a:prstGeom>
        </p:spPr>
        <p:txBody>
          <a:bodyPr wrap="square">
            <a:spAutoFit/>
          </a:bodyPr>
          <a:lstStyle/>
          <a:p>
            <a:pPr marL="285750" indent="-285750">
              <a:lnSpc>
                <a:spcPct val="90000"/>
              </a:lnSpc>
              <a:buFont typeface="Wingdings" panose="05000000000000000000" pitchFamily="2" charset="2"/>
              <a:buChar char="q"/>
            </a:pPr>
            <a:r>
              <a:rPr lang="cs-CZ" altLang="cs-CZ" b="1" dirty="0" smtClean="0"/>
              <a:t>Ekoturismus</a:t>
            </a:r>
          </a:p>
          <a:p>
            <a:pPr>
              <a:lnSpc>
                <a:spcPct val="90000"/>
              </a:lnSpc>
            </a:pPr>
            <a:endParaRPr lang="cs-CZ" altLang="cs-CZ" b="1" dirty="0"/>
          </a:p>
          <a:p>
            <a:pPr marL="285750" indent="-285750">
              <a:lnSpc>
                <a:spcPct val="80000"/>
              </a:lnSpc>
              <a:buFont typeface="Wingdings" panose="05000000000000000000" pitchFamily="2" charset="2"/>
              <a:buChar char="ü"/>
            </a:pPr>
            <a:r>
              <a:rPr lang="cs-CZ" altLang="cs-CZ" dirty="0"/>
              <a:t>Specifická forma udržitelného cestovního ruchu</a:t>
            </a:r>
          </a:p>
          <a:p>
            <a:pPr marL="742950" lvl="1" indent="-285750">
              <a:lnSpc>
                <a:spcPct val="80000"/>
              </a:lnSpc>
              <a:buFont typeface="Wingdings" panose="05000000000000000000" pitchFamily="2" charset="2"/>
              <a:buChar char="ü"/>
            </a:pPr>
            <a:r>
              <a:rPr lang="cs-CZ" altLang="cs-CZ" dirty="0"/>
              <a:t>Spíše „silnějších“ variant udržitelného CR</a:t>
            </a:r>
          </a:p>
          <a:p>
            <a:pPr marL="285750" indent="-285750">
              <a:lnSpc>
                <a:spcPct val="80000"/>
              </a:lnSpc>
              <a:buFont typeface="Wingdings" panose="05000000000000000000" pitchFamily="2" charset="2"/>
              <a:buChar char="ü"/>
            </a:pPr>
            <a:r>
              <a:rPr lang="cs-CZ" altLang="cs-CZ" dirty="0"/>
              <a:t>Environmentálně zodpovědná forma cestovního ruchu, která se odehrává ve zranitelných, byť zachovalých ekosystémech, a vyznačuje se nízkými negativními dopady na krajinu. </a:t>
            </a:r>
          </a:p>
          <a:p>
            <a:pPr marL="285750" indent="-285750">
              <a:lnSpc>
                <a:spcPct val="80000"/>
              </a:lnSpc>
              <a:buFont typeface="Wingdings" panose="05000000000000000000" pitchFamily="2" charset="2"/>
              <a:buChar char="ü"/>
            </a:pPr>
            <a:r>
              <a:rPr lang="cs-CZ" altLang="cs-CZ" dirty="0"/>
              <a:t>Jeho primárním zájmem je ochrana k těchto ekosystémů například tím, že lze z něho získat prostředky na ochranu biodiverzity a přírodního prostředí. </a:t>
            </a:r>
            <a:endParaRPr lang="cs-CZ" altLang="cs-CZ" dirty="0" smtClean="0"/>
          </a:p>
          <a:p>
            <a:pPr marL="285750" indent="-285750">
              <a:lnSpc>
                <a:spcPct val="80000"/>
              </a:lnSpc>
              <a:buFont typeface="Wingdings" panose="05000000000000000000" pitchFamily="2" charset="2"/>
              <a:buChar char="ü"/>
            </a:pPr>
            <a:endParaRPr lang="cs-CZ" altLang="cs-CZ" dirty="0"/>
          </a:p>
          <a:p>
            <a:pPr marL="285750" indent="-285750">
              <a:buFont typeface="Wingdings" panose="05000000000000000000" pitchFamily="2" charset="2"/>
              <a:buChar char="q"/>
            </a:pPr>
            <a:r>
              <a:rPr lang="cs-CZ" altLang="cs-CZ" b="1" dirty="0"/>
              <a:t>Jiné chápání ekoturismu:</a:t>
            </a:r>
          </a:p>
          <a:p>
            <a:pPr marL="742950" lvl="1" indent="-285750">
              <a:buFont typeface="Wingdings" panose="05000000000000000000" pitchFamily="2" charset="2"/>
              <a:buChar char="ü"/>
            </a:pPr>
            <a:r>
              <a:rPr lang="cs-CZ" altLang="cs-CZ" dirty="0"/>
              <a:t>Poskytování speciálních turistických produktů, jenž jsou podmíněny zdrojovou základnou, nikoliv poptávkou, a nesmí narušovat integritu ekosystémů </a:t>
            </a:r>
          </a:p>
          <a:p>
            <a:pPr>
              <a:lnSpc>
                <a:spcPct val="80000"/>
              </a:lnSpc>
            </a:pPr>
            <a:endParaRPr lang="cs-CZ" altLang="cs-CZ" dirty="0"/>
          </a:p>
          <a:p>
            <a:pPr>
              <a:lnSpc>
                <a:spcPct val="90000"/>
              </a:lnSpc>
            </a:pPr>
            <a:endParaRPr lang="cs-CZ" altLang="cs-CZ" b="1" dirty="0" smtClean="0"/>
          </a:p>
        </p:txBody>
      </p:sp>
    </p:spTree>
    <p:extLst>
      <p:ext uri="{BB962C8B-B14F-4D97-AF65-F5344CB8AC3E}">
        <p14:creationId xmlns:p14="http://schemas.microsoft.com/office/powerpoint/2010/main" val="340586582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696744" cy="507703"/>
          </a:xfrm>
        </p:spPr>
        <p:txBody>
          <a:bodyPr/>
          <a:lstStyle/>
          <a:p>
            <a:r>
              <a:rPr lang="cs-CZ" dirty="0"/>
              <a:t>Tematické okruhy geografie cestovního </a:t>
            </a:r>
            <a:r>
              <a:rPr lang="cs-CZ" dirty="0" smtClean="0"/>
              <a:t>ruchu 15</a:t>
            </a:r>
            <a:endParaRPr lang="en-GB" dirty="0"/>
          </a:p>
        </p:txBody>
      </p:sp>
      <p:sp>
        <p:nvSpPr>
          <p:cNvPr id="3" name="Zástupný symbol pro číslo snímku 2"/>
          <p:cNvSpPr>
            <a:spLocks noGrp="1"/>
          </p:cNvSpPr>
          <p:nvPr>
            <p:ph type="sldNum" sz="quarter" idx="12"/>
          </p:nvPr>
        </p:nvSpPr>
        <p:spPr/>
        <p:txBody>
          <a:bodyPr/>
          <a:lstStyle/>
          <a:p>
            <a:fld id="{560808B9-4D1F-4069-9EB9-CD8802008F4E}" type="slidenum">
              <a:rPr lang="cs-CZ" smtClean="0"/>
              <a:pPr/>
              <a:t>37</a:t>
            </a:fld>
            <a:endParaRPr lang="cs-CZ" dirty="0"/>
          </a:p>
        </p:txBody>
      </p:sp>
      <p:sp>
        <p:nvSpPr>
          <p:cNvPr id="4" name="Obdélník 3"/>
          <p:cNvSpPr/>
          <p:nvPr/>
        </p:nvSpPr>
        <p:spPr>
          <a:xfrm>
            <a:off x="251520" y="987575"/>
            <a:ext cx="8280920" cy="3416320"/>
          </a:xfrm>
          <a:prstGeom prst="rect">
            <a:avLst/>
          </a:prstGeom>
        </p:spPr>
        <p:txBody>
          <a:bodyPr wrap="square">
            <a:spAutoFit/>
          </a:bodyPr>
          <a:lstStyle/>
          <a:p>
            <a:pPr algn="just">
              <a:lnSpc>
                <a:spcPct val="90000"/>
              </a:lnSpc>
            </a:pPr>
            <a:r>
              <a:rPr lang="cs-CZ" altLang="cs-CZ" sz="2000" b="1" dirty="0" smtClean="0"/>
              <a:t>Ekoturistické aktivity:</a:t>
            </a:r>
          </a:p>
          <a:p>
            <a:pPr algn="just">
              <a:lnSpc>
                <a:spcPct val="90000"/>
              </a:lnSpc>
            </a:pPr>
            <a:endParaRPr lang="cs-CZ" altLang="cs-CZ" sz="2000" b="1" dirty="0"/>
          </a:p>
          <a:p>
            <a:pPr marL="285750" indent="-285750" algn="just">
              <a:lnSpc>
                <a:spcPct val="90000"/>
              </a:lnSpc>
              <a:buFont typeface="Wingdings" panose="05000000000000000000" pitchFamily="2" charset="2"/>
              <a:buChar char="ü"/>
            </a:pPr>
            <a:r>
              <a:rPr lang="cs-CZ" altLang="cs-CZ" sz="2000" dirty="0"/>
              <a:t>relativně malý vliv na </a:t>
            </a:r>
            <a:r>
              <a:rPr lang="cs-CZ" altLang="cs-CZ" sz="2000" i="1" dirty="0"/>
              <a:t>ekosystémy</a:t>
            </a:r>
            <a:r>
              <a:rPr lang="cs-CZ" altLang="cs-CZ" sz="2000" dirty="0"/>
              <a:t> </a:t>
            </a:r>
          </a:p>
          <a:p>
            <a:pPr marL="742950" lvl="1" indent="-285750" algn="just">
              <a:lnSpc>
                <a:spcPct val="90000"/>
              </a:lnSpc>
              <a:buFont typeface="Wingdings" panose="05000000000000000000" pitchFamily="2" charset="2"/>
              <a:buChar char="ü"/>
            </a:pPr>
            <a:r>
              <a:rPr lang="cs-CZ" altLang="cs-CZ" sz="2000" dirty="0"/>
              <a:t>pěší </a:t>
            </a:r>
            <a:r>
              <a:rPr lang="cs-CZ" altLang="cs-CZ" sz="2000" i="1" dirty="0"/>
              <a:t>turistika</a:t>
            </a:r>
            <a:r>
              <a:rPr lang="cs-CZ" altLang="cs-CZ" sz="2000" dirty="0"/>
              <a:t>, </a:t>
            </a:r>
          </a:p>
          <a:p>
            <a:pPr marL="742950" lvl="1" indent="-285750" algn="just">
              <a:lnSpc>
                <a:spcPct val="90000"/>
              </a:lnSpc>
              <a:buFont typeface="Wingdings" panose="05000000000000000000" pitchFamily="2" charset="2"/>
              <a:buChar char="ü"/>
            </a:pPr>
            <a:r>
              <a:rPr lang="cs-CZ" altLang="cs-CZ" sz="2000" dirty="0"/>
              <a:t>fotografování, </a:t>
            </a:r>
          </a:p>
          <a:p>
            <a:pPr marL="742950" lvl="1" indent="-285750" algn="just">
              <a:lnSpc>
                <a:spcPct val="90000"/>
              </a:lnSpc>
              <a:buFont typeface="Wingdings" panose="05000000000000000000" pitchFamily="2" charset="2"/>
              <a:buChar char="ü"/>
            </a:pPr>
            <a:r>
              <a:rPr lang="cs-CZ" altLang="cs-CZ" sz="2000" i="1" dirty="0"/>
              <a:t>pozorování volně žijících živočichů</a:t>
            </a:r>
            <a:r>
              <a:rPr lang="cs-CZ" altLang="cs-CZ" sz="2000" dirty="0"/>
              <a:t> a planě rostoucích rostlin, </a:t>
            </a:r>
          </a:p>
          <a:p>
            <a:pPr marL="742950" lvl="1" indent="-285750" algn="just">
              <a:lnSpc>
                <a:spcPct val="90000"/>
              </a:lnSpc>
              <a:buFont typeface="Wingdings" panose="05000000000000000000" pitchFamily="2" charset="2"/>
              <a:buChar char="ü"/>
            </a:pPr>
            <a:r>
              <a:rPr lang="cs-CZ" altLang="cs-CZ" sz="2000" dirty="0"/>
              <a:t>jízda na kajaku, </a:t>
            </a:r>
          </a:p>
          <a:p>
            <a:pPr marL="742950" lvl="1" indent="-285750" algn="just">
              <a:lnSpc>
                <a:spcPct val="90000"/>
              </a:lnSpc>
              <a:buFont typeface="Wingdings" panose="05000000000000000000" pitchFamily="2" charset="2"/>
              <a:buChar char="ü"/>
            </a:pPr>
            <a:r>
              <a:rPr lang="cs-CZ" altLang="cs-CZ" sz="2000" dirty="0"/>
              <a:t>účast na kulturních akcích, </a:t>
            </a:r>
            <a:r>
              <a:rPr lang="cs-CZ" altLang="cs-CZ" sz="2000" i="1" dirty="0"/>
              <a:t>montanistika</a:t>
            </a:r>
            <a:r>
              <a:rPr lang="cs-CZ" altLang="cs-CZ" sz="2000" dirty="0"/>
              <a:t>,</a:t>
            </a:r>
          </a:p>
          <a:p>
            <a:pPr marL="742950" lvl="1" indent="-285750" algn="just">
              <a:lnSpc>
                <a:spcPct val="90000"/>
              </a:lnSpc>
              <a:buFont typeface="Wingdings" panose="05000000000000000000" pitchFamily="2" charset="2"/>
              <a:buChar char="ü"/>
            </a:pPr>
            <a:r>
              <a:rPr lang="cs-CZ" altLang="cs-CZ" sz="2000" i="1" dirty="0"/>
              <a:t>cykloturistika</a:t>
            </a:r>
            <a:r>
              <a:rPr lang="cs-CZ" altLang="cs-CZ" sz="2000" dirty="0"/>
              <a:t>, </a:t>
            </a:r>
          </a:p>
          <a:p>
            <a:pPr marL="742950" lvl="1" indent="-285750" algn="just">
              <a:lnSpc>
                <a:spcPct val="90000"/>
              </a:lnSpc>
              <a:buFont typeface="Wingdings" panose="05000000000000000000" pitchFamily="2" charset="2"/>
              <a:buChar char="ü"/>
            </a:pPr>
            <a:r>
              <a:rPr lang="cs-CZ" altLang="cs-CZ" sz="2000" i="1" dirty="0"/>
              <a:t>dílny hlubinné ekologie (prožitky, meditace)</a:t>
            </a:r>
            <a:r>
              <a:rPr lang="cs-CZ" altLang="cs-CZ" sz="2000" dirty="0"/>
              <a:t>, </a:t>
            </a:r>
          </a:p>
          <a:p>
            <a:pPr marL="742950" lvl="1" indent="-285750" algn="just">
              <a:lnSpc>
                <a:spcPct val="90000"/>
              </a:lnSpc>
              <a:buFont typeface="Wingdings" panose="05000000000000000000" pitchFamily="2" charset="2"/>
              <a:buChar char="ü"/>
            </a:pPr>
            <a:r>
              <a:rPr lang="cs-CZ" altLang="cs-CZ" sz="2000" i="1" dirty="0" err="1"/>
              <a:t>survival</a:t>
            </a:r>
            <a:r>
              <a:rPr lang="cs-CZ" altLang="cs-CZ" sz="2000" dirty="0"/>
              <a:t>, </a:t>
            </a:r>
          </a:p>
          <a:p>
            <a:pPr marL="742950" lvl="1" indent="-285750" algn="just">
              <a:lnSpc>
                <a:spcPct val="90000"/>
              </a:lnSpc>
              <a:buFont typeface="Wingdings" panose="05000000000000000000" pitchFamily="2" charset="2"/>
              <a:buChar char="ü"/>
            </a:pPr>
            <a:r>
              <a:rPr lang="cs-CZ" altLang="cs-CZ" sz="2000" i="1" dirty="0"/>
              <a:t>pozorování ptactva</a:t>
            </a:r>
            <a:r>
              <a:rPr lang="cs-CZ" altLang="cs-CZ" sz="2000" dirty="0"/>
              <a:t> aj. </a:t>
            </a:r>
          </a:p>
        </p:txBody>
      </p:sp>
    </p:spTree>
    <p:extLst>
      <p:ext uri="{BB962C8B-B14F-4D97-AF65-F5344CB8AC3E}">
        <p14:creationId xmlns:p14="http://schemas.microsoft.com/office/powerpoint/2010/main" val="43247911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6696744" cy="507703"/>
          </a:xfrm>
        </p:spPr>
        <p:txBody>
          <a:bodyPr/>
          <a:lstStyle/>
          <a:p>
            <a:r>
              <a:rPr lang="cs-CZ" dirty="0"/>
              <a:t>Tematické okruhy geografie cestovního </a:t>
            </a:r>
            <a:r>
              <a:rPr lang="cs-CZ" dirty="0" smtClean="0"/>
              <a:t>ruchu 16</a:t>
            </a:r>
            <a:endParaRPr lang="en-GB" dirty="0"/>
          </a:p>
        </p:txBody>
      </p:sp>
      <p:sp>
        <p:nvSpPr>
          <p:cNvPr id="3" name="Zástupný symbol pro číslo snímku 2"/>
          <p:cNvSpPr>
            <a:spLocks noGrp="1"/>
          </p:cNvSpPr>
          <p:nvPr>
            <p:ph type="sldNum" sz="quarter" idx="12"/>
          </p:nvPr>
        </p:nvSpPr>
        <p:spPr/>
        <p:txBody>
          <a:bodyPr/>
          <a:lstStyle/>
          <a:p>
            <a:fld id="{560808B9-4D1F-4069-9EB9-CD8802008F4E}" type="slidenum">
              <a:rPr lang="cs-CZ" smtClean="0"/>
              <a:pPr/>
              <a:t>38</a:t>
            </a:fld>
            <a:endParaRPr lang="cs-CZ" dirty="0"/>
          </a:p>
        </p:txBody>
      </p:sp>
      <p:sp>
        <p:nvSpPr>
          <p:cNvPr id="4" name="Obdélník 3"/>
          <p:cNvSpPr/>
          <p:nvPr/>
        </p:nvSpPr>
        <p:spPr>
          <a:xfrm>
            <a:off x="251520" y="987575"/>
            <a:ext cx="8892480" cy="3357842"/>
          </a:xfrm>
          <a:prstGeom prst="rect">
            <a:avLst/>
          </a:prstGeom>
        </p:spPr>
        <p:txBody>
          <a:bodyPr wrap="square">
            <a:spAutoFit/>
          </a:bodyPr>
          <a:lstStyle/>
          <a:p>
            <a:pPr marL="285750" indent="-285750">
              <a:lnSpc>
                <a:spcPct val="90000"/>
              </a:lnSpc>
              <a:buFont typeface="Wingdings" panose="05000000000000000000" pitchFamily="2" charset="2"/>
              <a:buChar char="q"/>
            </a:pPr>
            <a:r>
              <a:rPr lang="cs-CZ" altLang="cs-CZ" sz="2000" b="1" dirty="0" err="1" smtClean="0"/>
              <a:t>Agroturismus</a:t>
            </a:r>
            <a:endParaRPr lang="cs-CZ" altLang="cs-CZ" sz="2000" b="1" dirty="0" smtClean="0"/>
          </a:p>
          <a:p>
            <a:pPr>
              <a:lnSpc>
                <a:spcPct val="90000"/>
              </a:lnSpc>
            </a:pPr>
            <a:endParaRPr lang="cs-CZ" altLang="cs-CZ" sz="2000" b="1" dirty="0"/>
          </a:p>
          <a:p>
            <a:pPr marL="285750" indent="-285750">
              <a:lnSpc>
                <a:spcPct val="80000"/>
              </a:lnSpc>
              <a:buFont typeface="Wingdings" panose="05000000000000000000" pitchFamily="2" charset="2"/>
              <a:buChar char="ü"/>
            </a:pPr>
            <a:r>
              <a:rPr lang="cs-CZ" altLang="cs-CZ" sz="2000" dirty="0"/>
              <a:t>Specifická forma ekoturismu</a:t>
            </a:r>
          </a:p>
          <a:p>
            <a:pPr marL="285750" indent="-285750">
              <a:lnSpc>
                <a:spcPct val="80000"/>
              </a:lnSpc>
              <a:buFont typeface="Wingdings" panose="05000000000000000000" pitchFamily="2" charset="2"/>
              <a:buChar char="ü"/>
            </a:pPr>
            <a:r>
              <a:rPr lang="cs-CZ" altLang="cs-CZ" sz="2000" dirty="0"/>
              <a:t>turistické nebo rekreační pobyty na venkově na rodinných farmách, jejichž hlavní náplní je poznávání alternativního způsobu života v blízkém kontaktu s přírodou, přímá spoluúčast na zemědělských činnostech a aktivní odpočinek, </a:t>
            </a:r>
            <a:r>
              <a:rPr lang="cs-CZ" altLang="cs-CZ" sz="2000" i="1" dirty="0"/>
              <a:t>pěší turistika</a:t>
            </a:r>
            <a:r>
              <a:rPr lang="cs-CZ" altLang="cs-CZ" sz="2000" dirty="0"/>
              <a:t> a  </a:t>
            </a:r>
            <a:r>
              <a:rPr lang="cs-CZ" altLang="cs-CZ" sz="2000" i="1" dirty="0"/>
              <a:t>cykloturistika</a:t>
            </a:r>
            <a:r>
              <a:rPr lang="cs-CZ" altLang="cs-CZ" sz="2000" dirty="0"/>
              <a:t>, poznávání původních technik výroby potravin, jízda na koni, chov hospodářských zvířat, krocení zvířat apod.</a:t>
            </a:r>
          </a:p>
          <a:p>
            <a:pPr marL="285750" indent="-285750">
              <a:lnSpc>
                <a:spcPct val="80000"/>
              </a:lnSpc>
              <a:buFont typeface="Wingdings" panose="05000000000000000000" pitchFamily="2" charset="2"/>
              <a:buChar char="ü"/>
            </a:pPr>
            <a:r>
              <a:rPr lang="cs-CZ" altLang="cs-CZ" sz="2000" dirty="0"/>
              <a:t>není třeba budování nové </a:t>
            </a:r>
            <a:r>
              <a:rPr lang="cs-CZ" altLang="cs-CZ" sz="2000" i="1" dirty="0" err="1"/>
              <a:t>suprastruktury</a:t>
            </a:r>
            <a:r>
              <a:rPr lang="cs-CZ" altLang="cs-CZ" sz="2000" i="1" dirty="0"/>
              <a:t> CR</a:t>
            </a:r>
            <a:r>
              <a:rPr lang="cs-CZ" altLang="cs-CZ" sz="2000" dirty="0"/>
              <a:t>, využívá již existující zdroje, místní suroviny, blízký sociální kontakt návštěvníků s </a:t>
            </a:r>
            <a:r>
              <a:rPr lang="cs-CZ" altLang="cs-CZ" sz="2000" i="1" dirty="0"/>
              <a:t>rezidenty</a:t>
            </a:r>
            <a:r>
              <a:rPr lang="cs-CZ" altLang="cs-CZ" sz="2000" dirty="0"/>
              <a:t>, poznání místního </a:t>
            </a:r>
            <a:r>
              <a:rPr lang="cs-CZ" altLang="cs-CZ" sz="2000" i="1" dirty="0"/>
              <a:t>životního stylu</a:t>
            </a:r>
            <a:r>
              <a:rPr lang="cs-CZ" altLang="cs-CZ" sz="2000" dirty="0"/>
              <a:t>, </a:t>
            </a:r>
          </a:p>
          <a:p>
            <a:pPr marL="285750" indent="-285750">
              <a:lnSpc>
                <a:spcPct val="80000"/>
              </a:lnSpc>
              <a:buFont typeface="Wingdings" panose="05000000000000000000" pitchFamily="2" charset="2"/>
              <a:buChar char="ü"/>
            </a:pPr>
            <a:r>
              <a:rPr lang="cs-CZ" altLang="cs-CZ" sz="2000" dirty="0"/>
              <a:t>finanční přínos pro </a:t>
            </a:r>
            <a:r>
              <a:rPr lang="cs-CZ" altLang="cs-CZ" sz="2000" dirty="0" smtClean="0"/>
              <a:t>rezidenty.</a:t>
            </a:r>
            <a:endParaRPr lang="cs-CZ" altLang="cs-CZ" sz="2000" i="1" dirty="0"/>
          </a:p>
          <a:p>
            <a:pPr>
              <a:lnSpc>
                <a:spcPct val="90000"/>
              </a:lnSpc>
            </a:pPr>
            <a:endParaRPr lang="cs-CZ" altLang="cs-CZ" b="1" dirty="0" smtClean="0"/>
          </a:p>
        </p:txBody>
      </p:sp>
    </p:spTree>
    <p:extLst>
      <p:ext uri="{BB962C8B-B14F-4D97-AF65-F5344CB8AC3E}">
        <p14:creationId xmlns:p14="http://schemas.microsoft.com/office/powerpoint/2010/main" val="66873923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smtClean="0"/>
              <a:t>Výběr z použité literatury:</a:t>
            </a:r>
            <a:r>
              <a:rPr lang="cs-CZ" dirty="0"/>
              <a:t/>
            </a:r>
            <a:br>
              <a:rPr lang="cs-CZ" dirty="0"/>
            </a:br>
            <a:endParaRPr lang="cs-CZ" dirty="0"/>
          </a:p>
        </p:txBody>
      </p:sp>
      <p:sp>
        <p:nvSpPr>
          <p:cNvPr id="3" name="Obdélník 2"/>
          <p:cNvSpPr/>
          <p:nvPr/>
        </p:nvSpPr>
        <p:spPr>
          <a:xfrm>
            <a:off x="0" y="915566"/>
            <a:ext cx="9144000" cy="3847207"/>
          </a:xfrm>
          <a:prstGeom prst="rect">
            <a:avLst/>
          </a:prstGeom>
        </p:spPr>
        <p:txBody>
          <a:bodyPr wrap="square">
            <a:spAutoFit/>
          </a:bodyPr>
          <a:lstStyle/>
          <a:p>
            <a:pPr marL="285750" indent="-285750" algn="just">
              <a:buFont typeface="Wingdings" panose="05000000000000000000" pitchFamily="2" charset="2"/>
              <a:buChar char="q"/>
            </a:pPr>
            <a:r>
              <a:rPr lang="en-US" sz="2000" dirty="0"/>
              <a:t>HALL, M. C. and S. B. PAGE, 2014. The Geography of tourism and Recreation: Environment, Place and Space. Oxford: Routledge. ISBN 978-04-158-3399-8.</a:t>
            </a:r>
            <a:endParaRPr lang="cs-CZ" sz="2000" dirty="0" smtClean="0"/>
          </a:p>
          <a:p>
            <a:pPr marL="285750" indent="-285750" algn="just">
              <a:buFont typeface="Wingdings" panose="05000000000000000000" pitchFamily="2" charset="2"/>
              <a:buChar char="q"/>
            </a:pPr>
            <a:r>
              <a:rPr lang="cs-CZ" sz="2000" dirty="0" smtClean="0"/>
              <a:t>HAMARNEH</a:t>
            </a:r>
            <a:r>
              <a:rPr lang="cs-CZ" sz="2000" dirty="0"/>
              <a:t>, I., 2012. Geografie turismu - mimoevropská teritoria. Praha: </a:t>
            </a:r>
            <a:r>
              <a:rPr lang="cs-CZ" sz="2000" dirty="0" err="1"/>
              <a:t>Grada</a:t>
            </a:r>
            <a:r>
              <a:rPr lang="cs-CZ" sz="2000" dirty="0"/>
              <a:t> </a:t>
            </a:r>
            <a:r>
              <a:rPr lang="cs-CZ" sz="2000" dirty="0" err="1"/>
              <a:t>Publishing</a:t>
            </a:r>
            <a:r>
              <a:rPr lang="cs-CZ" sz="2000" dirty="0"/>
              <a:t>. ISBN 978-80-247-4430-8.</a:t>
            </a:r>
          </a:p>
          <a:p>
            <a:pPr marL="285750" indent="-285750" algn="just">
              <a:buFont typeface="Wingdings" panose="05000000000000000000" pitchFamily="2" charset="2"/>
              <a:buChar char="q"/>
            </a:pPr>
            <a:r>
              <a:rPr lang="cs-CZ" sz="2000" dirty="0"/>
              <a:t>HRALA, V., 2013. Geografie cestovního ruchu. Praha: Idea servis. ISBN 978-80-859-7079-1.</a:t>
            </a:r>
          </a:p>
          <a:p>
            <a:pPr marL="285750" indent="-285750" algn="just">
              <a:buFont typeface="Wingdings" panose="05000000000000000000" pitchFamily="2" charset="2"/>
              <a:buChar char="q"/>
            </a:pPr>
            <a:r>
              <a:rPr lang="cs-CZ" sz="2000" dirty="0"/>
              <a:t>KAJZAR, P., 2015. Vybrané kapitoly z geografie cestovního ruchu. Karviná: SU OPF. ISBN 978-80-7510-156-3.</a:t>
            </a:r>
          </a:p>
          <a:p>
            <a:pPr marL="285750" indent="-285750" algn="just">
              <a:buFont typeface="Wingdings" panose="05000000000000000000" pitchFamily="2" charset="2"/>
              <a:buChar char="q"/>
            </a:pPr>
            <a:r>
              <a:rPr lang="cs-CZ" sz="2000" dirty="0"/>
              <a:t>VYSTOUPIL, J., M. ŠAUER a kol., 2011. Geografie cestovního ruchu České republiky. Plzeň: Aleš Čeněk. ISBN 978-80-7380-340-7</a:t>
            </a:r>
            <a:r>
              <a:rPr lang="cs-CZ" sz="2000" dirty="0" smtClean="0"/>
              <a:t>.</a:t>
            </a:r>
          </a:p>
          <a:p>
            <a:pPr marL="285750" indent="-285750" algn="just">
              <a:buFont typeface="Wingdings" panose="05000000000000000000" pitchFamily="2" charset="2"/>
              <a:buChar char="q"/>
            </a:pPr>
            <a:r>
              <a:rPr lang="en-US" sz="2200" cap="all" dirty="0"/>
              <a:t>Williams, </a:t>
            </a:r>
            <a:r>
              <a:rPr lang="en-US" sz="2200" dirty="0" smtClean="0"/>
              <a:t>S.</a:t>
            </a:r>
            <a:r>
              <a:rPr lang="cs-CZ" sz="2200" dirty="0" smtClean="0"/>
              <a:t>, </a:t>
            </a:r>
            <a:r>
              <a:rPr lang="en-US" sz="2200" dirty="0" smtClean="0"/>
              <a:t>1998</a:t>
            </a:r>
            <a:r>
              <a:rPr lang="en-US" sz="2200" dirty="0"/>
              <a:t>. Tourism Geography. London and New York: </a:t>
            </a:r>
            <a:r>
              <a:rPr lang="en-US" sz="2200" dirty="0" smtClean="0"/>
              <a:t>Routledge.</a:t>
            </a:r>
            <a:r>
              <a:rPr lang="cs-CZ" sz="2200" dirty="0" smtClean="0"/>
              <a:t> </a:t>
            </a:r>
            <a:r>
              <a:rPr lang="en-US" sz="2200" dirty="0" smtClean="0"/>
              <a:t>ISBN 0-415-14214-8</a:t>
            </a:r>
            <a:r>
              <a:rPr lang="cs-CZ" sz="2200" dirty="0" smtClean="0"/>
              <a:t>.</a:t>
            </a:r>
          </a:p>
        </p:txBody>
      </p:sp>
    </p:spTree>
    <p:extLst>
      <p:ext uri="{BB962C8B-B14F-4D97-AF65-F5344CB8AC3E}">
        <p14:creationId xmlns:p14="http://schemas.microsoft.com/office/powerpoint/2010/main" val="19065524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Vymezení základních pojmů</a:t>
            </a:r>
            <a:r>
              <a:rPr lang="cs-CZ" dirty="0"/>
              <a:t/>
            </a:r>
            <a:br>
              <a:rPr lang="cs-CZ" dirty="0"/>
            </a:br>
            <a:endParaRPr lang="cs-CZ" dirty="0"/>
          </a:p>
        </p:txBody>
      </p:sp>
      <p:sp>
        <p:nvSpPr>
          <p:cNvPr id="2" name="Obdélník 1"/>
          <p:cNvSpPr/>
          <p:nvPr/>
        </p:nvSpPr>
        <p:spPr>
          <a:xfrm>
            <a:off x="107504" y="831575"/>
            <a:ext cx="9036496" cy="4093428"/>
          </a:xfrm>
          <a:prstGeom prst="rect">
            <a:avLst/>
          </a:prstGeom>
        </p:spPr>
        <p:txBody>
          <a:bodyPr wrap="square">
            <a:spAutoFit/>
          </a:bodyPr>
          <a:lstStyle/>
          <a:p>
            <a:pPr lvl="0" algn="just" fontAlgn="base">
              <a:spcBef>
                <a:spcPct val="20000"/>
              </a:spcBef>
              <a:spcAft>
                <a:spcPct val="0"/>
              </a:spcAft>
              <a:defRPr/>
            </a:pPr>
            <a:r>
              <a:rPr lang="cs-CZ" altLang="cs-CZ" sz="2400" b="1" dirty="0" smtClean="0">
                <a:solidFill>
                  <a:srgbClr val="307871"/>
                </a:solidFill>
                <a:latin typeface="+mj-lt"/>
              </a:rPr>
              <a:t>Geografie</a:t>
            </a:r>
            <a:endParaRPr lang="cs-CZ" altLang="cs-CZ" sz="2400" b="1" dirty="0">
              <a:solidFill>
                <a:srgbClr val="307871"/>
              </a:solidFill>
              <a:latin typeface="+mj-lt"/>
            </a:endParaRPr>
          </a:p>
          <a:p>
            <a:pPr marL="742950" lvl="1" indent="-285750" algn="just" fontAlgn="base">
              <a:spcBef>
                <a:spcPct val="20000"/>
              </a:spcBef>
              <a:spcAft>
                <a:spcPct val="0"/>
              </a:spcAft>
              <a:buFont typeface="Arial" panose="020B0604020202020204" pitchFamily="34" charset="0"/>
              <a:buChar char="•"/>
              <a:defRPr/>
            </a:pPr>
            <a:r>
              <a:rPr lang="cs-CZ" altLang="cs-CZ" sz="2400" dirty="0">
                <a:solidFill>
                  <a:srgbClr val="307871"/>
                </a:solidFill>
                <a:latin typeface="+mj-lt"/>
              </a:rPr>
              <a:t>slovo pochází z řečtiny (</a:t>
            </a:r>
            <a:r>
              <a:rPr lang="cs-CZ" altLang="cs-CZ" sz="2400" dirty="0" err="1">
                <a:solidFill>
                  <a:srgbClr val="307871"/>
                </a:solidFill>
                <a:latin typeface="+mj-lt"/>
              </a:rPr>
              <a:t>geos</a:t>
            </a:r>
            <a:r>
              <a:rPr lang="cs-CZ" altLang="cs-CZ" sz="2400" dirty="0">
                <a:solidFill>
                  <a:srgbClr val="307871"/>
                </a:solidFill>
                <a:latin typeface="+mj-lt"/>
              </a:rPr>
              <a:t> – zemský, </a:t>
            </a:r>
            <a:r>
              <a:rPr lang="cs-CZ" altLang="cs-CZ" sz="2400" dirty="0" err="1">
                <a:solidFill>
                  <a:srgbClr val="307871"/>
                </a:solidFill>
                <a:latin typeface="+mj-lt"/>
              </a:rPr>
              <a:t>grafein</a:t>
            </a:r>
            <a:r>
              <a:rPr lang="cs-CZ" altLang="cs-CZ" sz="2400" dirty="0">
                <a:solidFill>
                  <a:srgbClr val="307871"/>
                </a:solidFill>
                <a:latin typeface="+mj-lt"/>
              </a:rPr>
              <a:t> – psát, popisovat</a:t>
            </a:r>
            <a:r>
              <a:rPr lang="cs-CZ" altLang="cs-CZ" sz="2400" dirty="0" smtClean="0">
                <a:solidFill>
                  <a:srgbClr val="307871"/>
                </a:solidFill>
                <a:latin typeface="+mj-lt"/>
              </a:rPr>
              <a:t>),</a:t>
            </a:r>
            <a:endParaRPr lang="cs-CZ" altLang="cs-CZ" sz="2400" dirty="0">
              <a:solidFill>
                <a:srgbClr val="307871"/>
              </a:solidFill>
              <a:latin typeface="+mj-lt"/>
            </a:endParaRPr>
          </a:p>
          <a:p>
            <a:pPr marL="742950" lvl="1" indent="-285750" algn="just" fontAlgn="base">
              <a:spcBef>
                <a:spcPct val="20000"/>
              </a:spcBef>
              <a:spcAft>
                <a:spcPct val="0"/>
              </a:spcAft>
              <a:buFont typeface="Arial" panose="020B0604020202020204" pitchFamily="34" charset="0"/>
              <a:buChar char="•"/>
              <a:defRPr/>
            </a:pPr>
            <a:r>
              <a:rPr lang="cs-CZ" altLang="cs-CZ" sz="2400" dirty="0">
                <a:solidFill>
                  <a:srgbClr val="307871"/>
                </a:solidFill>
                <a:latin typeface="+mj-lt"/>
              </a:rPr>
              <a:t>věda, která se zabývá studiem tzv. krajinné </a:t>
            </a:r>
            <a:r>
              <a:rPr lang="cs-CZ" altLang="cs-CZ" sz="2400" dirty="0" smtClean="0">
                <a:solidFill>
                  <a:srgbClr val="307871"/>
                </a:solidFill>
                <a:latin typeface="+mj-lt"/>
              </a:rPr>
              <a:t>sféry.</a:t>
            </a:r>
            <a:endParaRPr lang="cs-CZ" altLang="cs-CZ" sz="2400" dirty="0">
              <a:solidFill>
                <a:srgbClr val="307871"/>
              </a:solidFill>
              <a:latin typeface="+mj-lt"/>
            </a:endParaRPr>
          </a:p>
          <a:p>
            <a:pPr lvl="0" algn="just" fontAlgn="base">
              <a:spcBef>
                <a:spcPct val="20000"/>
              </a:spcBef>
              <a:spcAft>
                <a:spcPct val="0"/>
              </a:spcAft>
              <a:defRPr/>
            </a:pPr>
            <a:r>
              <a:rPr lang="cs-CZ" altLang="cs-CZ" sz="2400" b="1" dirty="0" smtClean="0">
                <a:solidFill>
                  <a:srgbClr val="307871"/>
                </a:solidFill>
                <a:latin typeface="+mj-lt"/>
              </a:rPr>
              <a:t>Krajinná </a:t>
            </a:r>
            <a:r>
              <a:rPr lang="cs-CZ" altLang="cs-CZ" sz="2400" b="1" dirty="0">
                <a:solidFill>
                  <a:srgbClr val="307871"/>
                </a:solidFill>
                <a:latin typeface="+mj-lt"/>
              </a:rPr>
              <a:t>sféra - </a:t>
            </a:r>
            <a:r>
              <a:rPr lang="cs-CZ" altLang="cs-CZ" sz="2400" dirty="0" err="1" smtClean="0">
                <a:solidFill>
                  <a:srgbClr val="307871"/>
                </a:solidFill>
                <a:latin typeface="+mj-lt"/>
              </a:rPr>
              <a:t>výscdek</a:t>
            </a:r>
            <a:r>
              <a:rPr lang="cs-CZ" altLang="cs-CZ" sz="2400" dirty="0" smtClean="0">
                <a:solidFill>
                  <a:srgbClr val="307871"/>
                </a:solidFill>
                <a:latin typeface="+mj-lt"/>
              </a:rPr>
              <a:t> </a:t>
            </a:r>
            <a:r>
              <a:rPr lang="cs-CZ" altLang="cs-CZ" sz="2400" dirty="0">
                <a:solidFill>
                  <a:srgbClr val="307871"/>
                </a:solidFill>
                <a:latin typeface="+mj-lt"/>
              </a:rPr>
              <a:t>zemského tělesa sahající od astenosféry po ozonosféru (O</a:t>
            </a:r>
            <a:r>
              <a:rPr lang="cs-CZ" altLang="cs-CZ" sz="2400" baseline="-25000" dirty="0">
                <a:solidFill>
                  <a:srgbClr val="307871"/>
                </a:solidFill>
                <a:latin typeface="+mj-lt"/>
              </a:rPr>
              <a:t>3</a:t>
            </a:r>
            <a:r>
              <a:rPr lang="cs-CZ" altLang="cs-CZ" sz="2400" dirty="0" smtClean="0">
                <a:solidFill>
                  <a:srgbClr val="307871"/>
                </a:solidFill>
                <a:latin typeface="+mj-lt"/>
              </a:rPr>
              <a:t>).</a:t>
            </a:r>
            <a:endParaRPr lang="cs-CZ" altLang="cs-CZ" sz="2400" dirty="0">
              <a:solidFill>
                <a:srgbClr val="307871"/>
              </a:solidFill>
              <a:latin typeface="+mj-lt"/>
            </a:endParaRPr>
          </a:p>
          <a:p>
            <a:pPr lvl="0" algn="just" fontAlgn="base">
              <a:spcBef>
                <a:spcPct val="20000"/>
              </a:spcBef>
              <a:spcAft>
                <a:spcPct val="0"/>
              </a:spcAft>
              <a:defRPr/>
            </a:pPr>
            <a:r>
              <a:rPr lang="cs-CZ" altLang="cs-CZ" sz="2400" b="1" dirty="0" smtClean="0">
                <a:solidFill>
                  <a:srgbClr val="307871"/>
                </a:solidFill>
                <a:latin typeface="+mj-lt"/>
              </a:rPr>
              <a:t>Zeměpis </a:t>
            </a:r>
            <a:r>
              <a:rPr lang="cs-CZ" altLang="cs-CZ" sz="2400" b="1" dirty="0">
                <a:solidFill>
                  <a:srgbClr val="307871"/>
                </a:solidFill>
                <a:latin typeface="+mj-lt"/>
              </a:rPr>
              <a:t>– </a:t>
            </a:r>
            <a:r>
              <a:rPr lang="cs-CZ" altLang="cs-CZ" sz="2400" dirty="0">
                <a:solidFill>
                  <a:srgbClr val="307871"/>
                </a:solidFill>
                <a:latin typeface="+mj-lt"/>
              </a:rPr>
              <a:t>doslovný český překlad výrazu geografie, bývá tak označován školní předmět, v němž se vyučují převážně geografické </a:t>
            </a:r>
            <a:r>
              <a:rPr lang="cs-CZ" altLang="cs-CZ" sz="2400" dirty="0" smtClean="0">
                <a:solidFill>
                  <a:srgbClr val="307871"/>
                </a:solidFill>
                <a:latin typeface="+mj-lt"/>
              </a:rPr>
              <a:t>poznatky.</a:t>
            </a:r>
          </a:p>
          <a:p>
            <a:pPr lvl="0" algn="ctr" fontAlgn="base">
              <a:spcBef>
                <a:spcPct val="20000"/>
              </a:spcBef>
              <a:spcAft>
                <a:spcPct val="0"/>
              </a:spcAft>
              <a:defRPr/>
            </a:pPr>
            <a:r>
              <a:rPr lang="cs-CZ" altLang="cs-CZ" sz="2400" b="1" dirty="0" smtClean="0">
                <a:solidFill>
                  <a:srgbClr val="307871"/>
                </a:solidFill>
                <a:latin typeface="+mj-lt"/>
              </a:rPr>
              <a:t>Geografie je věda 	x 	Zeměpis je školní předmět</a:t>
            </a:r>
            <a:endParaRPr lang="cs-CZ" altLang="cs-CZ" sz="2400" b="1" dirty="0">
              <a:solidFill>
                <a:srgbClr val="307871"/>
              </a:solidFill>
              <a:latin typeface="+mj-lt"/>
            </a:endParaRPr>
          </a:p>
          <a:p>
            <a:pPr marL="342900" indent="-342900" algn="just">
              <a:buFont typeface="Wingdings" panose="05000000000000000000" pitchFamily="2" charset="2"/>
              <a:buChar char="q"/>
            </a:pPr>
            <a:endParaRPr lang="cs-CZ" sz="2000" dirty="0"/>
          </a:p>
        </p:txBody>
      </p:sp>
    </p:spTree>
    <p:extLst>
      <p:ext uri="{BB962C8B-B14F-4D97-AF65-F5344CB8AC3E}">
        <p14:creationId xmlns:p14="http://schemas.microsoft.com/office/powerpoint/2010/main" val="4715022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pic>
        <p:nvPicPr>
          <p:cNvPr id="2" name="Obrázek 1"/>
          <p:cNvPicPr>
            <a:picLocks noChangeAspect="1"/>
          </p:cNvPicPr>
          <p:nvPr/>
        </p:nvPicPr>
        <p:blipFill rotWithShape="1">
          <a:blip r:embed="rId3"/>
          <a:srcRect t="44093" b="34910"/>
          <a:stretch/>
        </p:blipFill>
        <p:spPr>
          <a:xfrm>
            <a:off x="1529597" y="2139702"/>
            <a:ext cx="4572638" cy="720081"/>
          </a:xfrm>
          <a:prstGeom prst="rect">
            <a:avLst/>
          </a:prstGeom>
        </p:spPr>
      </p:pic>
    </p:spTree>
    <p:extLst>
      <p:ext uri="{BB962C8B-B14F-4D97-AF65-F5344CB8AC3E}">
        <p14:creationId xmlns:p14="http://schemas.microsoft.com/office/powerpoint/2010/main" val="25524461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smtClean="0"/>
              <a:t>Geografie</a:t>
            </a:r>
            <a:r>
              <a:rPr lang="cs-CZ" dirty="0"/>
              <a:t/>
            </a:r>
            <a:br>
              <a:rPr lang="cs-CZ" dirty="0"/>
            </a:br>
            <a:endParaRPr lang="cs-CZ" dirty="0"/>
          </a:p>
        </p:txBody>
      </p:sp>
      <p:sp>
        <p:nvSpPr>
          <p:cNvPr id="2" name="Obdélník 1"/>
          <p:cNvSpPr/>
          <p:nvPr/>
        </p:nvSpPr>
        <p:spPr>
          <a:xfrm>
            <a:off x="-7215" y="1059582"/>
            <a:ext cx="9144000" cy="3046988"/>
          </a:xfrm>
          <a:prstGeom prst="rect">
            <a:avLst/>
          </a:prstGeom>
        </p:spPr>
        <p:txBody>
          <a:bodyPr wrap="square">
            <a:spAutoFit/>
          </a:bodyPr>
          <a:lstStyle/>
          <a:p>
            <a:pPr marL="342900" indent="-342900" algn="just">
              <a:buFont typeface="Wingdings" panose="05000000000000000000" pitchFamily="2" charset="2"/>
              <a:buChar char="q"/>
            </a:pPr>
            <a:r>
              <a:rPr lang="cs-CZ" sz="2400" dirty="0" smtClean="0"/>
              <a:t>Původně </a:t>
            </a:r>
            <a:r>
              <a:rPr lang="cs-CZ" sz="2400" dirty="0"/>
              <a:t>se geografie zabývala studiem celé planety Země, jak se postupně poznatky rozšiřovaly, odštěpovaly se z ní nové vědy (např. geologie) a objekt jejího studia se zúžil na krajinnou </a:t>
            </a:r>
            <a:r>
              <a:rPr lang="cs-CZ" sz="2400" dirty="0" smtClean="0"/>
              <a:t>sféru.</a:t>
            </a:r>
            <a:endParaRPr lang="cs-CZ" sz="2400" dirty="0"/>
          </a:p>
          <a:p>
            <a:pPr marL="342900" indent="-342900" algn="just">
              <a:buFont typeface="Wingdings" panose="05000000000000000000" pitchFamily="2" charset="2"/>
              <a:buChar char="q"/>
            </a:pPr>
            <a:r>
              <a:rPr lang="cs-CZ" sz="2400" dirty="0" smtClean="0"/>
              <a:t>Geografie </a:t>
            </a:r>
            <a:r>
              <a:rPr lang="cs-CZ" sz="2400" dirty="0"/>
              <a:t>leží na pomezí přírodních, společenských a technických věd =˃ jde o vědu syntetickou a komplexní , spojuje všechny tyto složky  a vyvozuje pravidla na základě poznatků z nich </a:t>
            </a:r>
            <a:r>
              <a:rPr lang="cs-CZ" sz="2400" dirty="0" smtClean="0"/>
              <a:t>získaných.</a:t>
            </a:r>
            <a:endParaRPr lang="cs-CZ" sz="2400" dirty="0"/>
          </a:p>
          <a:p>
            <a:pPr marL="342900" indent="-342900" algn="just">
              <a:buFont typeface="Wingdings" panose="05000000000000000000" pitchFamily="2" charset="2"/>
              <a:buChar char="q"/>
            </a:pPr>
            <a:r>
              <a:rPr lang="cs-CZ" sz="2400" dirty="0" smtClean="0"/>
              <a:t>Při </a:t>
            </a:r>
            <a:r>
              <a:rPr lang="cs-CZ" sz="2400" dirty="0"/>
              <a:t>svém zkoumání se geografie čím dál tím více zaměřuje na člověka, jeho činnost a na faktory, které ji </a:t>
            </a:r>
            <a:r>
              <a:rPr lang="cs-CZ" sz="2400" dirty="0" smtClean="0"/>
              <a:t>ovlivňují.</a:t>
            </a:r>
          </a:p>
        </p:txBody>
      </p:sp>
    </p:spTree>
    <p:extLst>
      <p:ext uri="{BB962C8B-B14F-4D97-AF65-F5344CB8AC3E}">
        <p14:creationId xmlns:p14="http://schemas.microsoft.com/office/powerpoint/2010/main" val="9128371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smtClean="0"/>
              <a:t>Členění geografie</a:t>
            </a:r>
            <a:r>
              <a:rPr lang="cs-CZ" dirty="0"/>
              <a:t/>
            </a:r>
            <a:br>
              <a:rPr lang="cs-CZ" dirty="0"/>
            </a:br>
            <a:endParaRPr lang="cs-CZ" dirty="0"/>
          </a:p>
        </p:txBody>
      </p:sp>
      <p:pic>
        <p:nvPicPr>
          <p:cNvPr id="3" name="Obrázek 2"/>
          <p:cNvPicPr>
            <a:picLocks noChangeAspect="1"/>
          </p:cNvPicPr>
          <p:nvPr/>
        </p:nvPicPr>
        <p:blipFill rotWithShape="1">
          <a:blip r:embed="rId3"/>
          <a:srcRect t="16797"/>
          <a:stretch/>
        </p:blipFill>
        <p:spPr>
          <a:xfrm>
            <a:off x="107504" y="843558"/>
            <a:ext cx="7704856" cy="3960440"/>
          </a:xfrm>
          <a:prstGeom prst="rect">
            <a:avLst/>
          </a:prstGeom>
        </p:spPr>
      </p:pic>
    </p:spTree>
    <p:extLst>
      <p:ext uri="{BB962C8B-B14F-4D97-AF65-F5344CB8AC3E}">
        <p14:creationId xmlns:p14="http://schemas.microsoft.com/office/powerpoint/2010/main" val="20340035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smtClean="0"/>
              <a:t>Členění geografie</a:t>
            </a:r>
            <a:r>
              <a:rPr lang="cs-CZ" dirty="0"/>
              <a:t/>
            </a:r>
            <a:br>
              <a:rPr lang="cs-CZ" dirty="0"/>
            </a:br>
            <a:endParaRPr lang="cs-CZ" dirty="0"/>
          </a:p>
        </p:txBody>
      </p:sp>
      <p:pic>
        <p:nvPicPr>
          <p:cNvPr id="3" name="Obrázek 2"/>
          <p:cNvPicPr>
            <a:picLocks noChangeAspect="1"/>
          </p:cNvPicPr>
          <p:nvPr/>
        </p:nvPicPr>
        <p:blipFill>
          <a:blip r:embed="rId3"/>
          <a:stretch>
            <a:fillRect/>
          </a:stretch>
        </p:blipFill>
        <p:spPr>
          <a:xfrm>
            <a:off x="539552" y="857010"/>
            <a:ext cx="7200800" cy="3802972"/>
          </a:xfrm>
          <a:prstGeom prst="rect">
            <a:avLst/>
          </a:prstGeom>
        </p:spPr>
      </p:pic>
    </p:spTree>
    <p:extLst>
      <p:ext uri="{BB962C8B-B14F-4D97-AF65-F5344CB8AC3E}">
        <p14:creationId xmlns:p14="http://schemas.microsoft.com/office/powerpoint/2010/main" val="25266615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smtClean="0"/>
              <a:t>Další </a:t>
            </a:r>
            <a:r>
              <a:rPr lang="cs-CZ" dirty="0"/>
              <a:t>č</a:t>
            </a:r>
            <a:r>
              <a:rPr lang="cs-CZ" dirty="0" smtClean="0"/>
              <a:t>lenění geografie</a:t>
            </a:r>
            <a:r>
              <a:rPr lang="cs-CZ" dirty="0"/>
              <a:t/>
            </a:r>
            <a:br>
              <a:rPr lang="cs-CZ" dirty="0"/>
            </a:br>
            <a:endParaRPr lang="cs-CZ" dirty="0"/>
          </a:p>
        </p:txBody>
      </p:sp>
      <p:sp>
        <p:nvSpPr>
          <p:cNvPr id="2" name="Obdélník 1"/>
          <p:cNvSpPr/>
          <p:nvPr/>
        </p:nvSpPr>
        <p:spPr>
          <a:xfrm>
            <a:off x="0" y="987574"/>
            <a:ext cx="9144000" cy="5232202"/>
          </a:xfrm>
          <a:prstGeom prst="rect">
            <a:avLst/>
          </a:prstGeom>
        </p:spPr>
        <p:txBody>
          <a:bodyPr wrap="square">
            <a:spAutoFit/>
          </a:bodyPr>
          <a:lstStyle/>
          <a:p>
            <a:pPr marL="342900" indent="-342900" algn="just">
              <a:buFont typeface="Wingdings" panose="05000000000000000000" pitchFamily="2" charset="2"/>
              <a:buChar char="q"/>
            </a:pPr>
            <a:r>
              <a:rPr lang="cs-CZ" b="1" dirty="0"/>
              <a:t>O</a:t>
            </a:r>
            <a:r>
              <a:rPr lang="cs-CZ" b="1" dirty="0" smtClean="0"/>
              <a:t>becná </a:t>
            </a:r>
            <a:r>
              <a:rPr lang="cs-CZ" b="1" dirty="0"/>
              <a:t>geografie – </a:t>
            </a:r>
            <a:r>
              <a:rPr lang="cs-CZ" dirty="0"/>
              <a:t>zkoumá jevy v krajinné sféře bez vtahu ke konkrétnímu regionu, vyvozuje obecně platné </a:t>
            </a:r>
            <a:r>
              <a:rPr lang="cs-CZ" dirty="0" smtClean="0"/>
              <a:t>závěry,</a:t>
            </a:r>
            <a:endParaRPr lang="cs-CZ" dirty="0"/>
          </a:p>
          <a:p>
            <a:pPr marL="342900" indent="-342900" algn="just">
              <a:buFont typeface="Wingdings" panose="05000000000000000000" pitchFamily="2" charset="2"/>
              <a:buChar char="q"/>
            </a:pPr>
            <a:r>
              <a:rPr lang="cs-CZ" b="1" dirty="0" smtClean="0"/>
              <a:t>Regionální </a:t>
            </a:r>
            <a:r>
              <a:rPr lang="cs-CZ" b="1" dirty="0"/>
              <a:t>geografie </a:t>
            </a:r>
            <a:r>
              <a:rPr lang="cs-CZ" dirty="0"/>
              <a:t>– zkoumá jevy v krajinné sféře vždy v konkrétním regionu (oblasti), vyvozuje závěry platné jen pro něj (region může být různě velký – např. okres i světadíl</a:t>
            </a:r>
            <a:r>
              <a:rPr lang="cs-CZ" dirty="0" smtClean="0"/>
              <a:t>).</a:t>
            </a:r>
          </a:p>
          <a:p>
            <a:pPr marL="342900" indent="-342900" algn="just">
              <a:buFont typeface="Wingdings" panose="05000000000000000000" pitchFamily="2" charset="2"/>
              <a:buChar char="q"/>
            </a:pPr>
            <a:r>
              <a:rPr lang="cs-CZ" b="1" dirty="0"/>
              <a:t>Fyzická geografie </a:t>
            </a:r>
            <a:r>
              <a:rPr lang="cs-CZ" dirty="0" smtClean="0"/>
              <a:t>- část </a:t>
            </a:r>
            <a:r>
              <a:rPr lang="cs-CZ" dirty="0"/>
              <a:t>geografie, která zkoumá přírodní prostředí, geomorfologie studiem tvarů, vzniku a stáří zemského povrchu, klimatologie , glaciologie  - studium ledovců, </a:t>
            </a:r>
            <a:r>
              <a:rPr lang="cs-CZ" dirty="0" smtClean="0"/>
              <a:t>oceánografie.</a:t>
            </a:r>
          </a:p>
          <a:p>
            <a:pPr marL="342900" indent="-342900" algn="just">
              <a:buFont typeface="Wingdings" panose="05000000000000000000" pitchFamily="2" charset="2"/>
              <a:buChar char="q"/>
            </a:pPr>
            <a:r>
              <a:rPr lang="cs-CZ" b="1" dirty="0"/>
              <a:t>Humánní geografie </a:t>
            </a:r>
            <a:r>
              <a:rPr lang="cs-CZ" dirty="0"/>
              <a:t>- </a:t>
            </a:r>
            <a:r>
              <a:rPr lang="cs-CZ" dirty="0" smtClean="0"/>
              <a:t>část </a:t>
            </a:r>
            <a:r>
              <a:rPr lang="cs-CZ" dirty="0"/>
              <a:t>geografie, která zkoumá lidskou společnost a její působení (geografie </a:t>
            </a:r>
            <a:r>
              <a:rPr lang="cs-CZ" dirty="0" smtClean="0"/>
              <a:t>obyvatelstva, geografie sídel, ekonomická geografie.</a:t>
            </a:r>
          </a:p>
          <a:p>
            <a:pPr marL="342900" indent="-342900" algn="just">
              <a:buFont typeface="Wingdings" panose="05000000000000000000" pitchFamily="2" charset="2"/>
              <a:buChar char="q"/>
            </a:pPr>
            <a:r>
              <a:rPr lang="cs-CZ" b="1" dirty="0"/>
              <a:t>Politická geografie </a:t>
            </a:r>
            <a:r>
              <a:rPr lang="cs-CZ" dirty="0" smtClean="0"/>
              <a:t>- věda</a:t>
            </a:r>
            <a:r>
              <a:rPr lang="cs-CZ" dirty="0"/>
              <a:t>, která zkoumá politickou mapu světa, t j. státy světa, jejich polohu, rozlohu, státní hranice, vznik a vývoj států  a způsoby jejich řízení.</a:t>
            </a:r>
          </a:p>
          <a:p>
            <a:pPr marL="342900" indent="-342900" algn="just">
              <a:buFont typeface="Wingdings" panose="05000000000000000000" pitchFamily="2" charset="2"/>
              <a:buChar char="q"/>
            </a:pPr>
            <a:r>
              <a:rPr lang="cs-CZ" sz="2000" b="1" dirty="0" smtClean="0"/>
              <a:t>Kartografie </a:t>
            </a:r>
            <a:r>
              <a:rPr lang="cs-CZ" sz="2000" dirty="0" smtClean="0"/>
              <a:t>- </a:t>
            </a:r>
            <a:r>
              <a:rPr lang="cs-CZ" sz="2000" dirty="0"/>
              <a:t>v</a:t>
            </a:r>
            <a:r>
              <a:rPr lang="pt-BR" sz="2000" dirty="0" smtClean="0"/>
              <a:t>ěda </a:t>
            </a:r>
            <a:r>
              <a:rPr lang="pt-BR" sz="2000" dirty="0"/>
              <a:t>o zhotovování </a:t>
            </a:r>
            <a:r>
              <a:rPr lang="pt-BR" sz="2000" dirty="0" smtClean="0"/>
              <a:t> </a:t>
            </a:r>
            <a:r>
              <a:rPr lang="pt-BR" sz="2000" dirty="0"/>
              <a:t>a využívání map.</a:t>
            </a:r>
          </a:p>
          <a:p>
            <a:pPr marL="342900" indent="-342900" algn="just">
              <a:buFont typeface="Wingdings" panose="05000000000000000000" pitchFamily="2" charset="2"/>
              <a:buChar char="q"/>
            </a:pPr>
            <a:endParaRPr lang="cs-CZ" sz="2000" dirty="0"/>
          </a:p>
          <a:p>
            <a:pPr marL="342900" indent="-342900" algn="just">
              <a:buFont typeface="Wingdings" panose="05000000000000000000" pitchFamily="2" charset="2"/>
              <a:buChar char="q"/>
            </a:pPr>
            <a:endParaRPr lang="cs-CZ" sz="2400" dirty="0"/>
          </a:p>
          <a:p>
            <a:pPr marL="342900" indent="-342900" algn="just">
              <a:buFont typeface="Wingdings" panose="05000000000000000000" pitchFamily="2" charset="2"/>
              <a:buChar char="q"/>
            </a:pPr>
            <a:endParaRPr lang="cs-CZ" sz="2400" dirty="0" smtClean="0"/>
          </a:p>
          <a:p>
            <a:pPr marL="342900" indent="-342900" algn="just">
              <a:buFont typeface="Wingdings" panose="05000000000000000000" pitchFamily="2" charset="2"/>
              <a:buChar char="q"/>
            </a:pPr>
            <a:endParaRPr lang="cs-CZ" sz="2400" dirty="0"/>
          </a:p>
          <a:p>
            <a:pPr marL="342900" indent="-342900" algn="just">
              <a:buFont typeface="Wingdings" panose="05000000000000000000" pitchFamily="2" charset="2"/>
              <a:buChar char="q"/>
            </a:pPr>
            <a:endParaRPr lang="cs-CZ" sz="2400" b="1" dirty="0"/>
          </a:p>
        </p:txBody>
      </p:sp>
    </p:spTree>
    <p:extLst>
      <p:ext uri="{BB962C8B-B14F-4D97-AF65-F5344CB8AC3E}">
        <p14:creationId xmlns:p14="http://schemas.microsoft.com/office/powerpoint/2010/main" val="7980276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smtClean="0"/>
              <a:t>Předmět geografie</a:t>
            </a:r>
            <a:r>
              <a:rPr lang="cs-CZ" dirty="0"/>
              <a:t/>
            </a:r>
            <a:br>
              <a:rPr lang="cs-CZ" dirty="0"/>
            </a:br>
            <a:endParaRPr lang="cs-CZ" dirty="0"/>
          </a:p>
        </p:txBody>
      </p:sp>
      <p:sp>
        <p:nvSpPr>
          <p:cNvPr id="2" name="Obdélník 1"/>
          <p:cNvSpPr/>
          <p:nvPr/>
        </p:nvSpPr>
        <p:spPr>
          <a:xfrm>
            <a:off x="0" y="987574"/>
            <a:ext cx="9144000" cy="3508653"/>
          </a:xfrm>
          <a:prstGeom prst="rect">
            <a:avLst/>
          </a:prstGeom>
        </p:spPr>
        <p:txBody>
          <a:bodyPr wrap="square">
            <a:spAutoFit/>
          </a:bodyPr>
          <a:lstStyle/>
          <a:p>
            <a:pPr marL="342900" indent="-342900" algn="just">
              <a:buFont typeface="Wingdings" panose="05000000000000000000" pitchFamily="2" charset="2"/>
              <a:buChar char="q"/>
            </a:pPr>
            <a:r>
              <a:rPr lang="cs-CZ" sz="2200" b="1" dirty="0"/>
              <a:t>Geografie cestovního ruchu </a:t>
            </a:r>
            <a:r>
              <a:rPr lang="cs-CZ" sz="2200" dirty="0"/>
              <a:t>se zabývá studiem zákonitostí, činitelů a skutečným rozmístěním cestovního ruchu v oblastech různé velikosti a ekonomického potenciálu. </a:t>
            </a:r>
            <a:endParaRPr lang="cs-CZ" sz="2200" dirty="0" smtClean="0"/>
          </a:p>
          <a:p>
            <a:pPr marL="342900" indent="-342900" algn="just">
              <a:buFont typeface="Wingdings" panose="05000000000000000000" pitchFamily="2" charset="2"/>
              <a:buChar char="q"/>
            </a:pPr>
            <a:r>
              <a:rPr lang="cs-CZ" sz="2200" dirty="0" smtClean="0"/>
              <a:t>Je </a:t>
            </a:r>
            <a:r>
              <a:rPr lang="cs-CZ" sz="2200" dirty="0"/>
              <a:t>to interdisciplinární věda, jejíž součástí je regionální geografie, historie, </a:t>
            </a:r>
            <a:r>
              <a:rPr lang="cs-CZ" sz="2200" dirty="0" err="1"/>
              <a:t>socio</a:t>
            </a:r>
            <a:r>
              <a:rPr lang="cs-CZ" sz="2200" dirty="0"/>
              <a:t>-ekonomické geografie, fyzické geografie, dějin umění, politologie, mezinárodní vztahy, ekonomie</a:t>
            </a:r>
            <a:r>
              <a:rPr lang="cs-CZ" sz="2200" dirty="0" smtClean="0"/>
              <a:t>.</a:t>
            </a:r>
            <a:endParaRPr lang="cs-CZ" sz="2200" b="1" dirty="0"/>
          </a:p>
          <a:p>
            <a:pPr marL="342900" indent="-342900" algn="just">
              <a:buFont typeface="Wingdings" panose="05000000000000000000" pitchFamily="2" charset="2"/>
              <a:buChar char="q"/>
            </a:pPr>
            <a:r>
              <a:rPr lang="cs-CZ" sz="2200" b="1" dirty="0"/>
              <a:t>Geografie cestovního ruchu </a:t>
            </a:r>
            <a:r>
              <a:rPr lang="cs-CZ" sz="2200" dirty="0"/>
              <a:t>je vědou „hraniční“ a syntetickou, navazuje na poznatky jiných přírodních a společenských věd a využívá je ke svým analýzám. </a:t>
            </a:r>
          </a:p>
          <a:p>
            <a:pPr marL="342900" indent="-342900" algn="just">
              <a:buFont typeface="Wingdings" panose="05000000000000000000" pitchFamily="2" charset="2"/>
              <a:buChar char="q"/>
            </a:pPr>
            <a:endParaRPr lang="cs-CZ" sz="2400" b="1" dirty="0"/>
          </a:p>
        </p:txBody>
      </p:sp>
    </p:spTree>
    <p:extLst>
      <p:ext uri="{BB962C8B-B14F-4D97-AF65-F5344CB8AC3E}">
        <p14:creationId xmlns:p14="http://schemas.microsoft.com/office/powerpoint/2010/main" val="1475556112"/>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3994</TotalTime>
  <Words>2970</Words>
  <Application>Microsoft Office PowerPoint</Application>
  <PresentationFormat>Předvádění na obrazovce (16:9)</PresentationFormat>
  <Paragraphs>324</Paragraphs>
  <Slides>40</Slides>
  <Notes>19</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40</vt:i4>
      </vt:variant>
    </vt:vector>
  </HeadingPairs>
  <TitlesOfParts>
    <vt:vector size="45" baseType="lpstr">
      <vt:lpstr>Arial</vt:lpstr>
      <vt:lpstr>Calibri</vt:lpstr>
      <vt:lpstr>Times New Roman</vt:lpstr>
      <vt:lpstr>Wingdings</vt:lpstr>
      <vt:lpstr>SLU</vt:lpstr>
      <vt:lpstr>Název prezentace</vt:lpstr>
      <vt:lpstr>      </vt:lpstr>
      <vt:lpstr>Vymezení základních pojmů </vt:lpstr>
      <vt:lpstr>Vymezení základních pojmů </vt:lpstr>
      <vt:lpstr>Geografie </vt:lpstr>
      <vt:lpstr>Členění geografie </vt:lpstr>
      <vt:lpstr>Členění geografie </vt:lpstr>
      <vt:lpstr>Další členění geografie </vt:lpstr>
      <vt:lpstr>Předmět geografie </vt:lpstr>
      <vt:lpstr>Atraktivity CR </vt:lpstr>
      <vt:lpstr>Atraktivity CR </vt:lpstr>
      <vt:lpstr>Atraktivity CR </vt:lpstr>
      <vt:lpstr>Atraktivity CR </vt:lpstr>
      <vt:lpstr>Atraktivity CR </vt:lpstr>
      <vt:lpstr>Atraktivity CR </vt:lpstr>
      <vt:lpstr>Formy a druhy CR</vt:lpstr>
      <vt:lpstr>Formy a druhy CR</vt:lpstr>
      <vt:lpstr>Formy a druhy CR</vt:lpstr>
      <vt:lpstr>Klasifikace, typologizace a regionalizace oblastí a středisek CR</vt:lpstr>
      <vt:lpstr>Kategorie středisek cestovního ruchu</vt:lpstr>
      <vt:lpstr>Typy a kategorie oblastí a podoblastí cestovního ruchu</vt:lpstr>
      <vt:lpstr>Typy a kategorie oblastí a podoblastí cestovního ruchu</vt:lpstr>
      <vt:lpstr>Tematické okruhy geografie cestovního ruchu 1</vt:lpstr>
      <vt:lpstr>Tematické okruhy geografie cestovního ruchu 2</vt:lpstr>
      <vt:lpstr>Tematické okruhy geografie cestovního ruchu 3</vt:lpstr>
      <vt:lpstr>Tematické okruhy geografie cestovního ruchu 4</vt:lpstr>
      <vt:lpstr>Tematické okruhy geografie cestovního ruchu 5</vt:lpstr>
      <vt:lpstr>Tematické okruhy geografie cestovního ruchu 6</vt:lpstr>
      <vt:lpstr>Tematické okruhy geografie cestovního ruchu 7</vt:lpstr>
      <vt:lpstr>Tematické okruhy geografie cestovního ruchu 8</vt:lpstr>
      <vt:lpstr>Tematické okruhy geografie cestovního ruchu 9</vt:lpstr>
      <vt:lpstr>Tematické okruhy geografie cestovního ruchu 10</vt:lpstr>
      <vt:lpstr>Tematické okruhy geografie cestovního ruchu 11</vt:lpstr>
      <vt:lpstr>Tematické okruhy geografie cestovního ruchu 12</vt:lpstr>
      <vt:lpstr>Tematické okruhy geografie cestovního ruchu 13 </vt:lpstr>
      <vt:lpstr>Tematické okruhy geografie cestovního ruchu 14</vt:lpstr>
      <vt:lpstr>Tematické okruhy geografie cestovního ruchu 15</vt:lpstr>
      <vt:lpstr>Tematické okruhy geografie cestovního ruchu 16</vt:lpstr>
      <vt:lpstr>Výběr z použité literatury: </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kajzar</cp:lastModifiedBy>
  <cp:revision>197</cp:revision>
  <dcterms:created xsi:type="dcterms:W3CDTF">2016-07-06T15:42:34Z</dcterms:created>
  <dcterms:modified xsi:type="dcterms:W3CDTF">2018-03-28T14:43:37Z</dcterms:modified>
</cp:coreProperties>
</file>