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624" r:id="rId2"/>
    <p:sldId id="256" r:id="rId3"/>
    <p:sldId id="572" r:id="rId4"/>
    <p:sldId id="573" r:id="rId5"/>
    <p:sldId id="574" r:id="rId6"/>
    <p:sldId id="575" r:id="rId7"/>
    <p:sldId id="576" r:id="rId8"/>
    <p:sldId id="577" r:id="rId9"/>
    <p:sldId id="578" r:id="rId10"/>
    <p:sldId id="580" r:id="rId11"/>
    <p:sldId id="581" r:id="rId12"/>
    <p:sldId id="582" r:id="rId13"/>
    <p:sldId id="583" r:id="rId14"/>
    <p:sldId id="584" r:id="rId15"/>
    <p:sldId id="585" r:id="rId16"/>
    <p:sldId id="586" r:id="rId17"/>
    <p:sldId id="587" r:id="rId18"/>
    <p:sldId id="588" r:id="rId19"/>
    <p:sldId id="589" r:id="rId20"/>
    <p:sldId id="590" r:id="rId21"/>
    <p:sldId id="591" r:id="rId22"/>
    <p:sldId id="592" r:id="rId23"/>
    <p:sldId id="593" r:id="rId24"/>
    <p:sldId id="594" r:id="rId25"/>
    <p:sldId id="595" r:id="rId26"/>
    <p:sldId id="596" r:id="rId27"/>
    <p:sldId id="597" r:id="rId28"/>
    <p:sldId id="599" r:id="rId29"/>
    <p:sldId id="600" r:id="rId30"/>
    <p:sldId id="601" r:id="rId31"/>
    <p:sldId id="602" r:id="rId32"/>
    <p:sldId id="603" r:id="rId33"/>
    <p:sldId id="604" r:id="rId34"/>
    <p:sldId id="605" r:id="rId35"/>
    <p:sldId id="606" r:id="rId36"/>
    <p:sldId id="607" r:id="rId37"/>
    <p:sldId id="608" r:id="rId38"/>
    <p:sldId id="609" r:id="rId39"/>
    <p:sldId id="610" r:id="rId40"/>
    <p:sldId id="611" r:id="rId41"/>
    <p:sldId id="612" r:id="rId42"/>
    <p:sldId id="613" r:id="rId43"/>
    <p:sldId id="621" r:id="rId44"/>
    <p:sldId id="622" r:id="rId45"/>
    <p:sldId id="623" r:id="rId46"/>
    <p:sldId id="620" r:id="rId47"/>
    <p:sldId id="615" r:id="rId48"/>
    <p:sldId id="616" r:id="rId49"/>
    <p:sldId id="617" r:id="rId50"/>
    <p:sldId id="618" r:id="rId51"/>
    <p:sldId id="619" r:id="rId52"/>
    <p:sldId id="614" r:id="rId53"/>
    <p:sldId id="293" r:id="rId54"/>
  </p:sldIdLst>
  <p:sldSz cx="9144000" cy="5143500" type="screen16x9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07871"/>
    <a:srgbClr val="000000"/>
    <a:srgbClr val="981E3A"/>
    <a:srgbClr val="9F2B2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9533" autoAdjust="0"/>
  </p:normalViewPr>
  <p:slideViewPr>
    <p:cSldViewPr>
      <p:cViewPr varScale="1">
        <p:scale>
          <a:sx n="71" d="100"/>
          <a:sy n="71" d="100"/>
        </p:scale>
        <p:origin x="1140" y="4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emf"/></Relationships>
</file>

<file path=ppt/drawings/_rels/vmlDrawing2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1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34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36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7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1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2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6097986-0C26-47DE-8982-7AD2B6842259}" type="datetimeFigureOut">
              <a:rPr lang="cs-CZ" smtClean="0"/>
              <a:t>07.05.2021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D4000A-37E1-4D72-B31A-77993FD77D4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974456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00865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921182A-C80A-4F33-AF02-5DA86BE4E223}" type="slidenum">
              <a:rPr lang="cs-CZ" altLang="en-US"/>
              <a:pPr/>
              <a:t>11</a:t>
            </a:fld>
            <a:endParaRPr lang="cs-CZ" altLang="en-US"/>
          </a:p>
        </p:txBody>
      </p:sp>
      <p:sp>
        <p:nvSpPr>
          <p:cNvPr id="190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04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282150172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80B09F-5AA5-421B-ADA7-26D83ECA36E1}" type="slidenum">
              <a:rPr lang="cs-CZ" altLang="en-US"/>
              <a:pPr/>
              <a:t>12</a:t>
            </a:fld>
            <a:endParaRPr lang="cs-CZ" altLang="en-US"/>
          </a:p>
        </p:txBody>
      </p:sp>
      <p:sp>
        <p:nvSpPr>
          <p:cNvPr id="202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275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8562122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A9BA28D-2936-44C9-9475-8DE6D0413ACB}" type="slidenum">
              <a:rPr lang="cs-CZ" altLang="en-US"/>
              <a:pPr/>
              <a:t>13</a:t>
            </a:fld>
            <a:endParaRPr lang="cs-CZ" altLang="en-US"/>
          </a:p>
        </p:txBody>
      </p:sp>
      <p:sp>
        <p:nvSpPr>
          <p:cNvPr id="2457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57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3513050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4926C8C-AB8F-482F-A549-B70D74BCBAF6}" type="slidenum">
              <a:rPr lang="cs-CZ" altLang="en-US"/>
              <a:pPr/>
              <a:t>14</a:t>
            </a:fld>
            <a:endParaRPr lang="cs-CZ" altLang="en-US"/>
          </a:p>
        </p:txBody>
      </p:sp>
      <p:sp>
        <p:nvSpPr>
          <p:cNvPr id="2478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478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59179338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5D32DC5-8532-45A4-AFEC-A5CEECFF7B5C}" type="slidenum">
              <a:rPr lang="cs-CZ" altLang="en-US"/>
              <a:pPr/>
              <a:t>15</a:t>
            </a:fld>
            <a:endParaRPr lang="cs-CZ" altLang="en-US"/>
          </a:p>
        </p:txBody>
      </p:sp>
      <p:sp>
        <p:nvSpPr>
          <p:cNvPr id="3041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41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237246751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586D38E-7DCE-4CEF-8611-20B399FB10EF}" type="slidenum">
              <a:rPr lang="cs-CZ" altLang="en-US"/>
              <a:pPr/>
              <a:t>16</a:t>
            </a:fld>
            <a:endParaRPr lang="cs-CZ" altLang="en-US"/>
          </a:p>
        </p:txBody>
      </p:sp>
      <p:sp>
        <p:nvSpPr>
          <p:cNvPr id="1925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25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371245249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384722-19DE-4FB9-B5EB-DECFE87406D8}" type="slidenum">
              <a:rPr lang="cs-CZ" altLang="en-US"/>
              <a:pPr/>
              <a:t>17</a:t>
            </a:fld>
            <a:endParaRPr lang="cs-CZ" altLang="en-US"/>
          </a:p>
        </p:txBody>
      </p:sp>
      <p:sp>
        <p:nvSpPr>
          <p:cNvPr id="1966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66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51210924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B40ABED-702E-44D5-AB70-6D869D790D35}" type="slidenum">
              <a:rPr lang="cs-CZ" altLang="en-US"/>
              <a:pPr/>
              <a:t>18</a:t>
            </a:fld>
            <a:endParaRPr lang="cs-CZ" altLang="en-US"/>
          </a:p>
        </p:txBody>
      </p:sp>
      <p:sp>
        <p:nvSpPr>
          <p:cNvPr id="198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86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145393587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E06BA6C-E938-471F-B61F-2CA7D137EE47}" type="slidenum">
              <a:rPr lang="cs-CZ" altLang="en-US"/>
              <a:pPr/>
              <a:t>19</a:t>
            </a:fld>
            <a:endParaRPr lang="cs-CZ" altLang="en-US"/>
          </a:p>
        </p:txBody>
      </p:sp>
      <p:sp>
        <p:nvSpPr>
          <p:cNvPr id="20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68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08269477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9D91D3-C530-45C2-9D23-A02D8E3605BB}" type="slidenum">
              <a:rPr lang="cs-CZ" altLang="en-US"/>
              <a:pPr/>
              <a:t>20</a:t>
            </a:fld>
            <a:endParaRPr lang="cs-CZ" altLang="en-US"/>
          </a:p>
        </p:txBody>
      </p:sp>
      <p:sp>
        <p:nvSpPr>
          <p:cNvPr id="278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8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81165796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76A0F95-C8A3-482F-B278-BF15B20CA666}" type="slidenum">
              <a:rPr lang="cs-CZ" altLang="en-US"/>
              <a:pPr/>
              <a:t>3</a:t>
            </a:fld>
            <a:endParaRPr lang="cs-CZ" altLang="en-US"/>
          </a:p>
        </p:txBody>
      </p:sp>
      <p:sp>
        <p:nvSpPr>
          <p:cNvPr id="28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6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86248285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83BCB2E-E1EA-413E-9B98-B1130E0DEFD6}" type="slidenum">
              <a:rPr lang="cs-CZ" altLang="en-US"/>
              <a:pPr/>
              <a:t>21</a:t>
            </a:fld>
            <a:endParaRPr lang="cs-CZ" altLang="en-US"/>
          </a:p>
        </p:txBody>
      </p:sp>
      <p:sp>
        <p:nvSpPr>
          <p:cNvPr id="258050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58051" name="Rectangle 1027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94359364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3C3D8439-6733-430C-9BB7-11505670C7F7}" type="slidenum">
              <a:rPr lang="cs-CZ" altLang="en-US"/>
              <a:pPr/>
              <a:t>22</a:t>
            </a:fld>
            <a:endParaRPr lang="cs-CZ" altLang="en-US"/>
          </a:p>
        </p:txBody>
      </p:sp>
      <p:sp>
        <p:nvSpPr>
          <p:cNvPr id="2088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88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58345433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E9CBA38-49D6-4AD2-BE9D-F907BCAD9366}" type="slidenum">
              <a:rPr lang="cs-CZ" altLang="en-US"/>
              <a:pPr/>
              <a:t>23</a:t>
            </a:fld>
            <a:endParaRPr lang="cs-CZ" altLang="en-US"/>
          </a:p>
        </p:txBody>
      </p:sp>
      <p:sp>
        <p:nvSpPr>
          <p:cNvPr id="2836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36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25176039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1F93D6-1AF5-400B-8590-68B6B7E42F52}" type="slidenum">
              <a:rPr lang="cs-CZ" altLang="en-US"/>
              <a:pPr/>
              <a:t>24</a:t>
            </a:fld>
            <a:endParaRPr lang="cs-CZ" altLang="en-US"/>
          </a:p>
        </p:txBody>
      </p:sp>
      <p:sp>
        <p:nvSpPr>
          <p:cNvPr id="2150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60941992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E96E705-F5D5-43B9-B657-7DBF0466A40D}" type="slidenum">
              <a:rPr lang="cs-CZ" altLang="en-US"/>
              <a:pPr/>
              <a:t>25</a:t>
            </a:fld>
            <a:endParaRPr lang="cs-CZ" altLang="en-US"/>
          </a:p>
        </p:txBody>
      </p:sp>
      <p:sp>
        <p:nvSpPr>
          <p:cNvPr id="2170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70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055173107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FA8CF9A-9DB5-4C44-811F-525DF528C0CE}" type="slidenum">
              <a:rPr lang="cs-CZ" altLang="en-US"/>
              <a:pPr/>
              <a:t>26</a:t>
            </a:fld>
            <a:endParaRPr lang="cs-CZ" altLang="en-US"/>
          </a:p>
        </p:txBody>
      </p:sp>
      <p:sp>
        <p:nvSpPr>
          <p:cNvPr id="2191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91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89211294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250D511-38B2-4E67-ADD9-1FA2C718CA40}" type="slidenum">
              <a:rPr lang="cs-CZ" altLang="en-US"/>
              <a:pPr/>
              <a:t>27</a:t>
            </a:fld>
            <a:endParaRPr lang="cs-CZ" altLang="en-US"/>
          </a:p>
        </p:txBody>
      </p:sp>
      <p:sp>
        <p:nvSpPr>
          <p:cNvPr id="221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1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0940668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C68B660-0EE1-4FED-8247-78D5342D1A43}" type="slidenum">
              <a:rPr lang="cs-CZ" altLang="en-US"/>
              <a:pPr/>
              <a:t>28</a:t>
            </a:fld>
            <a:endParaRPr lang="cs-CZ" altLang="en-US"/>
          </a:p>
        </p:txBody>
      </p:sp>
      <p:sp>
        <p:nvSpPr>
          <p:cNvPr id="2293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93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14997250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6A1794B-49A3-4BFE-B40E-8EAD94B39E27}" type="slidenum">
              <a:rPr lang="cs-CZ" altLang="en-US"/>
              <a:pPr/>
              <a:t>29</a:t>
            </a:fld>
            <a:endParaRPr lang="cs-CZ" altLang="en-US"/>
          </a:p>
        </p:txBody>
      </p:sp>
      <p:sp>
        <p:nvSpPr>
          <p:cNvPr id="2314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14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69753172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D75D8F8-53CA-4D3D-9739-AF0695995AE1}" type="slidenum">
              <a:rPr lang="cs-CZ" altLang="en-US"/>
              <a:pPr/>
              <a:t>30</a:t>
            </a:fld>
            <a:endParaRPr lang="cs-CZ" altLang="en-US"/>
          </a:p>
        </p:txBody>
      </p:sp>
      <p:sp>
        <p:nvSpPr>
          <p:cNvPr id="291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18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60120406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09C4505-3B04-4DFE-BD57-15857DA71E83}" type="slidenum">
              <a:rPr lang="cs-CZ" altLang="en-US"/>
              <a:pPr/>
              <a:t>4</a:t>
            </a:fld>
            <a:endParaRPr lang="cs-CZ" altLang="en-US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979277101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3852D1A-5D8E-4526-9074-25ED92EFC9FA}" type="slidenum">
              <a:rPr lang="cs-CZ" altLang="en-US"/>
              <a:pPr/>
              <a:t>31</a:t>
            </a:fld>
            <a:endParaRPr lang="cs-CZ" altLang="en-US"/>
          </a:p>
        </p:txBody>
      </p:sp>
      <p:sp>
        <p:nvSpPr>
          <p:cNvPr id="2334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34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8788237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AE90EC-E37D-4C9F-BB97-DDD4893463BC}" type="slidenum">
              <a:rPr lang="cs-CZ" altLang="en-US"/>
              <a:pPr/>
              <a:t>32</a:t>
            </a:fld>
            <a:endParaRPr lang="cs-CZ" altLang="en-US"/>
          </a:p>
        </p:txBody>
      </p:sp>
      <p:sp>
        <p:nvSpPr>
          <p:cNvPr id="262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621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562584310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AF54B-12C8-4B20-80CC-E608A3E95D34}" type="slidenum">
              <a:rPr lang="cs-CZ" altLang="en-US"/>
              <a:pPr/>
              <a:t>33</a:t>
            </a:fld>
            <a:endParaRPr lang="cs-CZ" altLang="en-US"/>
          </a:p>
        </p:txBody>
      </p:sp>
      <p:sp>
        <p:nvSpPr>
          <p:cNvPr id="3061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617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357988003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39C3600-F511-4AFF-A364-113DF0625927}" type="slidenum">
              <a:rPr lang="cs-CZ" altLang="en-US"/>
              <a:pPr/>
              <a:t>34</a:t>
            </a:fld>
            <a:endParaRPr lang="cs-CZ" altLang="en-US"/>
          </a:p>
        </p:txBody>
      </p:sp>
      <p:sp>
        <p:nvSpPr>
          <p:cNvPr id="239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39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5412731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9B13987-0501-440F-82A3-810F5639CC0A}" type="slidenum">
              <a:rPr lang="cs-CZ" altLang="en-US"/>
              <a:pPr/>
              <a:t>35</a:t>
            </a:fld>
            <a:endParaRPr lang="cs-CZ" altLang="en-US"/>
          </a:p>
        </p:txBody>
      </p:sp>
      <p:sp>
        <p:nvSpPr>
          <p:cNvPr id="2877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77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96767118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BF3C195-85CD-498A-8CA5-36322A86A7D6}" type="slidenum">
              <a:rPr lang="cs-CZ" altLang="en-US"/>
              <a:pPr/>
              <a:t>36</a:t>
            </a:fld>
            <a:endParaRPr lang="cs-CZ" altLang="en-US"/>
          </a:p>
        </p:txBody>
      </p:sp>
      <p:sp>
        <p:nvSpPr>
          <p:cNvPr id="308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8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05601799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A36941A-552A-4CFE-9FBC-F2BF167947A2}" type="slidenum">
              <a:rPr lang="cs-CZ" altLang="en-US"/>
              <a:pPr/>
              <a:t>37</a:t>
            </a:fld>
            <a:endParaRPr lang="cs-CZ" altLang="en-US"/>
          </a:p>
        </p:txBody>
      </p:sp>
      <p:sp>
        <p:nvSpPr>
          <p:cNvPr id="289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89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032337482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6AD72B87-100E-4014-94D0-3F6030F24253}" type="slidenum">
              <a:rPr lang="cs-CZ" altLang="en-US"/>
              <a:pPr/>
              <a:t>38</a:t>
            </a:fld>
            <a:endParaRPr lang="cs-CZ" altLang="en-US"/>
          </a:p>
        </p:txBody>
      </p:sp>
      <p:sp>
        <p:nvSpPr>
          <p:cNvPr id="295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5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3333648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DFC1ECC1-645B-4204-AF44-8C53D2CC185A}" type="slidenum">
              <a:rPr lang="cs-CZ" altLang="en-US"/>
              <a:pPr/>
              <a:t>39</a:t>
            </a:fld>
            <a:endParaRPr lang="cs-CZ" altLang="en-US"/>
          </a:p>
        </p:txBody>
      </p:sp>
      <p:sp>
        <p:nvSpPr>
          <p:cNvPr id="293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3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601897701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ACD6420-46D7-41B4-8035-3D0639F03E45}" type="slidenum">
              <a:rPr lang="cs-CZ" altLang="en-US"/>
              <a:pPr/>
              <a:t>40</a:t>
            </a:fld>
            <a:endParaRPr lang="cs-CZ" altLang="en-US"/>
          </a:p>
        </p:txBody>
      </p:sp>
      <p:sp>
        <p:nvSpPr>
          <p:cNvPr id="297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979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99982433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59032B79-4E82-4D2B-B528-3BD3DE106889}" type="slidenum">
              <a:rPr lang="cs-CZ" altLang="en-US"/>
              <a:pPr/>
              <a:t>5</a:t>
            </a:fld>
            <a:endParaRPr lang="cs-CZ" altLang="en-US"/>
          </a:p>
        </p:txBody>
      </p:sp>
      <p:sp>
        <p:nvSpPr>
          <p:cNvPr id="270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0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504474230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CBC2E62-CE04-41BE-83B0-B0A3DF785CAA}" type="slidenum">
              <a:rPr lang="cs-CZ" altLang="en-US"/>
              <a:pPr/>
              <a:t>41</a:t>
            </a:fld>
            <a:endParaRPr lang="cs-CZ" altLang="en-US"/>
          </a:p>
        </p:txBody>
      </p:sp>
      <p:sp>
        <p:nvSpPr>
          <p:cNvPr id="300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00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026645391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42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11888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43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728694086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44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3285930169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45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745798408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46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60822895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47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1246908213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48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131088692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49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253921188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50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62577656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B10123C-BFB2-4E56-BF90-BB0287337A61}" type="slidenum">
              <a:rPr lang="cs-CZ" altLang="en-US"/>
              <a:pPr/>
              <a:t>6</a:t>
            </a:fld>
            <a:endParaRPr lang="cs-CZ" altLang="en-US"/>
          </a:p>
        </p:txBody>
      </p:sp>
      <p:sp>
        <p:nvSpPr>
          <p:cNvPr id="180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022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428829238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AB6B3DC-E9CF-45C7-AF94-2A8D6EF5E9F1}" type="slidenum">
              <a:rPr lang="cs-CZ" altLang="en-US"/>
              <a:pPr/>
              <a:t>51</a:t>
            </a:fld>
            <a:endParaRPr lang="cs-CZ" altLang="en-US"/>
          </a:p>
        </p:txBody>
      </p:sp>
      <p:sp>
        <p:nvSpPr>
          <p:cNvPr id="302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02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 dirty="0"/>
          </a:p>
        </p:txBody>
      </p:sp>
    </p:spTree>
    <p:extLst>
      <p:ext uri="{BB962C8B-B14F-4D97-AF65-F5344CB8AC3E}">
        <p14:creationId xmlns:p14="http://schemas.microsoft.com/office/powerpoint/2010/main" val="1244432273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3277AEE-2560-4BF8-BB97-33610FDFA3AD}" type="slidenum">
              <a:rPr lang="cs-CZ" altLang="en-US"/>
              <a:pPr/>
              <a:t>52</a:t>
            </a:fld>
            <a:endParaRPr lang="cs-CZ" altLang="en-US"/>
          </a:p>
        </p:txBody>
      </p:sp>
      <p:sp>
        <p:nvSpPr>
          <p:cNvPr id="931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31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1333256480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D4000A-37E1-4D72-B31A-77993FD77D47}" type="slidenum">
              <a:rPr lang="cs-CZ" smtClean="0"/>
              <a:t>53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81424845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3C2A368-EE55-4309-BDAF-6C01744FC9FE}" type="slidenum">
              <a:rPr lang="cs-CZ" altLang="en-US"/>
              <a:pPr/>
              <a:t>7</a:t>
            </a:fld>
            <a:endParaRPr lang="cs-CZ" altLang="en-US"/>
          </a:p>
        </p:txBody>
      </p:sp>
      <p:sp>
        <p:nvSpPr>
          <p:cNvPr id="276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76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65408308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46CEB068-14DF-43BA-8605-03D378BFE8D4}" type="slidenum">
              <a:rPr lang="cs-CZ" altLang="en-US"/>
              <a:pPr/>
              <a:t>8</a:t>
            </a:fld>
            <a:endParaRPr lang="cs-CZ" altLang="en-US"/>
          </a:p>
        </p:txBody>
      </p:sp>
      <p:sp>
        <p:nvSpPr>
          <p:cNvPr id="1843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90792008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158E5B-6ED8-436D-B945-D3AC2CC6B77B}" type="slidenum">
              <a:rPr lang="cs-CZ" altLang="en-US"/>
              <a:pPr/>
              <a:t>9</a:t>
            </a:fld>
            <a:endParaRPr lang="cs-CZ" altLang="en-US"/>
          </a:p>
        </p:txBody>
      </p:sp>
      <p:sp>
        <p:nvSpPr>
          <p:cNvPr id="1863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63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25903715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9C87BD7-2C60-466E-8232-353985F3DE12}" type="slidenum">
              <a:rPr lang="cs-CZ" altLang="en-US"/>
              <a:pPr/>
              <a:t>10</a:t>
            </a:fld>
            <a:endParaRPr lang="cs-CZ" altLang="en-US"/>
          </a:p>
        </p:txBody>
      </p:sp>
      <p:sp>
        <p:nvSpPr>
          <p:cNvPr id="2007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070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lvl="2"/>
            <a:endParaRPr lang="cs-CZ" altLang="en-US" sz="1000"/>
          </a:p>
        </p:txBody>
      </p:sp>
    </p:spTree>
    <p:extLst>
      <p:ext uri="{BB962C8B-B14F-4D97-AF65-F5344CB8AC3E}">
        <p14:creationId xmlns:p14="http://schemas.microsoft.com/office/powerpoint/2010/main" val="9104078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128808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List - obec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Obrázek 9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55996" y="226939"/>
            <a:ext cx="956040" cy="745712"/>
          </a:xfrm>
          <a:prstGeom prst="rect">
            <a:avLst/>
          </a:prstGeom>
        </p:spPr>
      </p:pic>
      <p:sp>
        <p:nvSpPr>
          <p:cNvPr id="7" name="Nadpis 1"/>
          <p:cNvSpPr>
            <a:spLocks noGrp="1"/>
          </p:cNvSpPr>
          <p:nvPr>
            <p:ph type="title"/>
          </p:nvPr>
        </p:nvSpPr>
        <p:spPr>
          <a:xfrm>
            <a:off x="251520" y="195486"/>
            <a:ext cx="4536504" cy="507703"/>
          </a:xfrm>
          <a:prstGeom prst="rect">
            <a:avLst/>
          </a:prstGeom>
          <a:noFill/>
          <a:ln>
            <a:noFill/>
          </a:ln>
        </p:spPr>
        <p:txBody>
          <a:bodyPr anchor="t">
            <a:noAutofit/>
          </a:bodyPr>
          <a:lstStyle>
            <a:lvl1pPr algn="l">
              <a:defRPr sz="2400"/>
            </a:lvl1pPr>
          </a:lstStyle>
          <a:p>
            <a:pPr algn="l"/>
            <a:r>
              <a:rPr lang="cs-CZ" sz="2400" dirty="0">
                <a:solidFill>
                  <a:srgbClr val="981E3A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 listu</a:t>
            </a:r>
          </a:p>
        </p:txBody>
      </p:sp>
      <p:cxnSp>
        <p:nvCxnSpPr>
          <p:cNvPr id="9" name="Přímá spojnice 8"/>
          <p:cNvCxnSpPr/>
          <p:nvPr userDrawn="1"/>
        </p:nvCxnSpPr>
        <p:spPr>
          <a:xfrm>
            <a:off x="251520" y="699542"/>
            <a:ext cx="7416824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1" name="Přímá spojnice 10"/>
          <p:cNvCxnSpPr/>
          <p:nvPr userDrawn="1"/>
        </p:nvCxnSpPr>
        <p:spPr>
          <a:xfrm>
            <a:off x="251520" y="4731990"/>
            <a:ext cx="8660516" cy="0"/>
          </a:xfrm>
          <a:prstGeom prst="line">
            <a:avLst/>
          </a:prstGeom>
          <a:ln w="9525" cmpd="sng">
            <a:solidFill>
              <a:srgbClr val="307871"/>
            </a:solidFill>
            <a:prstDash val="sysDot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19" name="Zástupný symbol pro zápatí 18"/>
          <p:cNvSpPr>
            <a:spLocks noGrp="1"/>
          </p:cNvSpPr>
          <p:nvPr>
            <p:ph type="ftr" sz="quarter" idx="11"/>
          </p:nvPr>
        </p:nvSpPr>
        <p:spPr>
          <a:xfrm>
            <a:off x="236240" y="4731990"/>
            <a:ext cx="2895600" cy="273844"/>
          </a:xfrm>
          <a:prstGeom prst="rect">
            <a:avLst/>
          </a:prstGeom>
        </p:spPr>
        <p:txBody>
          <a:bodyPr/>
          <a:lstStyle>
            <a:lvl1pPr algn="l">
              <a:defRPr sz="800">
                <a:solidFill>
                  <a:srgbClr val="307871"/>
                </a:solidFill>
              </a:defRPr>
            </a:lvl1pPr>
          </a:lstStyle>
          <a:p>
            <a:r>
              <a:rPr lang="cs-CZ" altLang="cs-CZ">
                <a:cs typeface="Times New Roman" panose="02020603050405020304" pitchFamily="18" charset="0"/>
              </a:rPr>
              <a:t>Prostor pro doplňující informace, poznámky</a:t>
            </a:r>
            <a:endParaRPr lang="cs-CZ" altLang="cs-CZ" dirty="0">
              <a:cs typeface="Times New Roman" panose="02020603050405020304" pitchFamily="18" charset="0"/>
            </a:endParaRPr>
          </a:p>
        </p:txBody>
      </p:sp>
      <p:sp>
        <p:nvSpPr>
          <p:cNvPr id="20" name="Zástupný symbol pro číslo snímku 19"/>
          <p:cNvSpPr>
            <a:spLocks noGrp="1"/>
          </p:cNvSpPr>
          <p:nvPr>
            <p:ph type="sldNum" sz="quarter" idx="12"/>
          </p:nvPr>
        </p:nvSpPr>
        <p:spPr>
          <a:xfrm>
            <a:off x="7812360" y="4731990"/>
            <a:ext cx="1080120" cy="273844"/>
          </a:xfrm>
          <a:prstGeom prst="rect">
            <a:avLst/>
          </a:prstGeom>
        </p:spPr>
        <p:txBody>
          <a:bodyPr/>
          <a:lstStyle>
            <a:lvl1pPr algn="r">
              <a:defRPr/>
            </a:lvl1pPr>
          </a:lstStyle>
          <a:p>
            <a:fld id="{560808B9-4D1F-4069-9EB9-CD8802008F4E}" type="slidenum">
              <a:rPr lang="cs-CZ" smtClean="0"/>
              <a:pPr/>
              <a:t>‹#›</a:t>
            </a:fld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8906028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ázdný li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168204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273845"/>
            <a:ext cx="7886700" cy="994172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C764DE79-268F-4C1A-8933-263129D2AF90}" type="datetimeFigureOut">
              <a:rPr lang="en-US" dirty="0"/>
              <a:t>5/7/2021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4767264"/>
            <a:ext cx="3086100" cy="273844"/>
          </a:xfrm>
          <a:prstGeom prst="rect">
            <a:avLst/>
          </a:prstGeom>
        </p:spPr>
        <p:txBody>
          <a:bodyPr/>
          <a:lstStyle/>
          <a:p>
            <a:endParaRPr lang="cs-CZ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4767264"/>
            <a:ext cx="2057400" cy="273844"/>
          </a:xfrm>
          <a:prstGeom prst="rect">
            <a:avLst/>
          </a:prstGeom>
        </p:spPr>
        <p:txBody>
          <a:bodyPr/>
          <a:lstStyle/>
          <a:p>
            <a:fld id="{FF9934B2-B882-453F-B0D7-2C78277F0E2B}" type="slidenum">
              <a:rPr lang="cs-CZ" altLang="en-US" smtClean="0"/>
              <a:pPr/>
              <a:t>‹#›</a:t>
            </a:fld>
            <a:endParaRPr lang="cs-CZ" altLang="en-US"/>
          </a:p>
        </p:txBody>
      </p:sp>
    </p:spTree>
    <p:extLst>
      <p:ext uri="{BB962C8B-B14F-4D97-AF65-F5344CB8AC3E}">
        <p14:creationId xmlns:p14="http://schemas.microsoft.com/office/powerpoint/2010/main" val="21862057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8388454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3" r:id="rId4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14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3.wmf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8.bin"/><Relationship Id="rId4" Type="http://schemas.openxmlformats.org/officeDocument/2006/relationships/image" Target="../media/image13.wmf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16.e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13.wmf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wm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7.emf"/><Relationship Id="rId5" Type="http://schemas.openxmlformats.org/officeDocument/2006/relationships/oleObject" Target="../embeddings/oleObject10.bin"/><Relationship Id="rId4" Type="http://schemas.openxmlformats.org/officeDocument/2006/relationships/image" Target="../media/image13.w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9.e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8.wm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8.wmf"/><Relationship Id="rId5" Type="http://schemas.openxmlformats.org/officeDocument/2006/relationships/image" Target="../media/image20.emf"/><Relationship Id="rId4" Type="http://schemas.openxmlformats.org/officeDocument/2006/relationships/oleObject" Target="../embeddings/oleObject12.bin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1.emf"/><Relationship Id="rId5" Type="http://schemas.openxmlformats.org/officeDocument/2006/relationships/oleObject" Target="../embeddings/oleObject13.bin"/><Relationship Id="rId4" Type="http://schemas.openxmlformats.org/officeDocument/2006/relationships/image" Target="../media/image1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1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22.emf"/><Relationship Id="rId5" Type="http://schemas.openxmlformats.org/officeDocument/2006/relationships/oleObject" Target="../embeddings/oleObject14.bin"/><Relationship Id="rId4" Type="http://schemas.openxmlformats.org/officeDocument/2006/relationships/image" Target="../media/image18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2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3.emf"/><Relationship Id="rId5" Type="http://schemas.openxmlformats.org/officeDocument/2006/relationships/oleObject" Target="../embeddings/oleObject15.bin"/><Relationship Id="rId4" Type="http://schemas.openxmlformats.org/officeDocument/2006/relationships/image" Target="../media/image18.wm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wm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25.emf"/><Relationship Id="rId5" Type="http://schemas.openxmlformats.org/officeDocument/2006/relationships/oleObject" Target="../embeddings/oleObject16.bin"/><Relationship Id="rId4" Type="http://schemas.openxmlformats.org/officeDocument/2006/relationships/image" Target="../media/image24.wm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26.emf"/><Relationship Id="rId5" Type="http://schemas.openxmlformats.org/officeDocument/2006/relationships/oleObject" Target="../embeddings/oleObject17.bin"/><Relationship Id="rId4" Type="http://schemas.openxmlformats.org/officeDocument/2006/relationships/image" Target="../media/image24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8.vml"/><Relationship Id="rId6" Type="http://schemas.openxmlformats.org/officeDocument/2006/relationships/image" Target="../media/image27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24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9.vml"/><Relationship Id="rId6" Type="http://schemas.openxmlformats.org/officeDocument/2006/relationships/image" Target="../media/image29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28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0.vml"/><Relationship Id="rId6" Type="http://schemas.openxmlformats.org/officeDocument/2006/relationships/image" Target="../media/image30.emf"/><Relationship Id="rId5" Type="http://schemas.openxmlformats.org/officeDocument/2006/relationships/oleObject" Target="../embeddings/oleObject20.bin"/><Relationship Id="rId4" Type="http://schemas.openxmlformats.org/officeDocument/2006/relationships/image" Target="../media/image28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31.emf"/><Relationship Id="rId5" Type="http://schemas.openxmlformats.org/officeDocument/2006/relationships/oleObject" Target="../embeddings/oleObject21.bin"/><Relationship Id="rId4" Type="http://schemas.openxmlformats.org/officeDocument/2006/relationships/image" Target="../media/image28.wmf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wmf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2.vml"/><Relationship Id="rId6" Type="http://schemas.openxmlformats.org/officeDocument/2006/relationships/image" Target="../media/image32.emf"/><Relationship Id="rId5" Type="http://schemas.openxmlformats.org/officeDocument/2006/relationships/oleObject" Target="../embeddings/oleObject22.bin"/><Relationship Id="rId4" Type="http://schemas.openxmlformats.org/officeDocument/2006/relationships/image" Target="../media/image28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3.vml"/><Relationship Id="rId6" Type="http://schemas.openxmlformats.org/officeDocument/2006/relationships/image" Target="../media/image33.emf"/><Relationship Id="rId5" Type="http://schemas.openxmlformats.org/officeDocument/2006/relationships/oleObject" Target="../embeddings/oleObject23.bin"/><Relationship Id="rId4" Type="http://schemas.openxmlformats.org/officeDocument/2006/relationships/image" Target="../media/image28.wmf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4.e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wmf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5.vml"/><Relationship Id="rId6" Type="http://schemas.openxmlformats.org/officeDocument/2006/relationships/image" Target="../media/image36.emf"/><Relationship Id="rId5" Type="http://schemas.openxmlformats.org/officeDocument/2006/relationships/oleObject" Target="../embeddings/oleObject25.bin"/><Relationship Id="rId4" Type="http://schemas.openxmlformats.org/officeDocument/2006/relationships/image" Target="../media/image35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37.e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35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5.wmf"/><Relationship Id="rId5" Type="http://schemas.openxmlformats.org/officeDocument/2006/relationships/image" Target="../media/image7.emf"/><Relationship Id="rId4" Type="http://schemas.openxmlformats.org/officeDocument/2006/relationships/oleObject" Target="../embeddings/oleObject1.bin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9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35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wmf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9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4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4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4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41.png"/><Relationship Id="rId4" Type="http://schemas.openxmlformats.org/officeDocument/2006/relationships/image" Target="../media/image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4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4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5.w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4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worldatlas.com/webimage/countrys/au.htm" TargetMode="External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6.png"/><Relationship Id="rId4" Type="http://schemas.openxmlformats.org/officeDocument/2006/relationships/hyperlink" Target="http://www.unwto.org/" TargetMode="Externa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9.e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0.e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5.wm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emf"/><Relationship Id="rId5" Type="http://schemas.openxmlformats.org/officeDocument/2006/relationships/oleObject" Target="../embeddings/oleObject5.bin"/><Relationship Id="rId4" Type="http://schemas.openxmlformats.org/officeDocument/2006/relationships/image" Target="../media/image5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7" Type="http://schemas.openxmlformats.org/officeDocument/2006/relationships/image" Target="../media/image6.png"/><Relationship Id="rId2" Type="http://schemas.openxmlformats.org/officeDocument/2006/relationships/slideLayout" Target="../slideLayouts/slideLayout4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2.emf"/><Relationship Id="rId5" Type="http://schemas.openxmlformats.org/officeDocument/2006/relationships/oleObject" Target="../embeddings/oleObject6.bin"/><Relationship Id="rId4" Type="http://schemas.openxmlformats.org/officeDocument/2006/relationships/image" Target="../media/image5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3939902"/>
            <a:ext cx="936104" cy="730162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395536" y="2365808"/>
            <a:ext cx="6704527" cy="2304256"/>
          </a:xfrm>
          <a:prstGeom prst="rect">
            <a:avLst/>
          </a:prstGeom>
          <a:solidFill>
            <a:schemeClr val="tx1"/>
          </a:solidFill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Prezentace předmětu:</a:t>
            </a:r>
          </a:p>
          <a:p>
            <a:pPr algn="ctr"/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Geografie cestovního ruchu</a:t>
            </a:r>
          </a:p>
          <a:p>
            <a:pPr algn="ctr"/>
            <a:endParaRPr lang="cs-CZ" dirty="0">
              <a:ln w="0"/>
              <a:solidFill>
                <a:schemeClr val="bg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  <a:p>
            <a:pPr algn="ctr"/>
            <a:r>
              <a:rPr lang="cs-CZ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Vyučující:</a:t>
            </a:r>
          </a:p>
          <a:p>
            <a:pPr algn="ctr"/>
            <a:r>
              <a:rPr lang="cs-CZ" b="1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Ing</a:t>
            </a:r>
            <a:r>
              <a:rPr lang="cs-CZ" b="1" dirty="0">
                <a:ln w="0"/>
                <a:solidFill>
                  <a:schemeClr val="bg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. Patrik Kajzar, Ph.D.</a:t>
            </a: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0" y="700088"/>
            <a:ext cx="5111750" cy="215900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Název</a:t>
            </a:r>
            <a:b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sz="40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prezentace</a:t>
            </a:r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/>
          </p:nvPr>
        </p:nvGraphicFramePr>
        <p:xfrm>
          <a:off x="539552" y="1563901"/>
          <a:ext cx="6480720" cy="43561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266916">
                  <a:extLst>
                    <a:ext uri="{9D8B030D-6E8A-4147-A177-3AD203B41FA5}">
                      <a16:colId xmlns:a16="http://schemas.microsoft.com/office/drawing/2014/main" val="3755197986"/>
                    </a:ext>
                  </a:extLst>
                </a:gridCol>
                <a:gridCol w="4213804">
                  <a:extLst>
                    <a:ext uri="{9D8B030D-6E8A-4147-A177-3AD203B41FA5}">
                      <a16:colId xmlns:a16="http://schemas.microsoft.com/office/drawing/2014/main" val="4011610095"/>
                    </a:ext>
                  </a:extLst>
                </a:gridCol>
              </a:tblGrid>
              <a:tr h="217805">
                <a:tc>
                  <a:txBody>
                    <a:bodyPr/>
                    <a:lstStyle/>
                    <a:p>
                      <a:pPr indent="180340" algn="l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Název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chemeClr val="tx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Rozvoj vzdělávání na Slezské univerzitě v Opavě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6872320"/>
                  </a:ext>
                </a:extLst>
              </a:tr>
              <a:tr h="217805"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dirty="0">
                          <a:effectLst/>
                        </a:rPr>
                        <a:t>Registrační číslo projektu</a:t>
                      </a:r>
                      <a:endParaRPr lang="cs-CZ" sz="1200" dirty="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tc>
                  <a:txBody>
                    <a:bodyPr/>
                    <a:lstStyle/>
                    <a:p>
                      <a:pPr indent="180340" algn="just">
                        <a:lnSpc>
                          <a:spcPct val="115000"/>
                        </a:lnSpc>
                        <a:spcBef>
                          <a:spcPts val="425"/>
                        </a:spcBef>
                        <a:spcAft>
                          <a:spcPts val="0"/>
                        </a:spcAft>
                      </a:pPr>
                      <a:r>
                        <a:rPr lang="cs-CZ" sz="1200" b="1" dirty="0">
                          <a:solidFill>
                            <a:schemeClr val="bg1"/>
                          </a:solidFill>
                          <a:effectLst/>
                        </a:rPr>
                        <a:t>CZ.02.2.69/0.0./0.0/16_015/0002400</a:t>
                      </a:r>
                      <a:endParaRPr lang="cs-CZ" sz="1200" b="1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50" marR="44450" marT="0" marB="0">
                    <a:solidFill>
                      <a:srgbClr val="30787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22484205"/>
                  </a:ext>
                </a:extLst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1878013" y="27828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5" name="Obrázek 8" descr="Logolink_OP_VVV_hor_barva_cz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5074" y="250328"/>
            <a:ext cx="5505450" cy="1219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878013" y="4513263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4102792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050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/>
              <a:t>Severní Afrika</a:t>
            </a:r>
          </a:p>
        </p:txBody>
      </p:sp>
      <p:sp>
        <p:nvSpPr>
          <p:cNvPr id="199684" name="Rectangle 2052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 dirty="0"/>
              <a:t>Alžírsko</a:t>
            </a:r>
          </a:p>
          <a:p>
            <a:r>
              <a:rPr lang="cs-CZ" altLang="en-US" sz="2100" dirty="0"/>
              <a:t>Maroko</a:t>
            </a:r>
          </a:p>
          <a:p>
            <a:r>
              <a:rPr lang="cs-CZ" altLang="en-US" sz="2100" dirty="0" err="1"/>
              <a:t>Sudán</a:t>
            </a:r>
            <a:endParaRPr lang="cs-CZ" altLang="en-US" sz="2100" dirty="0"/>
          </a:p>
          <a:p>
            <a:r>
              <a:rPr lang="cs-CZ" altLang="en-US" sz="2100" dirty="0"/>
              <a:t>Tunisko</a:t>
            </a:r>
          </a:p>
          <a:p>
            <a:endParaRPr lang="cs-CZ" altLang="en-US" sz="2100" dirty="0"/>
          </a:p>
          <a:p>
            <a:r>
              <a:rPr lang="cs-CZ" altLang="en-US" sz="1800" dirty="0"/>
              <a:t>14,3 mil př. (2005)</a:t>
            </a:r>
          </a:p>
          <a:p>
            <a:pPr lvl="1"/>
            <a:r>
              <a:rPr lang="cs-CZ" altLang="en-US" sz="1800" dirty="0"/>
              <a:t>1,8 % světa</a:t>
            </a:r>
          </a:p>
          <a:p>
            <a:pPr lvl="1"/>
            <a:r>
              <a:rPr lang="cs-CZ" altLang="en-US" sz="1800" dirty="0"/>
              <a:t>38,9 % Afriky</a:t>
            </a:r>
          </a:p>
          <a:p>
            <a:endParaRPr lang="cs-CZ" altLang="en-US" sz="2100" dirty="0"/>
          </a:p>
        </p:txBody>
      </p:sp>
      <p:pic>
        <p:nvPicPr>
          <p:cNvPr id="199686" name="Picture 2054" descr="s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86150" y="914400"/>
            <a:ext cx="5172075" cy="3630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9687" name="Rectangle 2055"/>
          <p:cNvSpPr>
            <a:spLocks noChangeArrowheads="1"/>
          </p:cNvSpPr>
          <p:nvPr/>
        </p:nvSpPr>
        <p:spPr bwMode="auto">
          <a:xfrm>
            <a:off x="628650" y="4462462"/>
            <a:ext cx="7886700" cy="4154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cs-CZ" altLang="en-US" sz="1050" dirty="0">
                <a:latin typeface="Arial" panose="020B0604020202020204" pitchFamily="34" charset="0"/>
              </a:rPr>
              <a:t>Zařazení Západní Sahary je problematické – v UNWTO není a přírodními podmínkami se blíží spíše regionu Západní Afrika, anektována je však Marokem (Západní Sahara je nesmírně bohatá na fosfáty).</a:t>
            </a:r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11523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Severní Afrika</a:t>
            </a:r>
          </a:p>
        </p:txBody>
      </p:sp>
      <p:sp>
        <p:nvSpPr>
          <p:cNvPr id="189444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1990–2005 </a:t>
            </a:r>
          </a:p>
        </p:txBody>
      </p:sp>
      <p:sp>
        <p:nvSpPr>
          <p:cNvPr id="189450" name="AutoShape 10"/>
          <p:cNvSpPr>
            <a:spLocks noChangeArrowheads="1"/>
          </p:cNvSpPr>
          <p:nvPr/>
        </p:nvSpPr>
        <p:spPr bwMode="auto">
          <a:xfrm rot="16200000">
            <a:off x="5817989" y="1268611"/>
            <a:ext cx="228600" cy="3749279"/>
          </a:xfrm>
          <a:prstGeom prst="triangle">
            <a:avLst>
              <a:gd name="adj" fmla="val 50000"/>
            </a:avLst>
          </a:prstGeom>
          <a:solidFill>
            <a:srgbClr val="FF33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GB" sz="1350"/>
          </a:p>
        </p:txBody>
      </p:sp>
      <p:sp>
        <p:nvSpPr>
          <p:cNvPr id="189451" name="Text Box 11"/>
          <p:cNvSpPr txBox="1">
            <a:spLocks noChangeArrowheads="1"/>
          </p:cNvSpPr>
          <p:nvPr/>
        </p:nvSpPr>
        <p:spPr bwMode="auto">
          <a:xfrm>
            <a:off x="5829301" y="4743450"/>
            <a:ext cx="206659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  <a:p>
            <a:r>
              <a:rPr lang="cs-CZ" altLang="en-US" sz="900"/>
              <a:t>          World Tourism Barometer 2/2006</a:t>
            </a:r>
          </a:p>
        </p:txBody>
      </p:sp>
      <p:pic>
        <p:nvPicPr>
          <p:cNvPr id="189455" name="Picture 15" descr="se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9457" name="Object 17"/>
          <p:cNvGraphicFramePr>
            <a:graphicFrameLocks noChangeAspect="1"/>
          </p:cNvGraphicFramePr>
          <p:nvPr/>
        </p:nvGraphicFramePr>
        <p:xfrm>
          <a:off x="2114550" y="2299097"/>
          <a:ext cx="5715000" cy="633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List" r:id="rId5" imgW="4639101" imgH="514586" progId="Excel.Sheet.8">
                  <p:embed/>
                </p:oleObj>
              </mc:Choice>
              <mc:Fallback>
                <p:oleObj name="List" r:id="rId5" imgW="4639101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299097"/>
                        <a:ext cx="5715000" cy="6334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9458" name="Rectangle 18"/>
          <p:cNvSpPr>
            <a:spLocks noChangeArrowheads="1"/>
          </p:cNvSpPr>
          <p:nvPr/>
        </p:nvSpPr>
        <p:spPr bwMode="auto">
          <a:xfrm>
            <a:off x="2627710" y="3543300"/>
            <a:ext cx="2970609" cy="2539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050">
                <a:latin typeface="Arial" panose="020B0604020202020204" pitchFamily="34" charset="0"/>
              </a:rPr>
              <a:t>V roce 1990 extrémně nízká návštěvnost JAR.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pic>
        <p:nvPicPr>
          <p:cNvPr id="10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3326" y="3325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127559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         Severní Afrika	</a:t>
            </a:r>
          </a:p>
        </p:txBody>
      </p:sp>
      <p:sp>
        <p:nvSpPr>
          <p:cNvPr id="20173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01734" name="Text Box 6"/>
          <p:cNvSpPr txBox="1">
            <a:spLocks noChangeArrowheads="1"/>
          </p:cNvSpPr>
          <p:nvPr/>
        </p:nvSpPr>
        <p:spPr bwMode="auto">
          <a:xfrm>
            <a:off x="5706666" y="4083844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01737" name="Picture 9" descr="se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1738" name="Object 10"/>
          <p:cNvGraphicFramePr>
            <a:graphicFrameLocks noChangeAspect="1"/>
          </p:cNvGraphicFramePr>
          <p:nvPr/>
        </p:nvGraphicFramePr>
        <p:xfrm>
          <a:off x="2736056" y="1059657"/>
          <a:ext cx="5772150" cy="3350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36056" y="1059657"/>
                        <a:ext cx="5772150" cy="335041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1739" name="Rectangle 11"/>
          <p:cNvSpPr>
            <a:spLocks noChangeArrowheads="1"/>
          </p:cNvSpPr>
          <p:nvPr/>
        </p:nvSpPr>
        <p:spPr bwMode="auto">
          <a:xfrm>
            <a:off x="395536" y="4407694"/>
            <a:ext cx="8468252" cy="5770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kumimoji="1" lang="cs-CZ" altLang="en-US" sz="1050" dirty="0">
                <a:latin typeface="Arial" panose="020B0604020202020204" pitchFamily="34" charset="0"/>
              </a:rPr>
              <a:t>Dominantní postavení Evropy v příjezdech, vzhledem k podílu </a:t>
            </a:r>
            <a:r>
              <a:rPr kumimoji="1" lang="cs-CZ" altLang="en-US" sz="1050" dirty="0" err="1">
                <a:latin typeface="Arial" panose="020B0604020202020204" pitchFamily="34" charset="0"/>
              </a:rPr>
              <a:t>subregionu</a:t>
            </a:r>
            <a:r>
              <a:rPr kumimoji="1" lang="cs-CZ" altLang="en-US" sz="1050" dirty="0">
                <a:latin typeface="Arial" panose="020B0604020202020204" pitchFamily="34" charset="0"/>
              </a:rPr>
              <a:t> na příjezdech v rámci Afriky se podílí na celkovém významu Evropy pro příjezdy Afriky.</a:t>
            </a:r>
          </a:p>
          <a:p>
            <a:r>
              <a:rPr kumimoji="1" lang="cs-CZ" altLang="en-US" sz="1050" dirty="0">
                <a:latin typeface="Arial" panose="020B0604020202020204" pitchFamily="34" charset="0"/>
              </a:rPr>
              <a:t>Všimněte se vyššího významu regionu </a:t>
            </a:r>
            <a:r>
              <a:rPr kumimoji="1" lang="cs-CZ" altLang="en-US" sz="1050" dirty="0" err="1">
                <a:latin typeface="Arial" panose="020B0604020202020204" pitchFamily="34" charset="0"/>
              </a:rPr>
              <a:t>Middle</a:t>
            </a:r>
            <a:r>
              <a:rPr kumimoji="1" lang="cs-CZ" altLang="en-US" sz="1050" dirty="0">
                <a:latin typeface="Arial" panose="020B0604020202020204" pitchFamily="34" charset="0"/>
              </a:rPr>
              <a:t> East než zbytku Afriky.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47398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47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Severní Afrika</a:t>
            </a:r>
          </a:p>
        </p:txBody>
      </p:sp>
      <p:sp>
        <p:nvSpPr>
          <p:cNvPr id="24473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 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44743" name="Text Box 7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44747" name="Picture 11" descr="se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44748" name="Object 12"/>
          <p:cNvGraphicFramePr>
            <a:graphicFrameLocks noChangeAspect="1"/>
          </p:cNvGraphicFramePr>
          <p:nvPr/>
        </p:nvGraphicFramePr>
        <p:xfrm>
          <a:off x="2628900" y="1410891"/>
          <a:ext cx="5657850" cy="328374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28900" y="1410891"/>
                        <a:ext cx="5657850" cy="32837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680156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7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Severní Afrika– 					typologie CR</a:t>
            </a:r>
          </a:p>
        </p:txBody>
      </p:sp>
      <p:sp>
        <p:nvSpPr>
          <p:cNvPr id="24678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100" dirty="0"/>
          </a:p>
          <a:p>
            <a:pPr>
              <a:lnSpc>
                <a:spcPct val="90000"/>
              </a:lnSpc>
            </a:pPr>
            <a:r>
              <a:rPr lang="cs-CZ" altLang="en-US" sz="2100" dirty="0"/>
              <a:t>pobytová rekreace při pobřežích v subtropickém (suchém tropickém)  klimatu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Tunisko (Středozemní moře – </a:t>
            </a:r>
            <a:r>
              <a:rPr lang="cs-CZ" altLang="en-US" sz="1800" dirty="0" err="1"/>
              <a:t>Djerba</a:t>
            </a:r>
            <a:r>
              <a:rPr lang="cs-CZ" altLang="en-US" sz="1800" dirty="0"/>
              <a:t>)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Maroko (Atlantský oceán)</a:t>
            </a:r>
          </a:p>
          <a:p>
            <a:pPr>
              <a:lnSpc>
                <a:spcPct val="90000"/>
              </a:lnSpc>
            </a:pPr>
            <a:r>
              <a:rPr lang="cs-CZ" altLang="en-US" sz="2100" dirty="0"/>
              <a:t>přírodně poznávací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severní okrajové pouště Sahary (pouště – rozsáhlé písečné přesypy na dosah hlavních pobytových center, ve větších vzdálenostech solné pánve a oázy)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Atlas (včetně VHT a horských středisek)</a:t>
            </a:r>
          </a:p>
        </p:txBody>
      </p:sp>
      <p:pic>
        <p:nvPicPr>
          <p:cNvPr id="246792" name="Picture 8" descr="s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0212" y="148829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0286783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1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Severní Afrika– 					typologie CR</a:t>
            </a:r>
          </a:p>
        </p:txBody>
      </p:sp>
      <p:sp>
        <p:nvSpPr>
          <p:cNvPr id="303107" name="Rectangle 3"/>
          <p:cNvSpPr>
            <a:spLocks noGrp="1" noChangeArrowheads="1"/>
          </p:cNvSpPr>
          <p:nvPr>
            <p:ph idx="1"/>
          </p:nvPr>
        </p:nvSpPr>
        <p:spPr>
          <a:xfrm>
            <a:off x="179512" y="1369219"/>
            <a:ext cx="8335838" cy="3263504"/>
          </a:xfrm>
          <a:noFill/>
          <a:ln/>
        </p:spPr>
        <p:txBody>
          <a:bodyPr/>
          <a:lstStyle/>
          <a:p>
            <a:r>
              <a:rPr lang="cs-CZ" altLang="en-US" dirty="0"/>
              <a:t>kulturně poznávací</a:t>
            </a:r>
          </a:p>
          <a:p>
            <a:pPr lvl="1"/>
            <a:r>
              <a:rPr lang="cs-CZ" altLang="en-US" dirty="0"/>
              <a:t>historické památky</a:t>
            </a:r>
          </a:p>
          <a:p>
            <a:pPr lvl="2"/>
            <a:r>
              <a:rPr lang="cs-CZ" altLang="en-US" dirty="0"/>
              <a:t>starověk (</a:t>
            </a:r>
            <a:r>
              <a:rPr lang="cs-CZ" altLang="en-US" dirty="0" err="1"/>
              <a:t>egypťané</a:t>
            </a:r>
            <a:r>
              <a:rPr lang="cs-CZ" altLang="en-US" dirty="0"/>
              <a:t> a </a:t>
            </a:r>
            <a:r>
              <a:rPr lang="cs-CZ" altLang="en-US" dirty="0" err="1"/>
              <a:t>núbijci</a:t>
            </a:r>
            <a:r>
              <a:rPr lang="cs-CZ" altLang="en-US" dirty="0"/>
              <a:t>, helénský věk)</a:t>
            </a:r>
          </a:p>
          <a:p>
            <a:pPr lvl="2"/>
            <a:r>
              <a:rPr lang="cs-CZ" altLang="en-US" dirty="0"/>
              <a:t>antické stavby (</a:t>
            </a:r>
            <a:r>
              <a:rPr lang="cs-CZ" altLang="en-US" dirty="0" err="1"/>
              <a:t>kartáginci</a:t>
            </a:r>
            <a:r>
              <a:rPr lang="cs-CZ" altLang="en-US" dirty="0"/>
              <a:t>, </a:t>
            </a:r>
            <a:r>
              <a:rPr lang="cs-CZ" altLang="en-US" dirty="0" err="1"/>
              <a:t>římané</a:t>
            </a:r>
            <a:r>
              <a:rPr lang="cs-CZ" altLang="en-US" dirty="0"/>
              <a:t>)</a:t>
            </a:r>
          </a:p>
          <a:p>
            <a:pPr lvl="2"/>
            <a:r>
              <a:rPr lang="cs-CZ" altLang="en-US" dirty="0"/>
              <a:t>islámský středověk a současnost</a:t>
            </a:r>
          </a:p>
          <a:p>
            <a:pPr lvl="1"/>
            <a:r>
              <a:rPr lang="cs-CZ" altLang="en-US" dirty="0"/>
              <a:t>kultura domorodců</a:t>
            </a:r>
          </a:p>
          <a:p>
            <a:pPr lvl="2"/>
            <a:r>
              <a:rPr lang="cs-CZ" altLang="en-US" dirty="0"/>
              <a:t>převážně islamizovaní a arabizovaní Berbeři  </a:t>
            </a:r>
          </a:p>
        </p:txBody>
      </p:sp>
      <p:pic>
        <p:nvPicPr>
          <p:cNvPr id="303108" name="Picture 4" descr="sever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80133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30761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Severní Afrika</a:t>
            </a:r>
          </a:p>
        </p:txBody>
      </p:sp>
      <p:sp>
        <p:nvSpPr>
          <p:cNvPr id="19149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 </a:t>
            </a:r>
          </a:p>
          <a:p>
            <a:pPr lvl="1"/>
            <a:r>
              <a:rPr lang="cs-CZ" altLang="en-US" sz="1800"/>
              <a:t>Tunisia (1996)</a:t>
            </a:r>
          </a:p>
        </p:txBody>
      </p:sp>
      <p:sp>
        <p:nvSpPr>
          <p:cNvPr id="191495" name="Text Box 7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191500" name="Picture 12" descr="sever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71450"/>
            <a:ext cx="1771650" cy="12442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1501" name="Object 13"/>
          <p:cNvGraphicFramePr>
            <a:graphicFrameLocks noChangeAspect="1"/>
          </p:cNvGraphicFramePr>
          <p:nvPr/>
        </p:nvGraphicFramePr>
        <p:xfrm>
          <a:off x="3028951" y="1054894"/>
          <a:ext cx="5861447" cy="3724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4" name="Graf" r:id="rId5" imgW="5877283" imgH="3734068" progId="Excel.Chart.8">
                  <p:embed/>
                </p:oleObj>
              </mc:Choice>
              <mc:Fallback>
                <p:oleObj name="Graf" r:id="rId5" imgW="5877283" imgH="37340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1" y="1054894"/>
                        <a:ext cx="5861447" cy="37242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9312910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5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/>
              <a:t>Západní Afrika</a:t>
            </a:r>
          </a:p>
        </p:txBody>
      </p:sp>
      <p:sp>
        <p:nvSpPr>
          <p:cNvPr id="195588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1800"/>
              <a:t>3,1 mil př. (2004)</a:t>
            </a:r>
          </a:p>
          <a:p>
            <a:pPr lvl="1"/>
            <a:r>
              <a:rPr lang="cs-CZ" altLang="en-US" sz="1800"/>
              <a:t>0,4 % světa</a:t>
            </a:r>
          </a:p>
          <a:p>
            <a:pPr lvl="1"/>
            <a:r>
              <a:rPr lang="cs-CZ" altLang="en-US" sz="1800"/>
              <a:t>9,4 % </a:t>
            </a:r>
            <a:r>
              <a:rPr lang="cs-CZ" altLang="en-US" sz="1500"/>
              <a:t>Afriky</a:t>
            </a:r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r>
              <a:rPr lang="cs-CZ" altLang="en-US" sz="2100"/>
              <a:t>tradiční vymezení</a:t>
            </a:r>
          </a:p>
          <a:p>
            <a:pPr lvl="2">
              <a:buFontTx/>
              <a:buChar char="-"/>
            </a:pPr>
            <a:r>
              <a:rPr lang="cs-CZ" altLang="en-US" sz="1500"/>
              <a:t>Libérie a Guinea-Bissau nebyly 2005 členy UNWTO.</a:t>
            </a:r>
          </a:p>
        </p:txBody>
      </p:sp>
      <p:pic>
        <p:nvPicPr>
          <p:cNvPr id="195592" name="Picture 8" descr="w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798447"/>
            <a:ext cx="5057775" cy="35516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5758618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6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Západní Afrika</a:t>
            </a:r>
          </a:p>
        </p:txBody>
      </p:sp>
      <p:sp>
        <p:nvSpPr>
          <p:cNvPr id="19763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1990–2004 </a:t>
            </a:r>
          </a:p>
        </p:txBody>
      </p:sp>
      <p:sp>
        <p:nvSpPr>
          <p:cNvPr id="197641" name="Text Box 9"/>
          <p:cNvSpPr txBox="1">
            <a:spLocks noChangeArrowheads="1"/>
          </p:cNvSpPr>
          <p:nvPr/>
        </p:nvSpPr>
        <p:spPr bwMode="auto">
          <a:xfrm>
            <a:off x="5922169" y="3219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</p:txBody>
      </p:sp>
      <p:pic>
        <p:nvPicPr>
          <p:cNvPr id="197649" name="Picture 17" descr="w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97650" name="Object 18"/>
          <p:cNvGraphicFramePr>
            <a:graphicFrameLocks noChangeAspect="1"/>
          </p:cNvGraphicFramePr>
          <p:nvPr/>
        </p:nvGraphicFramePr>
        <p:xfrm>
          <a:off x="2114550" y="2378869"/>
          <a:ext cx="5715000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8" name="List" r:id="rId5" imgW="4124689" imgH="514586" progId="Excel.Sheet.8">
                  <p:embed/>
                </p:oleObj>
              </mc:Choice>
              <mc:Fallback>
                <p:oleObj name="List" r:id="rId5" imgW="4124689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2378869"/>
                        <a:ext cx="5715000" cy="71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7651" name="Rectangle 19"/>
          <p:cNvSpPr>
            <a:spLocks noChangeArrowheads="1"/>
          </p:cNvSpPr>
          <p:nvPr/>
        </p:nvSpPr>
        <p:spPr bwMode="auto">
          <a:xfrm>
            <a:off x="2736056" y="4192192"/>
            <a:ext cx="4752975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Podíl na příjezdech světa je zanedbatelný, stejně tak není příliš významný v rámci Afriky.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5502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8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Západní Afrika</a:t>
            </a:r>
          </a:p>
        </p:txBody>
      </p:sp>
      <p:sp>
        <p:nvSpPr>
          <p:cNvPr id="2058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</a:t>
            </a:r>
          </a:p>
        </p:txBody>
      </p:sp>
      <p:sp>
        <p:nvSpPr>
          <p:cNvPr id="205834" name="Text Box 10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graphicFrame>
        <p:nvGraphicFramePr>
          <p:cNvPr id="205837" name="Object 13"/>
          <p:cNvGraphicFramePr>
            <a:graphicFrameLocks noChangeAspect="1"/>
          </p:cNvGraphicFramePr>
          <p:nvPr/>
        </p:nvGraphicFramePr>
        <p:xfrm>
          <a:off x="2457450" y="1314451"/>
          <a:ext cx="5829300" cy="33837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2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314451"/>
                        <a:ext cx="5829300" cy="3383756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205838" name="Picture 14" descr="west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9968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48263" y="555525"/>
            <a:ext cx="1699500" cy="1325611"/>
          </a:xfrm>
          <a:prstGeom prst="rect">
            <a:avLst/>
          </a:prstGeom>
        </p:spPr>
      </p:pic>
      <p:sp>
        <p:nvSpPr>
          <p:cNvPr id="7" name="Obdélník 6"/>
          <p:cNvSpPr/>
          <p:nvPr/>
        </p:nvSpPr>
        <p:spPr>
          <a:xfrm>
            <a:off x="259990" y="195486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FF0000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59074" y="555525"/>
            <a:ext cx="5400600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Regionalizace</a:t>
            </a:r>
            <a:r>
              <a:rPr lang="en-GB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cestovn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</a:t>
            </a:r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</a:t>
            </a:r>
            <a: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ruchu </a:t>
            </a: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3100" b="1" dirty="0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GB" sz="3100" b="1" dirty="0" err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Afrika</a:t>
            </a: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5847257" y="2651800"/>
            <a:ext cx="3032806" cy="115212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8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Předmět: </a:t>
            </a:r>
          </a:p>
          <a:p>
            <a:pPr algn="r"/>
            <a:r>
              <a:rPr lang="cs-CZ" altLang="cs-CZ" sz="18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Geografie cestovního ruchu</a:t>
            </a:r>
          </a:p>
        </p:txBody>
      </p:sp>
      <p:sp>
        <p:nvSpPr>
          <p:cNvPr id="11" name="Nadpis 1"/>
          <p:cNvSpPr txBox="1">
            <a:spLocks/>
          </p:cNvSpPr>
          <p:nvPr/>
        </p:nvSpPr>
        <p:spPr>
          <a:xfrm>
            <a:off x="259990" y="707925"/>
            <a:ext cx="5599684" cy="2160240"/>
          </a:xfrm>
          <a:prstGeom prst="rect">
            <a:avLst/>
          </a:prstGeom>
        </p:spPr>
        <p:txBody>
          <a:bodyPr anchor="t">
            <a:normAutofit fontScale="60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pl-PL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br>
              <a:rPr lang="cs-CZ" sz="4000" b="1">
                <a:solidFill>
                  <a:schemeClr val="bg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cs-CZ" sz="27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259990" y="761114"/>
            <a:ext cx="560815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solidFill>
                  <a:schemeClr val="bg1"/>
                </a:solidFill>
              </a:rPr>
              <a:t> </a:t>
            </a:r>
            <a:endParaRPr lang="cs-CZ" sz="3600" b="1" dirty="0"/>
          </a:p>
        </p:txBody>
      </p:sp>
      <p:sp>
        <p:nvSpPr>
          <p:cNvPr id="3" name="Obdélník 2"/>
          <p:cNvSpPr/>
          <p:nvPr/>
        </p:nvSpPr>
        <p:spPr>
          <a:xfrm>
            <a:off x="500076" y="3785622"/>
            <a:ext cx="531859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dirty="0">
                <a:solidFill>
                  <a:schemeClr val="bg1"/>
                </a:solidFill>
              </a:rPr>
              <a:t>Tato přednáška byla vytvořena pro projekt „</a:t>
            </a:r>
            <a:r>
              <a:rPr lang="cs-CZ" dirty="0">
                <a:solidFill>
                  <a:schemeClr val="bg1"/>
                </a:solidFill>
              </a:rPr>
              <a:t>Rozvoj vzdělávání na Slezské univerzitě v </a:t>
            </a:r>
            <a:r>
              <a:rPr lang="cs-CZ">
                <a:solidFill>
                  <a:schemeClr val="bg1"/>
                </a:solidFill>
              </a:rPr>
              <a:t>Opavě“</a:t>
            </a:r>
            <a:r>
              <a:rPr lang="cs-CZ"/>
              <a:t>Opavě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506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Západní Afrika</a:t>
            </a:r>
          </a:p>
        </p:txBody>
      </p:sp>
      <p:sp>
        <p:nvSpPr>
          <p:cNvPr id="277507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 </a:t>
            </a:r>
          </a:p>
          <a:p>
            <a:pPr lvl="1"/>
            <a:r>
              <a:rPr lang="cs-CZ" altLang="en-US" sz="1800"/>
              <a:t>2004</a:t>
            </a:r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  <a:p>
            <a:pPr lvl="1"/>
            <a:endParaRPr lang="cs-CZ" altLang="en-US" sz="1800"/>
          </a:p>
        </p:txBody>
      </p:sp>
      <p:sp>
        <p:nvSpPr>
          <p:cNvPr id="277508" name="Text Box 1028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77513" name="Picture 1033" descr="w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7514" name="Object 1034"/>
          <p:cNvGraphicFramePr>
            <a:graphicFrameLocks noChangeAspect="1"/>
          </p:cNvGraphicFramePr>
          <p:nvPr/>
        </p:nvGraphicFramePr>
        <p:xfrm>
          <a:off x="2457450" y="1368029"/>
          <a:ext cx="5715000" cy="33170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26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368029"/>
                        <a:ext cx="5715000" cy="33170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688799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0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 Západní Afrika–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570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endParaRPr lang="en-GB" altLang="en-US" sz="2100" dirty="0"/>
          </a:p>
          <a:p>
            <a:pPr>
              <a:lnSpc>
                <a:spcPct val="90000"/>
              </a:lnSpc>
            </a:pPr>
            <a:r>
              <a:rPr lang="cs-CZ" altLang="en-US" sz="2100" dirty="0"/>
              <a:t>kulturně poznávací (dobrodružná)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památky zaniklých civilizací staré Ghany a na ně navazujících království např. </a:t>
            </a:r>
            <a:r>
              <a:rPr lang="cs-CZ" altLang="en-US" sz="1800" dirty="0" err="1"/>
              <a:t>Songhajů</a:t>
            </a:r>
            <a:r>
              <a:rPr lang="cs-CZ" altLang="en-US" sz="1800" dirty="0"/>
              <a:t> a Ašantů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život domorodého obyvatelstva, zejména v pouštích – Tuarégové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památky koncentrovány především do povodí středního toku Nigeru</a:t>
            </a:r>
          </a:p>
          <a:p>
            <a:pPr>
              <a:lnSpc>
                <a:spcPct val="90000"/>
              </a:lnSpc>
            </a:pPr>
            <a:r>
              <a:rPr lang="cs-CZ" altLang="en-US" sz="2100" dirty="0"/>
              <a:t>přírodně poznávací (dobrodružná)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zbytky galeriových lesů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oblast přiléhajících savan</a:t>
            </a:r>
          </a:p>
        </p:txBody>
      </p:sp>
      <p:pic>
        <p:nvPicPr>
          <p:cNvPr id="257032" name="Picture 8" descr="we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57033" name="Rectangle 9"/>
          <p:cNvSpPr>
            <a:spLocks noChangeArrowheads="1"/>
          </p:cNvSpPr>
          <p:nvPr/>
        </p:nvSpPr>
        <p:spPr bwMode="auto">
          <a:xfrm>
            <a:off x="2087166" y="4569619"/>
            <a:ext cx="5832872" cy="5078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350" dirty="0">
                <a:latin typeface="Arial" panose="020B0604020202020204" pitchFamily="34" charset="0"/>
              </a:rPr>
              <a:t>Využití minimální z důvodů neexitující infrastruktury, všeobecné katastrofální chudoby a nízkých záruk zdravotní i osobní bezpečnosti.</a:t>
            </a:r>
          </a:p>
        </p:txBody>
      </p:sp>
      <p:pic>
        <p:nvPicPr>
          <p:cNvPr id="6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081734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78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Západní Afrika</a:t>
            </a:r>
          </a:p>
        </p:txBody>
      </p:sp>
      <p:sp>
        <p:nvSpPr>
          <p:cNvPr id="20787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</a:t>
            </a:r>
          </a:p>
          <a:p>
            <a:pPr lvl="1"/>
            <a:r>
              <a:rPr lang="cs-CZ" altLang="en-US" sz="1800"/>
              <a:t>C</a:t>
            </a:r>
            <a:r>
              <a:rPr lang="cs-CZ" altLang="en-US" sz="1800">
                <a:cs typeface="Arial" panose="020B0604020202020204" pitchFamily="34" charset="0"/>
              </a:rPr>
              <a:t>ô</a:t>
            </a:r>
            <a:r>
              <a:rPr lang="cs-CZ" altLang="en-US" sz="1800"/>
              <a:t>te d</a:t>
            </a:r>
            <a:r>
              <a:rPr lang="cs-CZ" altLang="en-US" sz="1800">
                <a:cs typeface="Arial" panose="020B0604020202020204" pitchFamily="34" charset="0"/>
              </a:rPr>
              <a:t>’</a:t>
            </a:r>
            <a:r>
              <a:rPr lang="cs-CZ" altLang="en-US" sz="1800"/>
              <a:t>Ivoire (1996)</a:t>
            </a:r>
          </a:p>
        </p:txBody>
      </p:sp>
      <p:sp>
        <p:nvSpPr>
          <p:cNvPr id="207880" name="Text Box 8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207883" name="Picture 11" descr="w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07884" name="Object 12"/>
          <p:cNvGraphicFramePr>
            <a:graphicFrameLocks noChangeAspect="1"/>
          </p:cNvGraphicFramePr>
          <p:nvPr/>
        </p:nvGraphicFramePr>
        <p:xfrm>
          <a:off x="2971801" y="1377554"/>
          <a:ext cx="5632847" cy="357782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50" name="Graf" r:id="rId5" imgW="5877283" imgH="3734068" progId="Excel.Chart.8">
                  <p:embed/>
                </p:oleObj>
              </mc:Choice>
              <mc:Fallback>
                <p:oleObj name="Graf" r:id="rId5" imgW="5877283" imgH="37340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377554"/>
                        <a:ext cx="5632847" cy="357782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89964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Západní Afrika</a:t>
            </a:r>
          </a:p>
        </p:txBody>
      </p:sp>
      <p:sp>
        <p:nvSpPr>
          <p:cNvPr id="28262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Struktura příjezdů</a:t>
            </a:r>
          </a:p>
          <a:p>
            <a:pPr lvl="1"/>
            <a:r>
              <a:rPr lang="cs-CZ" altLang="en-US" sz="1800"/>
              <a:t>Niger (1996)</a:t>
            </a:r>
          </a:p>
        </p:txBody>
      </p:sp>
      <p:sp>
        <p:nvSpPr>
          <p:cNvPr id="282628" name="Text Box 4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282629" name="Picture 5" descr="we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2630" name="Object 6"/>
          <p:cNvGraphicFramePr>
            <a:graphicFrameLocks noChangeAspect="1"/>
          </p:cNvGraphicFramePr>
          <p:nvPr/>
        </p:nvGraphicFramePr>
        <p:xfrm>
          <a:off x="3257551" y="1200150"/>
          <a:ext cx="5632847" cy="35778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4" name="Graf" r:id="rId5" imgW="5877283" imgH="3734068" progId="Excel.Chart.8">
                  <p:embed/>
                </p:oleObj>
              </mc:Choice>
              <mc:Fallback>
                <p:oleObj name="Graf" r:id="rId5" imgW="5877283" imgH="37340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1" y="1200150"/>
                        <a:ext cx="5632847" cy="35778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59640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0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Centrální Afrika</a:t>
            </a:r>
          </a:p>
        </p:txBody>
      </p:sp>
      <p:sp>
        <p:nvSpPr>
          <p:cNvPr id="214019" name="Rectangle 3"/>
          <p:cNvSpPr>
            <a:spLocks noGrp="1" noChangeArrowheads="1"/>
          </p:cNvSpPr>
          <p:nvPr>
            <p:ph idx="1"/>
          </p:nvPr>
        </p:nvSpPr>
        <p:spPr>
          <a:xfrm>
            <a:off x="628650" y="1515666"/>
            <a:ext cx="5829300" cy="33147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cs-CZ" altLang="en-US" sz="1800" dirty="0"/>
              <a:t>729 tis př. (2004)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0,1 % světa</a:t>
            </a:r>
          </a:p>
          <a:p>
            <a:pPr lvl="1">
              <a:lnSpc>
                <a:spcPct val="90000"/>
              </a:lnSpc>
            </a:pPr>
            <a:r>
              <a:rPr lang="cs-CZ" altLang="en-US" sz="1800" dirty="0"/>
              <a:t>1,3 % Afriky</a:t>
            </a:r>
          </a:p>
          <a:p>
            <a:pPr lvl="1">
              <a:lnSpc>
                <a:spcPct val="90000"/>
              </a:lnSpc>
            </a:pPr>
            <a:endParaRPr lang="cs-CZ" altLang="en-US" sz="1800" dirty="0"/>
          </a:p>
          <a:p>
            <a:pPr lvl="1">
              <a:lnSpc>
                <a:spcPct val="90000"/>
              </a:lnSpc>
            </a:pPr>
            <a:endParaRPr lang="cs-CZ" altLang="en-US" sz="1800" dirty="0"/>
          </a:p>
          <a:p>
            <a:pPr marL="0" indent="0">
              <a:lnSpc>
                <a:spcPct val="90000"/>
              </a:lnSpc>
              <a:buNone/>
            </a:pPr>
            <a:endParaRPr lang="en-GB" altLang="en-US" sz="1800" dirty="0"/>
          </a:p>
          <a:p>
            <a:pPr marL="0" indent="0">
              <a:lnSpc>
                <a:spcPct val="90000"/>
              </a:lnSpc>
              <a:buNone/>
            </a:pPr>
            <a:r>
              <a:rPr lang="cs-CZ" altLang="en-US" sz="1800" dirty="0"/>
              <a:t>v širším tradičním vymezení</a:t>
            </a:r>
          </a:p>
        </p:txBody>
      </p:sp>
      <p:pic>
        <p:nvPicPr>
          <p:cNvPr id="214023" name="Picture 7" descr="centra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75272" y="915566"/>
            <a:ext cx="5172075" cy="3630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325333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0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Centrální Afrika</a:t>
            </a:r>
          </a:p>
        </p:txBody>
      </p:sp>
      <p:sp>
        <p:nvSpPr>
          <p:cNvPr id="2160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1990–2004 </a:t>
            </a:r>
          </a:p>
        </p:txBody>
      </p:sp>
      <p:sp>
        <p:nvSpPr>
          <p:cNvPr id="216072" name="Text Box 8"/>
          <p:cNvSpPr txBox="1">
            <a:spLocks noChangeArrowheads="1"/>
          </p:cNvSpPr>
          <p:nvPr/>
        </p:nvSpPr>
        <p:spPr bwMode="auto">
          <a:xfrm>
            <a:off x="5829301" y="4743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</p:txBody>
      </p:sp>
      <p:pic>
        <p:nvPicPr>
          <p:cNvPr id="216078" name="Picture 14" descr="cent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1450"/>
            <a:ext cx="18859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6079" name="Object 15"/>
          <p:cNvGraphicFramePr>
            <a:graphicFrameLocks noChangeAspect="1"/>
          </p:cNvGraphicFramePr>
          <p:nvPr/>
        </p:nvGraphicFramePr>
        <p:xfrm>
          <a:off x="1943100" y="2244329"/>
          <a:ext cx="5829300" cy="7262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8" name="List" r:id="rId5" imgW="4124689" imgH="514586" progId="Excel.Sheet.8">
                  <p:embed/>
                </p:oleObj>
              </mc:Choice>
              <mc:Fallback>
                <p:oleObj name="List" r:id="rId5" imgW="4124689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100" y="2244329"/>
                        <a:ext cx="5829300" cy="7262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612968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1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         Centrální Afrika	</a:t>
            </a:r>
          </a:p>
        </p:txBody>
      </p:sp>
      <p:sp>
        <p:nvSpPr>
          <p:cNvPr id="2181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 </a:t>
            </a:r>
          </a:p>
        </p:txBody>
      </p:sp>
      <p:sp>
        <p:nvSpPr>
          <p:cNvPr id="218120" name="Text Box 8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18123" name="Picture 11" descr="cent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1450"/>
            <a:ext cx="18859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18124" name="Object 12"/>
          <p:cNvGraphicFramePr>
            <a:graphicFrameLocks noChangeAspect="1"/>
          </p:cNvGraphicFramePr>
          <p:nvPr/>
        </p:nvGraphicFramePr>
        <p:xfrm>
          <a:off x="3086100" y="1457326"/>
          <a:ext cx="5486400" cy="31837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2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86100" y="1457326"/>
                        <a:ext cx="5486400" cy="318373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398877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Centrální Afrika</a:t>
            </a:r>
          </a:p>
        </p:txBody>
      </p:sp>
      <p:sp>
        <p:nvSpPr>
          <p:cNvPr id="2201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 dirty="0"/>
              <a:t>Podíly na příjezdech</a:t>
            </a:r>
          </a:p>
          <a:p>
            <a:pPr lvl="1"/>
            <a:r>
              <a:rPr lang="cs-CZ" altLang="en-US" sz="1800" dirty="0"/>
              <a:t>2002 </a:t>
            </a:r>
          </a:p>
        </p:txBody>
      </p:sp>
      <p:sp>
        <p:nvSpPr>
          <p:cNvPr id="220169" name="Text Box 9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20172" name="Picture 12" descr="central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14500" y="171450"/>
            <a:ext cx="1885950" cy="1323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20173" name="Object 13"/>
          <p:cNvGraphicFramePr>
            <a:graphicFrameLocks noChangeAspect="1"/>
          </p:cNvGraphicFramePr>
          <p:nvPr/>
        </p:nvGraphicFramePr>
        <p:xfrm>
          <a:off x="3314700" y="1600200"/>
          <a:ext cx="5411391" cy="31408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6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14700" y="1600200"/>
                        <a:ext cx="5411391" cy="314086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0174" name="Rectangle 14"/>
          <p:cNvSpPr>
            <a:spLocks noChangeArrowheads="1"/>
          </p:cNvSpPr>
          <p:nvPr/>
        </p:nvSpPr>
        <p:spPr bwMode="auto">
          <a:xfrm>
            <a:off x="1925241" y="2463404"/>
            <a:ext cx="2160984" cy="12003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200">
                <a:latin typeface="Arial" panose="020B0604020202020204" pitchFamily="34" charset="0"/>
              </a:rPr>
              <a:t>Příjezdům dominuje v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posledních letech na africké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poměry politicky poměrně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stálý Kamerun a v regionu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nejsilnější ekonomika, </a:t>
            </a:r>
          </a:p>
          <a:p>
            <a:r>
              <a:rPr kumimoji="1" lang="cs-CZ" altLang="en-US" sz="1200">
                <a:latin typeface="Arial" panose="020B0604020202020204" pitchFamily="34" charset="0"/>
              </a:rPr>
              <a:t>kterou je Gabon.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3"/>
          <p:cNvSpPr txBox="1">
            <a:spLocks noChangeArrowheads="1"/>
          </p:cNvSpPr>
          <p:nvPr/>
        </p:nvSpPr>
        <p:spPr>
          <a:xfrm>
            <a:off x="781050" y="4011909"/>
            <a:ext cx="3142878" cy="773213"/>
          </a:xfrm>
          <a:prstGeom prst="rect">
            <a:avLst/>
          </a:prstGeom>
          <a:noFill/>
          <a:ln/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altLang="en-US" sz="2100" dirty="0"/>
              <a:t>Co se t</a:t>
            </a:r>
            <a:r>
              <a:rPr lang="cs-CZ" altLang="en-US" sz="2100" dirty="0" err="1"/>
              <a:t>ýče</a:t>
            </a:r>
            <a:r>
              <a:rPr lang="cs-CZ" altLang="en-US" sz="2100" dirty="0"/>
              <a:t> typologie, platí to samé co pro Západní Afriku</a:t>
            </a:r>
          </a:p>
        </p:txBody>
      </p:sp>
    </p:spTree>
    <p:extLst>
      <p:ext uri="{BB962C8B-B14F-4D97-AF65-F5344CB8AC3E}">
        <p14:creationId xmlns:p14="http://schemas.microsoft.com/office/powerpoint/2010/main" val="169000231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Východní Afrika</a:t>
            </a:r>
          </a:p>
        </p:txBody>
      </p:sp>
      <p:sp>
        <p:nvSpPr>
          <p:cNvPr id="228356" name="Rectangle 4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1800" dirty="0"/>
              <a:t>7,6 mil př. (2004)</a:t>
            </a:r>
          </a:p>
          <a:p>
            <a:pPr lvl="1"/>
            <a:r>
              <a:rPr lang="cs-CZ" altLang="en-US" sz="1800" dirty="0"/>
              <a:t>1 % světa</a:t>
            </a:r>
          </a:p>
          <a:p>
            <a:pPr lvl="1"/>
            <a:r>
              <a:rPr lang="cs-CZ" altLang="en-US" sz="1800" dirty="0"/>
              <a:t>22,7 % Afriky</a:t>
            </a:r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r>
              <a:rPr lang="cs-CZ" altLang="en-US" sz="1800" dirty="0"/>
              <a:t>v širším tradičním vymezení</a:t>
            </a:r>
          </a:p>
        </p:txBody>
      </p:sp>
      <p:pic>
        <p:nvPicPr>
          <p:cNvPr id="228360" name="Picture 8" descr="e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949724"/>
            <a:ext cx="5543550" cy="3892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5705486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4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Východní Afrika</a:t>
            </a:r>
          </a:p>
        </p:txBody>
      </p:sp>
      <p:sp>
        <p:nvSpPr>
          <p:cNvPr id="2304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1990–2004 </a:t>
            </a:r>
          </a:p>
        </p:txBody>
      </p:sp>
      <p:sp>
        <p:nvSpPr>
          <p:cNvPr id="230407" name="Text Box 7"/>
          <p:cNvSpPr txBox="1">
            <a:spLocks noChangeArrowheads="1"/>
          </p:cNvSpPr>
          <p:nvPr/>
        </p:nvSpPr>
        <p:spPr bwMode="auto">
          <a:xfrm>
            <a:off x="5829301" y="4743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</p:txBody>
      </p:sp>
      <p:pic>
        <p:nvPicPr>
          <p:cNvPr id="230414" name="Picture 14" descr="e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0415" name="Object 15"/>
          <p:cNvGraphicFramePr>
            <a:graphicFrameLocks noChangeAspect="1"/>
          </p:cNvGraphicFramePr>
          <p:nvPr/>
        </p:nvGraphicFramePr>
        <p:xfrm>
          <a:off x="2000250" y="2378869"/>
          <a:ext cx="5715000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List" r:id="rId5" imgW="4124689" imgH="514586" progId="Excel.Sheet.8">
                  <p:embed/>
                </p:oleObj>
              </mc:Choice>
              <mc:Fallback>
                <p:oleObj name="List" r:id="rId5" imgW="4124689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250" y="2378869"/>
                        <a:ext cx="5715000" cy="71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0994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algn="l"/>
            <a:r>
              <a:rPr lang="cs-CZ" altLang="en-US" dirty="0"/>
              <a:t>Afrika</a:t>
            </a:r>
          </a:p>
        </p:txBody>
      </p:sp>
      <p:sp>
        <p:nvSpPr>
          <p:cNvPr id="25606" name="Rectangle 6"/>
          <p:cNvSpPr>
            <a:spLocks noGrp="1" noChangeArrowheads="1"/>
          </p:cNvSpPr>
          <p:nvPr>
            <p:ph idx="1"/>
          </p:nvPr>
        </p:nvSpPr>
        <p:spPr>
          <a:xfrm>
            <a:off x="539552" y="2715766"/>
            <a:ext cx="5829300" cy="1143000"/>
          </a:xfrm>
          <a:noFill/>
          <a:ln/>
        </p:spPr>
        <p:txBody>
          <a:bodyPr/>
          <a:lstStyle/>
          <a:p>
            <a:pPr>
              <a:lnSpc>
                <a:spcPct val="80000"/>
              </a:lnSpc>
            </a:pPr>
            <a:r>
              <a:rPr lang="cs-CZ" altLang="en-US" sz="1350" dirty="0"/>
              <a:t>36,8 mil př.</a:t>
            </a:r>
          </a:p>
          <a:p>
            <a:pPr lvl="1">
              <a:lnSpc>
                <a:spcPct val="80000"/>
              </a:lnSpc>
            </a:pPr>
            <a:r>
              <a:rPr lang="cs-CZ" altLang="en-US" sz="1200" dirty="0"/>
              <a:t>4,5 %</a:t>
            </a:r>
          </a:p>
          <a:p>
            <a:pPr>
              <a:lnSpc>
                <a:spcPct val="80000"/>
              </a:lnSpc>
            </a:pPr>
            <a:r>
              <a:rPr lang="cs-CZ" altLang="en-US" sz="1350" dirty="0"/>
              <a:t>21,3 </a:t>
            </a:r>
            <a:r>
              <a:rPr lang="cs-CZ" altLang="en-US" sz="1350" dirty="0" err="1"/>
              <a:t>mld</a:t>
            </a:r>
            <a:r>
              <a:rPr lang="cs-CZ" altLang="en-US" sz="1350" dirty="0"/>
              <a:t> USD</a:t>
            </a:r>
          </a:p>
          <a:p>
            <a:pPr lvl="1">
              <a:lnSpc>
                <a:spcPct val="80000"/>
              </a:lnSpc>
            </a:pPr>
            <a:r>
              <a:rPr lang="cs-CZ" altLang="en-US" sz="1200" dirty="0"/>
              <a:t>3,1 %</a:t>
            </a:r>
          </a:p>
          <a:p>
            <a:pPr lvl="1">
              <a:lnSpc>
                <a:spcPct val="80000"/>
              </a:lnSpc>
              <a:buFontTx/>
              <a:buNone/>
            </a:pPr>
            <a:r>
              <a:rPr lang="cs-CZ" altLang="en-US" sz="1500" dirty="0"/>
              <a:t>(rok 2005)</a:t>
            </a:r>
          </a:p>
        </p:txBody>
      </p:sp>
      <p:pic>
        <p:nvPicPr>
          <p:cNvPr id="25608" name="Picture 8" descr="afric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340272"/>
            <a:ext cx="6200775" cy="43529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618893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0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Východní Afrika</a:t>
            </a:r>
          </a:p>
        </p:txBody>
      </p:sp>
      <p:sp>
        <p:nvSpPr>
          <p:cNvPr id="290819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 </a:t>
            </a:r>
          </a:p>
        </p:txBody>
      </p:sp>
      <p:sp>
        <p:nvSpPr>
          <p:cNvPr id="290820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90823" name="Picture 7" descr="e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0824" name="Object 8"/>
          <p:cNvGraphicFramePr>
            <a:graphicFrameLocks noChangeAspect="1"/>
          </p:cNvGraphicFramePr>
          <p:nvPr/>
        </p:nvGraphicFramePr>
        <p:xfrm>
          <a:off x="2818210" y="1553766"/>
          <a:ext cx="5354240" cy="310872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210" y="1553766"/>
                        <a:ext cx="5354240" cy="310872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0825" name="Rectangle 9"/>
          <p:cNvSpPr>
            <a:spLocks noChangeArrowheads="1"/>
          </p:cNvSpPr>
          <p:nvPr/>
        </p:nvSpPr>
        <p:spPr bwMode="auto">
          <a:xfrm>
            <a:off x="2250282" y="4137423"/>
            <a:ext cx="2917031" cy="71558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První region s výraznější převahou vlastního regionu, přesto Evropa stále dominuje.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8151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450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Východní Afrika</a:t>
            </a:r>
          </a:p>
        </p:txBody>
      </p:sp>
      <p:sp>
        <p:nvSpPr>
          <p:cNvPr id="232451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Cílové oblasti </a:t>
            </a:r>
          </a:p>
          <a:p>
            <a:pPr lvl="1"/>
            <a:r>
              <a:rPr lang="cs-CZ" altLang="en-US" sz="1800"/>
              <a:t>2004 (Burundi a </a:t>
            </a:r>
          </a:p>
          <a:p>
            <a:pPr lvl="1">
              <a:buFontTx/>
              <a:buNone/>
            </a:pPr>
            <a:r>
              <a:rPr lang="cs-CZ" altLang="en-US" sz="1800"/>
              <a:t>Rwanda údaj k </a:t>
            </a:r>
          </a:p>
          <a:p>
            <a:pPr lvl="1">
              <a:buFontTx/>
              <a:buNone/>
            </a:pPr>
            <a:r>
              <a:rPr lang="cs-CZ" altLang="en-US" sz="1800"/>
              <a:t>roku 2000)</a:t>
            </a:r>
          </a:p>
        </p:txBody>
      </p:sp>
      <p:sp>
        <p:nvSpPr>
          <p:cNvPr id="232459" name="Text Box 1035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32462" name="Picture 1038" descr="e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2464" name="Object 1040"/>
          <p:cNvGraphicFramePr>
            <a:graphicFrameLocks noChangeAspect="1"/>
          </p:cNvGraphicFramePr>
          <p:nvPr/>
        </p:nvGraphicFramePr>
        <p:xfrm>
          <a:off x="4800600" y="1028700"/>
          <a:ext cx="2887266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8" name="List" r:id="rId5" imgW="2324608" imgH="2943737" progId="Excel.Sheet.8">
                  <p:embed/>
                </p:oleObj>
              </mc:Choice>
              <mc:Fallback>
                <p:oleObj name="List" r:id="rId5" imgW="2324608" imgH="2943737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0600" y="1028700"/>
                        <a:ext cx="2887266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978929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11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Východní Afrika–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61123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přírodně poznávací </a:t>
            </a:r>
          </a:p>
          <a:p>
            <a:pPr lvl="1"/>
            <a:r>
              <a:rPr lang="cs-CZ" altLang="en-US" sz="1800"/>
              <a:t>safari (vázána převážně na savanovité biotopy)</a:t>
            </a:r>
          </a:p>
          <a:p>
            <a:pPr lvl="2"/>
            <a:r>
              <a:rPr lang="cs-CZ" altLang="en-US" sz="1500"/>
              <a:t>Tsavo v Keni, Serengeti v Tanzánii</a:t>
            </a:r>
          </a:p>
          <a:p>
            <a:pPr lvl="1"/>
            <a:r>
              <a:rPr lang="cs-CZ" altLang="en-US" sz="1800"/>
              <a:t>horské národní parky vázány na riftovou zónu a vysokou Afriku všeobecně</a:t>
            </a:r>
          </a:p>
          <a:p>
            <a:pPr lvl="2"/>
            <a:r>
              <a:rPr lang="cs-CZ" altLang="en-US" sz="1500"/>
              <a:t>Virunga a Ruwensori v Ugandě, Mount Kenya v Keni</a:t>
            </a:r>
          </a:p>
          <a:p>
            <a:pPr lvl="1"/>
            <a:r>
              <a:rPr lang="cs-CZ" altLang="en-US" sz="1800"/>
              <a:t>vodopády</a:t>
            </a:r>
          </a:p>
          <a:p>
            <a:pPr lvl="2"/>
            <a:r>
              <a:rPr lang="cs-CZ" altLang="en-US" sz="1500"/>
              <a:t>horní tok Nilu, Viktoriiny na Zambezi</a:t>
            </a:r>
          </a:p>
          <a:p>
            <a:pPr lvl="1"/>
            <a:r>
              <a:rPr lang="cs-CZ" altLang="en-US" sz="1800"/>
              <a:t>významné biologické hodnoty</a:t>
            </a:r>
          </a:p>
          <a:p>
            <a:pPr lvl="2"/>
            <a:r>
              <a:rPr lang="cs-CZ" altLang="en-US" sz="1500"/>
              <a:t>Madagascar</a:t>
            </a:r>
          </a:p>
        </p:txBody>
      </p:sp>
      <p:pic>
        <p:nvPicPr>
          <p:cNvPr id="261128" name="Picture 1032" descr="e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0182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       Východní Afrika–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30515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kulturně poznávací </a:t>
            </a:r>
          </a:p>
          <a:p>
            <a:pPr lvl="1"/>
            <a:r>
              <a:rPr lang="cs-CZ" altLang="en-US" sz="1800"/>
              <a:t>staré Zimbabwe</a:t>
            </a:r>
          </a:p>
          <a:p>
            <a:r>
              <a:rPr lang="cs-CZ" altLang="en-US" sz="2100"/>
              <a:t>pobytová rekreace při pobřeží v podmínkách tropického klimatu</a:t>
            </a:r>
          </a:p>
          <a:p>
            <a:pPr lvl="1"/>
            <a:r>
              <a:rPr lang="cs-CZ" altLang="en-US" sz="1800"/>
              <a:t>okolí Mombasy v Keni a Dar-es-Salámu v Tanzánii</a:t>
            </a:r>
          </a:p>
          <a:p>
            <a:pPr lvl="1"/>
            <a:r>
              <a:rPr lang="cs-CZ" altLang="en-US" sz="1800"/>
              <a:t>ostrovy – Seychely, Mauricius, Réunion</a:t>
            </a:r>
          </a:p>
        </p:txBody>
      </p:sp>
      <p:pic>
        <p:nvPicPr>
          <p:cNvPr id="305156" name="Picture 4" descr="east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35711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5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Východní Afrika </a:t>
            </a:r>
            <a:br>
              <a:rPr lang="cs-CZ" altLang="en-US" dirty="0"/>
            </a:br>
            <a:endParaRPr lang="cs-CZ" altLang="en-US" dirty="0"/>
          </a:p>
        </p:txBody>
      </p:sp>
      <p:sp>
        <p:nvSpPr>
          <p:cNvPr id="23859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Zimbabwe (1996)</a:t>
            </a:r>
          </a:p>
        </p:txBody>
      </p:sp>
      <p:sp>
        <p:nvSpPr>
          <p:cNvPr id="238599" name="Text Box 7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238603" name="Picture 11" descr="e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38604" name="Object 12"/>
          <p:cNvGraphicFramePr>
            <a:graphicFrameLocks noChangeAspect="1"/>
          </p:cNvGraphicFramePr>
          <p:nvPr/>
        </p:nvGraphicFramePr>
        <p:xfrm>
          <a:off x="3486151" y="1600200"/>
          <a:ext cx="4947047" cy="3143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2" name="Graf" r:id="rId5" imgW="5877283" imgH="3734068" progId="Excel.Chart.8">
                  <p:embed/>
                </p:oleObj>
              </mc:Choice>
              <mc:Fallback>
                <p:oleObj name="Graf" r:id="rId5" imgW="5877283" imgH="37340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86151" y="1600200"/>
                        <a:ext cx="4947047" cy="3143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4284843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22" name="Rectangle 102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Východní Afrika</a:t>
            </a:r>
          </a:p>
        </p:txBody>
      </p:sp>
      <p:sp>
        <p:nvSpPr>
          <p:cNvPr id="286723" name="Rectangle 1027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Seychely (1996)</a:t>
            </a:r>
          </a:p>
        </p:txBody>
      </p:sp>
      <p:sp>
        <p:nvSpPr>
          <p:cNvPr id="286724" name="Text Box 1028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286725" name="Picture 1029" descr="e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86726" name="Object 1030"/>
          <p:cNvGraphicFramePr>
            <a:graphicFrameLocks noChangeAspect="1"/>
          </p:cNvGraphicFramePr>
          <p:nvPr/>
        </p:nvGraphicFramePr>
        <p:xfrm>
          <a:off x="3257551" y="1491853"/>
          <a:ext cx="5747147" cy="36516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3566" name="Graf" r:id="rId5" imgW="5877283" imgH="3734068" progId="Excel.Chart.8">
                  <p:embed/>
                </p:oleObj>
              </mc:Choice>
              <mc:Fallback>
                <p:oleObj name="Graf" r:id="rId5" imgW="5877283" imgH="37340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57551" y="1491853"/>
                        <a:ext cx="5747147" cy="365164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381352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Východní Afrika</a:t>
            </a:r>
          </a:p>
        </p:txBody>
      </p:sp>
      <p:sp>
        <p:nvSpPr>
          <p:cNvPr id="30720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Etiopie (1996)</a:t>
            </a:r>
          </a:p>
        </p:txBody>
      </p:sp>
      <p:sp>
        <p:nvSpPr>
          <p:cNvPr id="307204" name="Text Box 4"/>
          <p:cNvSpPr txBox="1">
            <a:spLocks noChangeArrowheads="1"/>
          </p:cNvSpPr>
          <p:nvPr/>
        </p:nvSpPr>
        <p:spPr bwMode="auto">
          <a:xfrm>
            <a:off x="5086350" y="4800600"/>
            <a:ext cx="2547492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Yearbook of tourism statistics, 1998 Edition</a:t>
            </a:r>
          </a:p>
        </p:txBody>
      </p:sp>
      <p:pic>
        <p:nvPicPr>
          <p:cNvPr id="307205" name="Picture 5" descr="east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14300"/>
            <a:ext cx="1771650" cy="1243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307207" name="Object 7"/>
          <p:cNvGraphicFramePr>
            <a:graphicFrameLocks noChangeAspect="1"/>
          </p:cNvGraphicFramePr>
          <p:nvPr/>
        </p:nvGraphicFramePr>
        <p:xfrm>
          <a:off x="2971801" y="1454944"/>
          <a:ext cx="5461397" cy="346948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90" name="Graf" r:id="rId5" imgW="5877283" imgH="3734068" progId="Excel.Chart.8">
                  <p:embed/>
                </p:oleObj>
              </mc:Choice>
              <mc:Fallback>
                <p:oleObj name="Graf" r:id="rId5" imgW="5877283" imgH="3734068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71801" y="1454944"/>
                        <a:ext cx="5461397" cy="3469481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178564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Jižní Afrika</a:t>
            </a:r>
          </a:p>
        </p:txBody>
      </p:sp>
      <p:sp>
        <p:nvSpPr>
          <p:cNvPr id="28877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1800" dirty="0"/>
              <a:t>9,2 mil př. (2004)</a:t>
            </a:r>
          </a:p>
          <a:p>
            <a:pPr lvl="1"/>
            <a:r>
              <a:rPr lang="cs-CZ" altLang="en-US" sz="1800" dirty="0"/>
              <a:t>1,2 % světa</a:t>
            </a:r>
          </a:p>
          <a:p>
            <a:pPr lvl="1"/>
            <a:r>
              <a:rPr lang="cs-CZ" altLang="en-US" sz="1800" dirty="0"/>
              <a:t>27,5 % Afriky</a:t>
            </a:r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endParaRPr lang="cs-CZ" altLang="en-US" sz="1800" dirty="0"/>
          </a:p>
          <a:p>
            <a:pPr lvl="1"/>
            <a:r>
              <a:rPr lang="cs-CZ" altLang="en-US" sz="1800" dirty="0"/>
              <a:t>ve velmi úzkém vymezení</a:t>
            </a:r>
          </a:p>
        </p:txBody>
      </p:sp>
      <p:pic>
        <p:nvPicPr>
          <p:cNvPr id="288773" name="Picture 5" descr="s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886390"/>
            <a:ext cx="5272088" cy="37016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533626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Jižní Afrika</a:t>
            </a:r>
          </a:p>
        </p:txBody>
      </p:sp>
      <p:sp>
        <p:nvSpPr>
          <p:cNvPr id="294915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Vývoj podílu 1990–2004 </a:t>
            </a:r>
          </a:p>
        </p:txBody>
      </p:sp>
      <p:sp>
        <p:nvSpPr>
          <p:cNvPr id="294916" name="Text Box 4"/>
          <p:cNvSpPr txBox="1">
            <a:spLocks noChangeArrowheads="1"/>
          </p:cNvSpPr>
          <p:nvPr/>
        </p:nvSpPr>
        <p:spPr bwMode="auto">
          <a:xfrm>
            <a:off x="5829301" y="4743450"/>
            <a:ext cx="2066591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Highlights, 2005 Edition</a:t>
            </a:r>
          </a:p>
        </p:txBody>
      </p:sp>
      <p:pic>
        <p:nvPicPr>
          <p:cNvPr id="294919" name="Picture 7" descr="sou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4920" name="Object 8"/>
          <p:cNvGraphicFramePr>
            <a:graphicFrameLocks noChangeAspect="1"/>
          </p:cNvGraphicFramePr>
          <p:nvPr/>
        </p:nvGraphicFramePr>
        <p:xfrm>
          <a:off x="2057400" y="2378869"/>
          <a:ext cx="5715000" cy="71199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5614" name="List" r:id="rId5" imgW="4124689" imgH="514586" progId="Excel.Sheet.8">
                  <p:embed/>
                </p:oleObj>
              </mc:Choice>
              <mc:Fallback>
                <p:oleObj name="List" r:id="rId5" imgW="4124689" imgH="514586" progId="Excel.Shee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7400" y="2378869"/>
                        <a:ext cx="5715000" cy="71199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2131038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Jižní Afrika</a:t>
            </a:r>
          </a:p>
        </p:txBody>
      </p:sp>
      <p:sp>
        <p:nvSpPr>
          <p:cNvPr id="292867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Zdrojové oblasti</a:t>
            </a:r>
          </a:p>
          <a:p>
            <a:pPr lvl="1"/>
            <a:r>
              <a:rPr lang="cs-CZ" altLang="en-US" sz="1800"/>
              <a:t>2004 </a:t>
            </a:r>
          </a:p>
        </p:txBody>
      </p:sp>
      <p:sp>
        <p:nvSpPr>
          <p:cNvPr id="292868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92871" name="Picture 7" descr="sou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2872" name="Object 8"/>
          <p:cNvGraphicFramePr>
            <a:graphicFrameLocks noChangeAspect="1"/>
          </p:cNvGraphicFramePr>
          <p:nvPr/>
        </p:nvGraphicFramePr>
        <p:xfrm>
          <a:off x="2457450" y="1344216"/>
          <a:ext cx="5543550" cy="32182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6638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57450" y="1344216"/>
                        <a:ext cx="5543550" cy="32182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92873" name="Rectangle 9"/>
          <p:cNvSpPr>
            <a:spLocks noChangeArrowheads="1"/>
          </p:cNvSpPr>
          <p:nvPr/>
        </p:nvSpPr>
        <p:spPr bwMode="auto">
          <a:xfrm>
            <a:off x="2033588" y="4083844"/>
            <a:ext cx="2917031" cy="9233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350">
                <a:latin typeface="Arial" panose="020B0604020202020204" pitchFamily="34" charset="0"/>
              </a:rPr>
              <a:t>Příjezdům výrazně dominuje Afrika. Projevuje se v tom všeobecná přitažlivá síla hospodářského jádra – JAR.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933555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9046" name="Object 22"/>
          <p:cNvGraphicFramePr>
            <a:graphicFrameLocks noChangeAspect="1"/>
          </p:cNvGraphicFramePr>
          <p:nvPr/>
        </p:nvGraphicFramePr>
        <p:xfrm>
          <a:off x="2686050" y="1771651"/>
          <a:ext cx="5011341" cy="290869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Graf" r:id="rId4" imgW="4677032" imgH="2714912" progId="Excel.Chart.8">
                  <p:embed/>
                </p:oleObj>
              </mc:Choice>
              <mc:Fallback>
                <p:oleObj name="Graf" r:id="rId4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86050" y="1771651"/>
                        <a:ext cx="5011341" cy="2908697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902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 Afrika</a:t>
            </a:r>
          </a:p>
        </p:txBody>
      </p:sp>
      <p:sp>
        <p:nvSpPr>
          <p:cNvPr id="12902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dirty="0"/>
              <a:t>Vývoj příjezdů</a:t>
            </a:r>
          </a:p>
        </p:txBody>
      </p:sp>
      <p:sp>
        <p:nvSpPr>
          <p:cNvPr id="129030" name="Text Box 6"/>
          <p:cNvSpPr txBox="1">
            <a:spLocks noChangeArrowheads="1"/>
          </p:cNvSpPr>
          <p:nvPr/>
        </p:nvSpPr>
        <p:spPr bwMode="auto">
          <a:xfrm>
            <a:off x="5829300" y="474345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 dirty="0"/>
              <a:t>Zdroj: </a:t>
            </a:r>
            <a:r>
              <a:rPr lang="cs-CZ" altLang="en-US" sz="900" dirty="0" err="1"/>
              <a:t>Tourism</a:t>
            </a:r>
            <a:r>
              <a:rPr lang="cs-CZ" altLang="en-US" sz="900" dirty="0"/>
              <a:t> Market </a:t>
            </a:r>
            <a:r>
              <a:rPr lang="cs-CZ" altLang="en-US" sz="900" dirty="0" err="1"/>
              <a:t>Trends</a:t>
            </a:r>
            <a:r>
              <a:rPr lang="cs-CZ" altLang="en-US" sz="900" dirty="0"/>
              <a:t>, 2005 </a:t>
            </a:r>
            <a:r>
              <a:rPr lang="cs-CZ" altLang="en-US" sz="900" dirty="0" err="1"/>
              <a:t>Edition</a:t>
            </a:r>
            <a:endParaRPr lang="cs-CZ" altLang="en-US" sz="900" dirty="0"/>
          </a:p>
          <a:p>
            <a:r>
              <a:rPr lang="cs-CZ" altLang="en-US" sz="900" dirty="0"/>
              <a:t>            </a:t>
            </a:r>
            <a:r>
              <a:rPr lang="cs-CZ" altLang="en-US" sz="900" dirty="0" err="1"/>
              <a:t>World</a:t>
            </a:r>
            <a:r>
              <a:rPr lang="cs-CZ" altLang="en-US" sz="900" dirty="0"/>
              <a:t> </a:t>
            </a:r>
            <a:r>
              <a:rPr lang="cs-CZ" altLang="en-US" sz="900" dirty="0" err="1"/>
              <a:t>Tourism</a:t>
            </a:r>
            <a:r>
              <a:rPr lang="cs-CZ" altLang="en-US" sz="900" dirty="0"/>
              <a:t> </a:t>
            </a:r>
            <a:r>
              <a:rPr lang="cs-CZ" altLang="en-US" sz="900" dirty="0" err="1"/>
              <a:t>Barometer</a:t>
            </a:r>
            <a:r>
              <a:rPr lang="cs-CZ" altLang="en-US" sz="900" dirty="0"/>
              <a:t> 2/2006</a:t>
            </a:r>
          </a:p>
        </p:txBody>
      </p:sp>
      <p:pic>
        <p:nvPicPr>
          <p:cNvPr id="129045" name="Picture 21" descr="africa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9047" name="Text Box 23"/>
          <p:cNvSpPr txBox="1">
            <a:spLocks noChangeArrowheads="1"/>
          </p:cNvSpPr>
          <p:nvPr/>
        </p:nvSpPr>
        <p:spPr bwMode="auto">
          <a:xfrm>
            <a:off x="5940152" y="1094750"/>
            <a:ext cx="2425664" cy="1015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 lvl="2"/>
            <a:r>
              <a:rPr kumimoji="1" lang="cs-CZ" altLang="en-US" sz="1500" dirty="0">
                <a:latin typeface="Arial" panose="020B0604020202020204" pitchFamily="34" charset="0"/>
              </a:rPr>
              <a:t>1980 – 7,3  mil</a:t>
            </a:r>
          </a:p>
          <a:p>
            <a:pPr lvl="2"/>
            <a:r>
              <a:rPr kumimoji="1" lang="cs-CZ" altLang="en-US" sz="1500" dirty="0">
                <a:latin typeface="Arial" panose="020B0604020202020204" pitchFamily="34" charset="0"/>
              </a:rPr>
              <a:t>1990 – 15,2 mil</a:t>
            </a:r>
          </a:p>
          <a:p>
            <a:pPr lvl="2"/>
            <a:r>
              <a:rPr kumimoji="1" lang="cs-CZ" altLang="en-US" sz="1500" dirty="0">
                <a:latin typeface="Arial" panose="020B0604020202020204" pitchFamily="34" charset="0"/>
              </a:rPr>
              <a:t>2000 – 28,2 mil</a:t>
            </a:r>
          </a:p>
          <a:p>
            <a:pPr lvl="2"/>
            <a:r>
              <a:rPr kumimoji="1" lang="cs-CZ" altLang="en-US" sz="1500" dirty="0">
                <a:latin typeface="Arial" panose="020B0604020202020204" pitchFamily="34" charset="0"/>
              </a:rPr>
              <a:t>2005 – 36,8 mil</a:t>
            </a:r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3746933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Jižní Afrika</a:t>
            </a:r>
          </a:p>
        </p:txBody>
      </p:sp>
      <p:sp>
        <p:nvSpPr>
          <p:cNvPr id="296963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Podíly na příjezdech</a:t>
            </a:r>
          </a:p>
          <a:p>
            <a:pPr lvl="1"/>
            <a:r>
              <a:rPr lang="cs-CZ" altLang="en-US" sz="1800"/>
              <a:t>2004 </a:t>
            </a:r>
          </a:p>
        </p:txBody>
      </p:sp>
      <p:sp>
        <p:nvSpPr>
          <p:cNvPr id="296964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296967" name="Picture 7" descr="south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96968" name="Object 8"/>
          <p:cNvGraphicFramePr>
            <a:graphicFrameLocks noChangeAspect="1"/>
          </p:cNvGraphicFramePr>
          <p:nvPr/>
        </p:nvGraphicFramePr>
        <p:xfrm>
          <a:off x="2818210" y="1553766"/>
          <a:ext cx="5182790" cy="300870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62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18210" y="1553766"/>
                        <a:ext cx="5182790" cy="300870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61745779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Jižní Afrika–</a:t>
            </a:r>
            <a:br>
              <a:rPr lang="cs-CZ" altLang="en-US" dirty="0"/>
            </a:br>
            <a:r>
              <a:rPr lang="cs-CZ" altLang="en-US" dirty="0"/>
              <a:t>		typologie CR</a:t>
            </a:r>
          </a:p>
        </p:txBody>
      </p:sp>
      <p:sp>
        <p:nvSpPr>
          <p:cNvPr id="299011" name="Rectangle 3"/>
          <p:cNvSpPr>
            <a:spLocks noGrp="1" noChangeArrowheads="1"/>
          </p:cNvSpPr>
          <p:nvPr>
            <p:ph idx="1"/>
          </p:nvPr>
        </p:nvSpPr>
        <p:spPr>
          <a:noFill/>
          <a:ln/>
        </p:spPr>
        <p:txBody>
          <a:bodyPr/>
          <a:lstStyle/>
          <a:p>
            <a:r>
              <a:rPr lang="cs-CZ" altLang="en-US" sz="2100"/>
              <a:t>přírodně poznávací</a:t>
            </a:r>
          </a:p>
          <a:p>
            <a:pPr lvl="1"/>
            <a:r>
              <a:rPr lang="cs-CZ" altLang="en-US" sz="1800"/>
              <a:t>národní parky (savany, stolové hory)</a:t>
            </a:r>
          </a:p>
          <a:p>
            <a:r>
              <a:rPr lang="cs-CZ" altLang="en-US" sz="2100"/>
              <a:t>kulturně poznávací </a:t>
            </a:r>
          </a:p>
          <a:p>
            <a:pPr lvl="1"/>
            <a:r>
              <a:rPr lang="cs-CZ" altLang="en-US" sz="1800"/>
              <a:t>domorodé obyvatelstvo</a:t>
            </a:r>
          </a:p>
          <a:p>
            <a:r>
              <a:rPr lang="cs-CZ" altLang="en-US" sz="2100"/>
              <a:t>pobytová rekreace při pobřeží v podmínkách suchého tropického až subtropického klimatu</a:t>
            </a:r>
          </a:p>
          <a:p>
            <a:pPr lvl="1"/>
            <a:r>
              <a:rPr lang="cs-CZ" altLang="en-US" sz="1800"/>
              <a:t>u Indického oceánu mezi Durbanem a Kapským Městem</a:t>
            </a:r>
          </a:p>
        </p:txBody>
      </p:sp>
      <p:pic>
        <p:nvPicPr>
          <p:cNvPr id="299013" name="Picture 5" descr="south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1650" y="114300"/>
            <a:ext cx="1828800" cy="12834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606275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2986" y="180133"/>
            <a:ext cx="6626926" cy="4558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3411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369219"/>
            <a:ext cx="8612268" cy="3263504"/>
          </a:xfrm>
          <a:noFill/>
          <a:ln/>
        </p:spPr>
        <p:txBody>
          <a:bodyPr/>
          <a:lstStyle/>
          <a:p>
            <a:r>
              <a:rPr lang="cs-CZ" altLang="en-US" sz="2400" dirty="0"/>
              <a:t>Nevýhoda pro CR – značná vzdálenost od hospodářsky nejvyspělejších států = zdrojových zemí</a:t>
            </a:r>
          </a:p>
          <a:p>
            <a:r>
              <a:rPr lang="cs-CZ" altLang="en-US" sz="2400" dirty="0"/>
              <a:t>Intenzita CR se zvyšuje díky rychlé letecké dopravě</a:t>
            </a:r>
          </a:p>
          <a:p>
            <a:r>
              <a:rPr lang="cs-CZ" altLang="en-US" sz="2400" dirty="0"/>
              <a:t>Dobré přírodní předpoklady – subtropické klima na pevnině a přímořské tropické klima na ostrovech, teplá moře, jedinečná flóra a fauna</a:t>
            </a:r>
          </a:p>
          <a:p>
            <a:r>
              <a:rPr lang="cs-CZ" altLang="en-US" sz="2400" dirty="0"/>
              <a:t>Sezóna: Austrálie – v době naší zimy</a:t>
            </a:r>
          </a:p>
          <a:p>
            <a:endParaRPr lang="cs-CZ" altLang="en-US" sz="2400" dirty="0"/>
          </a:p>
          <a:p>
            <a:endParaRPr lang="cs-CZ" altLang="en-US" sz="18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Cestovní ruch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29142771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369219"/>
            <a:ext cx="8612268" cy="3263504"/>
          </a:xfrm>
          <a:noFill/>
          <a:ln/>
        </p:spPr>
        <p:txBody>
          <a:bodyPr/>
          <a:lstStyle/>
          <a:p>
            <a:r>
              <a:rPr lang="cs-CZ" altLang="en-US" sz="2400" dirty="0"/>
              <a:t>Nový Jižní Wales a jih Velkého předělového pohoří</a:t>
            </a:r>
          </a:p>
          <a:p>
            <a:pPr lvl="1"/>
            <a:r>
              <a:rPr lang="cs-CZ" altLang="en-US" sz="2000" dirty="0"/>
              <a:t>Sydney – nejstarší australské město, budova opery</a:t>
            </a:r>
          </a:p>
          <a:p>
            <a:pPr lvl="1"/>
            <a:r>
              <a:rPr lang="cs-CZ" altLang="en-US" sz="2000" dirty="0"/>
              <a:t>Canberra – plánovitě vybudované hlavní město (parlament)</a:t>
            </a:r>
          </a:p>
          <a:p>
            <a:pPr lvl="1"/>
            <a:r>
              <a:rPr lang="cs-CZ" altLang="en-US" sz="2000" dirty="0"/>
              <a:t>Newcastle – v okolí přímořské lázně</a:t>
            </a:r>
          </a:p>
          <a:p>
            <a:pPr lvl="1"/>
            <a:r>
              <a:rPr lang="cs-CZ" altLang="en-US" sz="2000" dirty="0"/>
              <a:t>Australské Alpy (</a:t>
            </a:r>
            <a:r>
              <a:rPr lang="cs-CZ" altLang="en-US" sz="2000" dirty="0" err="1"/>
              <a:t>Mt</a:t>
            </a:r>
            <a:r>
              <a:rPr lang="cs-CZ" altLang="en-US" sz="2000" dirty="0"/>
              <a:t>. </a:t>
            </a:r>
            <a:r>
              <a:rPr lang="cs-CZ" altLang="en-US" sz="2000" dirty="0" err="1"/>
              <a:t>Kosciusko</a:t>
            </a:r>
            <a:r>
              <a:rPr lang="cs-CZ" altLang="en-US" sz="2000" dirty="0"/>
              <a:t> 2228 m), lyžování</a:t>
            </a:r>
          </a:p>
          <a:p>
            <a:r>
              <a:rPr lang="cs-CZ" altLang="en-US" sz="2400" dirty="0"/>
              <a:t>Victoria</a:t>
            </a:r>
          </a:p>
          <a:p>
            <a:pPr lvl="1"/>
            <a:r>
              <a:rPr lang="cs-CZ" altLang="en-US" sz="2000" dirty="0"/>
              <a:t>Melbourne moderní i koloniální architektura, letiště, Melbournské akvárium, Chaty kapitána </a:t>
            </a:r>
            <a:r>
              <a:rPr lang="cs-CZ" altLang="en-US" sz="2000" dirty="0" err="1"/>
              <a:t>Cooka</a:t>
            </a:r>
            <a:endParaRPr lang="cs-CZ" altLang="en-US" sz="2000" dirty="0"/>
          </a:p>
          <a:p>
            <a:pPr lvl="1"/>
            <a:endParaRPr lang="cs-CZ" altLang="en-US" sz="2000" dirty="0"/>
          </a:p>
          <a:p>
            <a:endParaRPr lang="cs-CZ" altLang="en-US" sz="24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Hlavní oblasti CR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650902001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009278"/>
            <a:ext cx="8612268" cy="3623445"/>
          </a:xfrm>
          <a:noFill/>
          <a:ln/>
        </p:spPr>
        <p:txBody>
          <a:bodyPr/>
          <a:lstStyle/>
          <a:p>
            <a:r>
              <a:rPr lang="cs-CZ" altLang="en-US" sz="2200" dirty="0"/>
              <a:t>QUEENSLAND</a:t>
            </a:r>
          </a:p>
          <a:p>
            <a:pPr lvl="1"/>
            <a:r>
              <a:rPr lang="cs-CZ" altLang="en-US" sz="2000" dirty="0"/>
              <a:t>Brisbane – v okolí přímořské lázně, surfing, potápění, Velká útesová bariéra, žraloci</a:t>
            </a:r>
          </a:p>
          <a:p>
            <a:r>
              <a:rPr lang="cs-CZ" sz="2200" dirty="0"/>
              <a:t>NP ve vnitrozemí </a:t>
            </a:r>
            <a:r>
              <a:rPr lang="cs-CZ" sz="2200" dirty="0">
                <a:solidFill>
                  <a:schemeClr val="tx2"/>
                </a:solidFill>
              </a:rPr>
              <a:t>– </a:t>
            </a:r>
            <a:r>
              <a:rPr lang="cs-CZ" sz="2200" dirty="0" err="1"/>
              <a:t>Ayers</a:t>
            </a:r>
            <a:r>
              <a:rPr lang="cs-CZ" sz="2200" dirty="0"/>
              <a:t> Rock (</a:t>
            </a:r>
            <a:r>
              <a:rPr lang="cs-CZ" sz="2200" dirty="0" err="1"/>
              <a:t>Uluru</a:t>
            </a:r>
            <a:r>
              <a:rPr lang="cs-CZ" sz="2200" dirty="0"/>
              <a:t>)</a:t>
            </a:r>
          </a:p>
          <a:p>
            <a:r>
              <a:rPr lang="cs-CZ" sz="2200" dirty="0"/>
              <a:t>Alice </a:t>
            </a:r>
            <a:r>
              <a:rPr lang="cs-CZ" sz="2200" dirty="0" err="1"/>
              <a:t>Springs</a:t>
            </a:r>
            <a:r>
              <a:rPr lang="cs-CZ" sz="2200" dirty="0"/>
              <a:t> – vnitrozemské středisko</a:t>
            </a:r>
          </a:p>
          <a:p>
            <a:r>
              <a:rPr lang="cs-CZ" sz="2200" dirty="0"/>
              <a:t>Oblasti dřívější i současné těžby zlata a dalších nerostů</a:t>
            </a:r>
          </a:p>
          <a:p>
            <a:r>
              <a:rPr lang="cs-CZ" sz="2200" dirty="0"/>
              <a:t>Původní obyvatelstvo </a:t>
            </a:r>
            <a:r>
              <a:rPr lang="cs-CZ" sz="2200" dirty="0" err="1"/>
              <a:t>Austrálci</a:t>
            </a:r>
            <a:r>
              <a:rPr lang="cs-CZ" sz="2200" dirty="0"/>
              <a:t> = </a:t>
            </a:r>
            <a:r>
              <a:rPr lang="cs-CZ" sz="2200" dirty="0" err="1"/>
              <a:t>Aboridžinci</a:t>
            </a:r>
            <a:r>
              <a:rPr lang="cs-CZ" sz="2200" dirty="0"/>
              <a:t> (anglicky </a:t>
            </a:r>
            <a:r>
              <a:rPr lang="cs-CZ" sz="2200" dirty="0" err="1"/>
              <a:t>aboriginals</a:t>
            </a:r>
            <a:r>
              <a:rPr lang="cs-CZ" sz="2200" dirty="0"/>
              <a:t>)</a:t>
            </a:r>
          </a:p>
          <a:p>
            <a:r>
              <a:rPr lang="cs-CZ" sz="2200" dirty="0"/>
              <a:t>Adelaide, Perth</a:t>
            </a:r>
          </a:p>
          <a:p>
            <a:r>
              <a:rPr lang="cs-CZ" sz="2200" dirty="0"/>
              <a:t>Tasmánie </a:t>
            </a:r>
          </a:p>
          <a:p>
            <a:pPr lvl="1"/>
            <a:r>
              <a:rPr lang="cs-CZ" sz="1800" dirty="0"/>
              <a:t>Ostrov, hory, jeskyně, Národní parky</a:t>
            </a:r>
          </a:p>
          <a:p>
            <a:endParaRPr lang="cs-CZ" sz="2200" dirty="0"/>
          </a:p>
          <a:p>
            <a:endParaRPr lang="cs-CZ" sz="2400" dirty="0"/>
          </a:p>
          <a:p>
            <a:pPr lvl="1"/>
            <a:endParaRPr lang="cs-CZ" altLang="en-US" sz="2000" dirty="0"/>
          </a:p>
          <a:p>
            <a:pPr lvl="1"/>
            <a:endParaRPr lang="cs-CZ" altLang="en-US" sz="20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Hlavní oblasti CR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784071409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pic>
        <p:nvPicPr>
          <p:cNvPr id="2" name="Zástupný symbol pro obsah 1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0" y="1130371"/>
            <a:ext cx="4349748" cy="3262312"/>
          </a:xfrm>
          <a:prstGeom prst="rect">
            <a:avLst/>
          </a:prstGeom>
        </p:spPr>
      </p:pic>
      <p:pic>
        <p:nvPicPr>
          <p:cNvPr id="7" name="Obrázek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pic>
        <p:nvPicPr>
          <p:cNvPr id="3" name="Obráze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997899" y="1105006"/>
            <a:ext cx="3600400" cy="3429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714235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369219"/>
            <a:ext cx="8612268" cy="3263504"/>
          </a:xfrm>
          <a:noFill/>
          <a:ln/>
        </p:spPr>
        <p:txBody>
          <a:bodyPr/>
          <a:lstStyle/>
          <a:p>
            <a:r>
              <a:rPr lang="cs-CZ" altLang="en-US" sz="2400" dirty="0"/>
              <a:t>Hlavní rysy podobné jako v Austrálii</a:t>
            </a:r>
          </a:p>
          <a:p>
            <a:r>
              <a:rPr lang="cs-CZ" altLang="en-US" sz="2400" dirty="0"/>
              <a:t>Pestřejší nabídka přírodních pozoruhodností</a:t>
            </a:r>
          </a:p>
          <a:p>
            <a:r>
              <a:rPr lang="cs-CZ" altLang="en-US" sz="2400" dirty="0"/>
              <a:t>Sopky, horké prameny, gejzíry, příkré horské štíty, ledovce, jezera, fjordy, zvláštní květena   a zvířena (kiwi)</a:t>
            </a:r>
          </a:p>
          <a:p>
            <a:r>
              <a:rPr lang="cs-CZ" altLang="en-US" sz="2400" dirty="0"/>
              <a:t>Folklór Maorů</a:t>
            </a:r>
          </a:p>
          <a:p>
            <a:r>
              <a:rPr lang="cs-CZ" altLang="en-US" sz="2400" b="1" dirty="0"/>
              <a:t>Severní Ostrov</a:t>
            </a:r>
          </a:p>
          <a:p>
            <a:pPr lvl="2"/>
            <a:r>
              <a:rPr lang="cs-CZ" altLang="en-US" sz="1600" dirty="0"/>
              <a:t>Činné sopky, gejzíry </a:t>
            </a:r>
          </a:p>
          <a:p>
            <a:pPr lvl="2"/>
            <a:r>
              <a:rPr lang="cs-CZ" altLang="en-US" sz="1600" dirty="0"/>
              <a:t>NP </a:t>
            </a:r>
            <a:r>
              <a:rPr lang="cs-CZ" altLang="en-US" sz="1600" dirty="0" err="1"/>
              <a:t>Tongariro</a:t>
            </a:r>
            <a:endParaRPr lang="cs-CZ" altLang="en-US" sz="1600" dirty="0"/>
          </a:p>
          <a:p>
            <a:endParaRPr lang="cs-CZ" altLang="en-US" sz="2400" dirty="0"/>
          </a:p>
          <a:p>
            <a:endParaRPr lang="cs-CZ" altLang="en-US" sz="18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Cestovní ruch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2740766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369219"/>
            <a:ext cx="8612268" cy="3263504"/>
          </a:xfrm>
          <a:noFill/>
          <a:ln/>
        </p:spPr>
        <p:txBody>
          <a:bodyPr/>
          <a:lstStyle/>
          <a:p>
            <a:r>
              <a:rPr lang="cs-CZ" altLang="en-US" sz="2400" dirty="0"/>
              <a:t>Jižní ostrov</a:t>
            </a:r>
          </a:p>
          <a:p>
            <a:pPr lvl="1"/>
            <a:r>
              <a:rPr lang="cs-CZ" altLang="en-US" sz="2000" dirty="0"/>
              <a:t>Zaledněné Jižní Alpy</a:t>
            </a:r>
          </a:p>
          <a:p>
            <a:pPr lvl="1"/>
            <a:r>
              <a:rPr lang="cs-CZ" altLang="en-US" sz="2000" dirty="0"/>
              <a:t>NP Mount </a:t>
            </a:r>
            <a:r>
              <a:rPr lang="cs-CZ" altLang="en-US" sz="2000" dirty="0" err="1"/>
              <a:t>Cook</a:t>
            </a:r>
            <a:r>
              <a:rPr lang="cs-CZ" altLang="en-US" sz="2000" dirty="0"/>
              <a:t> (</a:t>
            </a:r>
            <a:r>
              <a:rPr lang="cs-CZ" altLang="en-US" sz="2000" dirty="0" err="1"/>
              <a:t>Tasmanův</a:t>
            </a:r>
            <a:r>
              <a:rPr lang="cs-CZ" altLang="en-US" sz="2000" dirty="0"/>
              <a:t> ledovec), </a:t>
            </a:r>
            <a:r>
              <a:rPr lang="cs-CZ" altLang="en-US" sz="2000" dirty="0" err="1"/>
              <a:t>Fiordland</a:t>
            </a:r>
            <a:endParaRPr lang="cs-CZ" altLang="en-US" sz="2000" dirty="0"/>
          </a:p>
          <a:p>
            <a:pPr lvl="1"/>
            <a:r>
              <a:rPr lang="cs-CZ" altLang="en-US" sz="2000" dirty="0"/>
              <a:t>Horská zimní střediska</a:t>
            </a:r>
          </a:p>
          <a:p>
            <a:r>
              <a:rPr lang="cs-CZ" altLang="en-US" sz="2400" dirty="0"/>
              <a:t>Nový Zéland se skládá sice jen ze dvou ostrovů, v Pánu Prstenů se sem ale vešla celá Středozem. Tohle je třeba </a:t>
            </a:r>
            <a:r>
              <a:rPr lang="cs-CZ" altLang="en-US" sz="2400" dirty="0" err="1"/>
              <a:t>Mordor</a:t>
            </a:r>
            <a:r>
              <a:rPr lang="cs-CZ" altLang="en-US" sz="2400" dirty="0"/>
              <a:t>.</a:t>
            </a:r>
          </a:p>
          <a:p>
            <a:endParaRPr lang="cs-CZ" altLang="en-US" sz="2400" dirty="0"/>
          </a:p>
          <a:p>
            <a:endParaRPr lang="cs-CZ" altLang="en-US" sz="18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Cestovní ruch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404796516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369219"/>
            <a:ext cx="8612268" cy="3263504"/>
          </a:xfrm>
          <a:noFill/>
          <a:ln/>
        </p:spPr>
        <p:txBody>
          <a:bodyPr/>
          <a:lstStyle/>
          <a:p>
            <a:r>
              <a:rPr lang="cs-CZ" altLang="en-US" sz="2400" dirty="0"/>
              <a:t>Pásma ostrovů v Tichém oceánu – vulkanické, kontinentální, korálové</a:t>
            </a:r>
          </a:p>
          <a:p>
            <a:r>
              <a:rPr lang="cs-CZ" altLang="en-US" sz="2400" dirty="0"/>
              <a:t>Největší – Nová Guinea (2. největší ostrov světa po Grónsku)</a:t>
            </a:r>
          </a:p>
          <a:p>
            <a:r>
              <a:rPr lang="cs-CZ" altLang="en-US" sz="2400" dirty="0"/>
              <a:t>Melanésie, Mikronésie, Polynésie</a:t>
            </a:r>
          </a:p>
          <a:p>
            <a:r>
              <a:rPr lang="cs-CZ" altLang="en-US" sz="2400" dirty="0"/>
              <a:t>Nezávislé státy, 1 stát USA (Havajské ostrovy), kolonie a závislá území</a:t>
            </a:r>
          </a:p>
          <a:p>
            <a:endParaRPr lang="cs-CZ" altLang="en-US" sz="2400" dirty="0"/>
          </a:p>
          <a:p>
            <a:endParaRPr lang="cs-CZ" altLang="en-US" sz="18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Oceánie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123347357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314" name="Rectangle 1026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 Afrika</a:t>
            </a:r>
          </a:p>
        </p:txBody>
      </p:sp>
      <p:sp>
        <p:nvSpPr>
          <p:cNvPr id="269315" name="Rectangle 1027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cs-CZ" altLang="en-US" sz="2100"/>
              <a:t>Vývoj podílu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100"/>
              <a:t>na světových 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2100"/>
              <a:t>příjezdech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2100"/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1950: 2,0 %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1960: 1,1 %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1970: 1,4 %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1980: 2,6%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1990: 3,4%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2000: 4,1 %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2005: 4,6%</a:t>
            </a:r>
          </a:p>
          <a:p>
            <a:pPr>
              <a:lnSpc>
                <a:spcPct val="80000"/>
              </a:lnSpc>
              <a:buFont typeface="Wingdings" panose="05000000000000000000" pitchFamily="2" charset="2"/>
              <a:buNone/>
            </a:pPr>
            <a:endParaRPr lang="cs-CZ" altLang="en-US" sz="1500">
              <a:solidFill>
                <a:srgbClr val="000066"/>
              </a:solidFill>
            </a:endParaRPr>
          </a:p>
        </p:txBody>
      </p:sp>
      <p:sp>
        <p:nvSpPr>
          <p:cNvPr id="269316" name="Text Box 1028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269330" name="Picture 1042" descr="af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69331" name="Object 1043"/>
          <p:cNvGraphicFramePr>
            <a:graphicFrameLocks noChangeAspect="1"/>
          </p:cNvGraphicFramePr>
          <p:nvPr/>
        </p:nvGraphicFramePr>
        <p:xfrm>
          <a:off x="3771900" y="1423987"/>
          <a:ext cx="4011216" cy="308252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2" name="Graf" r:id="rId5" imgW="3534054" imgH="2714912" progId="Excel.Chart.8">
                  <p:embed/>
                </p:oleObj>
              </mc:Choice>
              <mc:Fallback>
                <p:oleObj name="Graf" r:id="rId5" imgW="3534054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71900" y="1423987"/>
                        <a:ext cx="4011216" cy="308252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69332" name="Line 1044"/>
          <p:cNvSpPr>
            <a:spLocks noChangeShapeType="1"/>
          </p:cNvSpPr>
          <p:nvPr/>
        </p:nvSpPr>
        <p:spPr bwMode="auto">
          <a:xfrm flipV="1">
            <a:off x="4572000" y="3371850"/>
            <a:ext cx="857250" cy="57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1350"/>
          </a:p>
        </p:txBody>
      </p:sp>
      <p:sp>
        <p:nvSpPr>
          <p:cNvPr id="269333" name="Line 1045"/>
          <p:cNvSpPr>
            <a:spLocks noChangeShapeType="1"/>
          </p:cNvSpPr>
          <p:nvPr/>
        </p:nvSpPr>
        <p:spPr bwMode="auto">
          <a:xfrm flipV="1">
            <a:off x="5486400" y="1943100"/>
            <a:ext cx="2171700" cy="1200150"/>
          </a:xfrm>
          <a:prstGeom prst="line">
            <a:avLst/>
          </a:prstGeom>
          <a:noFill/>
          <a:ln w="28575">
            <a:solidFill>
              <a:srgbClr val="FF33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/>
          <a:lstStyle/>
          <a:p>
            <a:endParaRPr lang="en-GB" sz="1350"/>
          </a:p>
        </p:txBody>
      </p:sp>
      <p:pic>
        <p:nvPicPr>
          <p:cNvPr id="9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8235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93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9332" grpId="0" animBg="1"/>
      <p:bldP spid="269333" grpId="0" animBg="1"/>
    </p:bld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369219"/>
            <a:ext cx="8612268" cy="3263504"/>
          </a:xfrm>
          <a:noFill/>
          <a:ln/>
        </p:spPr>
        <p:txBody>
          <a:bodyPr/>
          <a:lstStyle/>
          <a:p>
            <a:r>
              <a:rPr lang="cs-CZ" altLang="en-US" sz="2400" b="1" dirty="0"/>
              <a:t>Předpoklady CR – většinou vynikající</a:t>
            </a:r>
          </a:p>
          <a:p>
            <a:pPr lvl="1"/>
            <a:r>
              <a:rPr lang="cs-CZ" altLang="en-US" sz="2000" dirty="0"/>
              <a:t>Teplé moře</a:t>
            </a:r>
          </a:p>
          <a:p>
            <a:pPr lvl="1"/>
            <a:r>
              <a:rPr lang="cs-CZ" altLang="en-US" sz="2000" dirty="0"/>
              <a:t>Krásné pláže</a:t>
            </a:r>
          </a:p>
          <a:p>
            <a:pPr lvl="1"/>
            <a:r>
              <a:rPr lang="cs-CZ" altLang="en-US" sz="2000" dirty="0"/>
              <a:t>Příjemné teplé klima</a:t>
            </a:r>
          </a:p>
          <a:p>
            <a:pPr lvl="1"/>
            <a:r>
              <a:rPr lang="cs-CZ" altLang="en-US" sz="2000" dirty="0"/>
              <a:t>Exotika „posledních rájů na Zemi“</a:t>
            </a:r>
          </a:p>
          <a:p>
            <a:pPr lvl="1"/>
            <a:r>
              <a:rPr lang="cs-CZ" altLang="en-US" sz="2000" dirty="0"/>
              <a:t>Folklór původního obyvatelstva</a:t>
            </a:r>
          </a:p>
          <a:p>
            <a:r>
              <a:rPr lang="cs-CZ" altLang="en-US" sz="2400" b="1" dirty="0"/>
              <a:t>Hlavní překážka rozvoje CR</a:t>
            </a:r>
          </a:p>
          <a:p>
            <a:pPr lvl="1"/>
            <a:r>
              <a:rPr lang="cs-CZ" altLang="en-US" sz="2000" dirty="0"/>
              <a:t>Velká dopravní odlehlost</a:t>
            </a:r>
          </a:p>
          <a:p>
            <a:endParaRPr lang="cs-CZ" altLang="en-US" sz="2400" dirty="0"/>
          </a:p>
          <a:p>
            <a:endParaRPr lang="cs-CZ" altLang="en-US" sz="18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Oceánie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3461151412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 dirty="0"/>
              <a:t>		</a:t>
            </a:r>
          </a:p>
        </p:txBody>
      </p:sp>
      <p:sp>
        <p:nvSpPr>
          <p:cNvPr id="301059" name="Rectangle 3"/>
          <p:cNvSpPr>
            <a:spLocks noGrp="1" noChangeArrowheads="1"/>
          </p:cNvSpPr>
          <p:nvPr>
            <p:ph idx="1"/>
          </p:nvPr>
        </p:nvSpPr>
        <p:spPr>
          <a:xfrm>
            <a:off x="280212" y="1369219"/>
            <a:ext cx="8612268" cy="3263504"/>
          </a:xfrm>
          <a:noFill/>
          <a:ln/>
        </p:spPr>
        <p:txBody>
          <a:bodyPr/>
          <a:lstStyle/>
          <a:p>
            <a:r>
              <a:rPr lang="cs-CZ" altLang="en-US" sz="2400" dirty="0"/>
              <a:t>Francouzská Polynésie – vulkanické ostrovy, dobrá úroveň služeb, přívětivé místní obyvatelstvo, Tahiti (</a:t>
            </a:r>
            <a:r>
              <a:rPr lang="cs-CZ" altLang="en-US" sz="2400" dirty="0" err="1"/>
              <a:t>Papeete</a:t>
            </a:r>
            <a:r>
              <a:rPr lang="cs-CZ" altLang="en-US" sz="2400" dirty="0"/>
              <a:t>), Bora – Bora,...</a:t>
            </a:r>
          </a:p>
          <a:p>
            <a:r>
              <a:rPr lang="cs-CZ" altLang="en-US" sz="2400" dirty="0"/>
              <a:t>Fidži – ostrov Viti </a:t>
            </a:r>
            <a:r>
              <a:rPr lang="cs-CZ" altLang="en-US" sz="2400" dirty="0" err="1"/>
              <a:t>Levu</a:t>
            </a:r>
            <a:r>
              <a:rPr lang="cs-CZ" altLang="en-US" sz="2400" dirty="0"/>
              <a:t>, luxusní přímořská střediska</a:t>
            </a:r>
          </a:p>
          <a:p>
            <a:r>
              <a:rPr lang="cs-CZ" altLang="en-US" sz="2400" dirty="0"/>
              <a:t>Americká Samoa – hory, tropické lesy, hlavně občané USA, dnes nezávislý stát</a:t>
            </a:r>
          </a:p>
          <a:p>
            <a:r>
              <a:rPr lang="cs-CZ" altLang="en-US" sz="2400" dirty="0"/>
              <a:t>Další oblasti: Papua – Nová Guinea, Nová Kaledonie, …, velký potenciál pro CR, chybí odpovídající MTZ</a:t>
            </a:r>
          </a:p>
          <a:p>
            <a:endParaRPr lang="cs-CZ" altLang="en-US" sz="2400" dirty="0"/>
          </a:p>
        </p:txBody>
      </p:sp>
      <p:pic>
        <p:nvPicPr>
          <p:cNvPr id="7" name="Obrázek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  <p:sp>
        <p:nvSpPr>
          <p:cNvPr id="9" name="Rectangle 2"/>
          <p:cNvSpPr txBox="1">
            <a:spLocks noChangeArrowheads="1"/>
          </p:cNvSpPr>
          <p:nvPr/>
        </p:nvSpPr>
        <p:spPr>
          <a:xfrm>
            <a:off x="280212" y="50763"/>
            <a:ext cx="7886700" cy="99417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en-US" dirty="0"/>
              <a:t>	Hlavní oblasti CR	</a:t>
            </a:r>
            <a:br>
              <a:rPr lang="cs-CZ" altLang="en-US" dirty="0"/>
            </a:br>
            <a:r>
              <a:rPr lang="cs-CZ" altLang="en-US" dirty="0"/>
              <a:t>		</a:t>
            </a:r>
          </a:p>
        </p:txBody>
      </p:sp>
    </p:spTree>
    <p:extLst>
      <p:ext uri="{BB962C8B-B14F-4D97-AF65-F5344CB8AC3E}">
        <p14:creationId xmlns:p14="http://schemas.microsoft.com/office/powerpoint/2010/main" val="240140183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en-US"/>
              <a:t>Použitá literatura</a:t>
            </a:r>
          </a:p>
        </p:txBody>
      </p:sp>
      <p:sp>
        <p:nvSpPr>
          <p:cNvPr id="9216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1500" dirty="0"/>
              <a:t>HAMARNEH, I., 2012. Geografie turismu - mimoevropská teritoria. Praha: </a:t>
            </a:r>
            <a:r>
              <a:rPr lang="cs-CZ" altLang="en-US" sz="1500" dirty="0" err="1"/>
              <a:t>Grada</a:t>
            </a:r>
            <a:r>
              <a:rPr lang="cs-CZ" altLang="en-US" sz="1500" dirty="0"/>
              <a:t> </a:t>
            </a:r>
            <a:r>
              <a:rPr lang="cs-CZ" altLang="en-US" sz="1500" dirty="0" err="1"/>
              <a:t>Publishing</a:t>
            </a:r>
            <a:r>
              <a:rPr lang="cs-CZ" altLang="en-US" sz="1500" dirty="0"/>
              <a:t>. ISBN 978-80-247-4430-8.</a:t>
            </a:r>
          </a:p>
          <a:p>
            <a:r>
              <a:rPr lang="cs-CZ" altLang="en-US" sz="1500" dirty="0"/>
              <a:t>HRALA, V., 2013. Geografie cestovního ruchu. Praha: Idea servis. ISBN 978-80-859-7079-1.</a:t>
            </a:r>
          </a:p>
          <a:p>
            <a:r>
              <a:rPr lang="cs-CZ" altLang="en-US" sz="1500" dirty="0" err="1"/>
              <a:t>Worldatlas</a:t>
            </a:r>
            <a:endParaRPr lang="cs-CZ" altLang="en-US" sz="1500" dirty="0"/>
          </a:p>
          <a:p>
            <a:pPr lvl="2"/>
            <a:r>
              <a:rPr lang="cs-CZ" altLang="en-US" sz="1500" dirty="0">
                <a:hlinkClick r:id="rId3"/>
              </a:rPr>
              <a:t>https://www.worldatlas.com/webimage/countrys/au.htm</a:t>
            </a:r>
            <a:endParaRPr lang="cs-CZ" altLang="en-US" sz="1500" dirty="0"/>
          </a:p>
          <a:p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Highlights</a:t>
            </a:r>
            <a:r>
              <a:rPr lang="cs-CZ" altLang="en-US" sz="1500" dirty="0"/>
              <a:t>. 2005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</a:t>
            </a:r>
          </a:p>
          <a:p>
            <a:pPr lvl="2"/>
            <a:r>
              <a:rPr lang="cs-CZ" altLang="en-US" sz="1500" dirty="0">
                <a:hlinkClick r:id="rId4"/>
              </a:rPr>
              <a:t>www.unwto.org</a:t>
            </a:r>
            <a:endParaRPr lang="cs-CZ" altLang="en-US" sz="1500" dirty="0"/>
          </a:p>
          <a:p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Marked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Trends</a:t>
            </a:r>
            <a:r>
              <a:rPr lang="cs-CZ" altLang="en-US" sz="1500" dirty="0"/>
              <a:t>. 2005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, </a:t>
            </a:r>
            <a:r>
              <a:rPr lang="cs-CZ" altLang="en-US" sz="1500" dirty="0" err="1"/>
              <a:t>Annexes</a:t>
            </a:r>
            <a:r>
              <a:rPr lang="cs-CZ" altLang="en-US" sz="1500" dirty="0"/>
              <a:t>. WTO, Madrid. </a:t>
            </a:r>
          </a:p>
          <a:p>
            <a:r>
              <a:rPr lang="cs-CZ" altLang="en-US" sz="1500" i="1" dirty="0"/>
              <a:t>UNWTO </a:t>
            </a:r>
            <a:r>
              <a:rPr lang="cs-CZ" altLang="en-US" sz="1500" i="1" dirty="0" err="1"/>
              <a:t>World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Barometer</a:t>
            </a:r>
            <a:r>
              <a:rPr lang="cs-CZ" altLang="en-US" sz="1500" i="1" dirty="0"/>
              <a:t>.</a:t>
            </a:r>
            <a:r>
              <a:rPr lang="cs-CZ" altLang="en-US" sz="1500" dirty="0"/>
              <a:t> Excerpt. 2006, No. 2.</a:t>
            </a:r>
          </a:p>
          <a:p>
            <a:pPr lvl="2"/>
            <a:r>
              <a:rPr lang="cs-CZ" altLang="en-US" sz="1500" dirty="0">
                <a:hlinkClick r:id="rId4"/>
              </a:rPr>
              <a:t>www.unwto.org</a:t>
            </a:r>
            <a:endParaRPr lang="cs-CZ" altLang="en-US" sz="1500" dirty="0"/>
          </a:p>
          <a:p>
            <a:r>
              <a:rPr lang="cs-CZ" altLang="en-US" sz="1500" i="1" dirty="0" err="1"/>
              <a:t>Yearbook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of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tourism</a:t>
            </a:r>
            <a:r>
              <a:rPr lang="cs-CZ" altLang="en-US" sz="1500" i="1" dirty="0"/>
              <a:t> </a:t>
            </a:r>
            <a:r>
              <a:rPr lang="cs-CZ" altLang="en-US" sz="1500" i="1" dirty="0" err="1"/>
              <a:t>statistics</a:t>
            </a:r>
            <a:r>
              <a:rPr lang="cs-CZ" altLang="en-US" sz="1500" dirty="0"/>
              <a:t>. 1998 </a:t>
            </a:r>
            <a:r>
              <a:rPr lang="cs-CZ" altLang="en-US" sz="1500" dirty="0" err="1"/>
              <a:t>Edition</a:t>
            </a:r>
            <a:r>
              <a:rPr lang="cs-CZ" altLang="en-US" sz="1500" dirty="0"/>
              <a:t>. WTO, Madrid.</a:t>
            </a:r>
          </a:p>
          <a:p>
            <a:pPr lvl="2"/>
            <a:r>
              <a:rPr lang="cs-CZ" altLang="en-US" sz="1500" dirty="0">
                <a:hlinkClick r:id="rId4"/>
              </a:rPr>
              <a:t>www.unwto.org</a:t>
            </a:r>
            <a:endParaRPr lang="cs-CZ" altLang="en-US" sz="1500" dirty="0"/>
          </a:p>
        </p:txBody>
      </p:sp>
      <p:pic>
        <p:nvPicPr>
          <p:cNvPr id="4" name="Obráze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038807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51520" y="195486"/>
            <a:ext cx="7128792" cy="507703"/>
          </a:xfrm>
        </p:spPr>
        <p:txBody>
          <a:bodyPr/>
          <a:lstStyle/>
          <a:p>
            <a:endParaRPr lang="cs-CZ" dirty="0"/>
          </a:p>
        </p:txBody>
      </p:sp>
      <p:sp>
        <p:nvSpPr>
          <p:cNvPr id="3" name="Obdélník 2"/>
          <p:cNvSpPr/>
          <p:nvPr/>
        </p:nvSpPr>
        <p:spPr>
          <a:xfrm>
            <a:off x="179512" y="703189"/>
            <a:ext cx="770485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cs-CZ" dirty="0"/>
          </a:p>
          <a:p>
            <a:endParaRPr lang="cs-CZ" dirty="0"/>
          </a:p>
        </p:txBody>
      </p:sp>
      <p:sp>
        <p:nvSpPr>
          <p:cNvPr id="5" name="Obdélník 4"/>
          <p:cNvSpPr/>
          <p:nvPr/>
        </p:nvSpPr>
        <p:spPr>
          <a:xfrm>
            <a:off x="1907704" y="2067694"/>
            <a:ext cx="3491661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3200" dirty="0"/>
              <a:t>Děkuji za pozornost</a:t>
            </a:r>
          </a:p>
        </p:txBody>
      </p:sp>
    </p:spTree>
    <p:extLst>
      <p:ext uri="{BB962C8B-B14F-4D97-AF65-F5344CB8AC3E}">
        <p14:creationId xmlns:p14="http://schemas.microsoft.com/office/powerpoint/2010/main" val="255244610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2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 Afrika</a:t>
            </a:r>
          </a:p>
        </p:txBody>
      </p:sp>
      <p:sp>
        <p:nvSpPr>
          <p:cNvPr id="179203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Vývoj příjmů</a:t>
            </a:r>
          </a:p>
        </p:txBody>
      </p:sp>
      <p:sp>
        <p:nvSpPr>
          <p:cNvPr id="179210" name="Text Box 10"/>
          <p:cNvSpPr txBox="1">
            <a:spLocks noChangeArrowheads="1"/>
          </p:cNvSpPr>
          <p:nvPr/>
        </p:nvSpPr>
        <p:spPr bwMode="auto">
          <a:xfrm>
            <a:off x="5706666" y="4731544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179212" name="Picture 12" descr="af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79213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5968873"/>
              </p:ext>
            </p:extLst>
          </p:nvPr>
        </p:nvGraphicFramePr>
        <p:xfrm>
          <a:off x="467544" y="2234522"/>
          <a:ext cx="4954191" cy="28753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6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7544" y="2234522"/>
                        <a:ext cx="4954191" cy="287536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9214" name="Rectangle 14"/>
          <p:cNvSpPr>
            <a:spLocks noChangeArrowheads="1"/>
          </p:cNvSpPr>
          <p:nvPr/>
        </p:nvSpPr>
        <p:spPr bwMode="auto">
          <a:xfrm>
            <a:off x="4217194" y="1006079"/>
            <a:ext cx="3783806" cy="17543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200">
                <a:latin typeface="Arial" panose="020B0604020202020204" pitchFamily="34" charset="0"/>
              </a:rPr>
              <a:t>Růst Afriky od roku 2003 je dán především velkými nárůsty příjezdů do zemí Severní Afriky, především Maroka, které v roce 2003 otevřelo letiště nízko-nákladovým letům (růst o 16 %) a Tuniska, které díky silnému Euru zdatně konkuruje Evropským středomořským státům (nárůst o 17 %) s tím, že oba tyto státy patří společně s JAR k suverénně nejnavštěvovanějším zemím turistického regionu Afrika.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6316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45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 Afrika</a:t>
            </a:r>
          </a:p>
        </p:txBody>
      </p:sp>
      <p:sp>
        <p:nvSpPr>
          <p:cNvPr id="27545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 sz="2100"/>
              <a:t>Vývoj podílu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/>
              <a:t>na světových 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2100"/>
              <a:t>příjmech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1950: 4,8 %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1960: 2,9 %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1970: 2,8 %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1980: 3,1 %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1990: 2,5 %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2000: 2,2 %</a:t>
            </a:r>
          </a:p>
          <a:p>
            <a:pPr>
              <a:buFont typeface="Wingdings" panose="05000000000000000000" pitchFamily="2" charset="2"/>
              <a:buNone/>
            </a:pPr>
            <a:r>
              <a:rPr lang="cs-CZ" altLang="en-US" sz="1500">
                <a:solidFill>
                  <a:srgbClr val="000066"/>
                </a:solidFill>
              </a:rPr>
              <a:t>2004: 2,9%</a:t>
            </a:r>
          </a:p>
          <a:p>
            <a:pPr>
              <a:buFont typeface="Wingdings" panose="05000000000000000000" pitchFamily="2" charset="2"/>
              <a:buNone/>
            </a:pPr>
            <a:endParaRPr lang="cs-CZ" altLang="en-US" sz="1500">
              <a:solidFill>
                <a:srgbClr val="000066"/>
              </a:solidFill>
            </a:endParaRPr>
          </a:p>
        </p:txBody>
      </p:sp>
      <p:sp>
        <p:nvSpPr>
          <p:cNvPr id="275460" name="Text Box 4"/>
          <p:cNvSpPr txBox="1">
            <a:spLocks noChangeArrowheads="1"/>
          </p:cNvSpPr>
          <p:nvPr/>
        </p:nvSpPr>
        <p:spPr bwMode="auto">
          <a:xfrm>
            <a:off x="5600700" y="4686300"/>
            <a:ext cx="2262158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  <a:p>
            <a:r>
              <a:rPr lang="cs-CZ" altLang="en-US" sz="900"/>
              <a:t>            World Tourism Barometer 2/2006</a:t>
            </a:r>
          </a:p>
        </p:txBody>
      </p:sp>
      <p:pic>
        <p:nvPicPr>
          <p:cNvPr id="275471" name="Picture 15" descr="af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275472" name="Object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0849898"/>
              </p:ext>
            </p:extLst>
          </p:nvPr>
        </p:nvGraphicFramePr>
        <p:xfrm>
          <a:off x="2836664" y="956944"/>
          <a:ext cx="3470672" cy="3657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0" name="Graf" r:id="rId5" imgW="3181841" imgH="3353100" progId="Excel.Chart.8">
                  <p:embed/>
                </p:oleObj>
              </mc:Choice>
              <mc:Fallback>
                <p:oleObj name="Graf" r:id="rId5" imgW="3181841" imgH="3353100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664" y="956944"/>
                        <a:ext cx="3470672" cy="3657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75473" name="Rectangle 17"/>
          <p:cNvSpPr>
            <a:spLocks noChangeArrowheads="1"/>
          </p:cNvSpPr>
          <p:nvPr/>
        </p:nvSpPr>
        <p:spPr bwMode="auto">
          <a:xfrm>
            <a:off x="6297660" y="2546141"/>
            <a:ext cx="2595563" cy="13849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kumimoji="1" lang="cs-CZ" altLang="en-US" sz="1050" dirty="0">
                <a:latin typeface="Arial" panose="020B0604020202020204" pitchFamily="34" charset="0"/>
              </a:rPr>
              <a:t>Rozdíl mezi rokem 1950 a léty údaji k obdobím následujícím, kteréžto jsme již zaznamenali už i u příjezdů může být způsoben rozdílností dat, které v 50. letech za Afriku vstupovaly do databáze nebo to může být obraz reálného stavu před propuknutím dekolonizačního hnutí.</a:t>
            </a: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67979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8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 Afrika</a:t>
            </a:r>
          </a:p>
        </p:txBody>
      </p:sp>
      <p:sp>
        <p:nvSpPr>
          <p:cNvPr id="18329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Zdrojové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3300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183307" name="Picture 11" descr="af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3308" name="Object 12"/>
          <p:cNvGraphicFramePr>
            <a:graphicFrameLocks noChangeAspect="1"/>
          </p:cNvGraphicFramePr>
          <p:nvPr/>
        </p:nvGraphicFramePr>
        <p:xfrm>
          <a:off x="2914650" y="1657350"/>
          <a:ext cx="5086350" cy="295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34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4650" y="1657350"/>
                        <a:ext cx="5086350" cy="29527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387796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6" name="Rectangle 2"/>
          <p:cNvSpPr>
            <a:spLocks noGrp="1" noChangeArrowheads="1"/>
          </p:cNvSpPr>
          <p:nvPr>
            <p:ph type="title"/>
          </p:nvPr>
        </p:nvSpPr>
        <p:spPr>
          <a:xfrm>
            <a:off x="1885950" y="342900"/>
            <a:ext cx="6115050" cy="857250"/>
          </a:xfrm>
        </p:spPr>
        <p:txBody>
          <a:bodyPr/>
          <a:lstStyle/>
          <a:p>
            <a:r>
              <a:rPr lang="cs-CZ" altLang="en-US" dirty="0"/>
              <a:t>		 Afrika</a:t>
            </a:r>
          </a:p>
        </p:txBody>
      </p:sp>
      <p:sp>
        <p:nvSpPr>
          <p:cNvPr id="18534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cs-CZ" altLang="en-US"/>
              <a:t>Cílové oblasti</a:t>
            </a:r>
          </a:p>
          <a:p>
            <a:pPr lvl="1"/>
            <a:r>
              <a:rPr lang="cs-CZ" altLang="en-US"/>
              <a:t>2004</a:t>
            </a:r>
          </a:p>
        </p:txBody>
      </p:sp>
      <p:sp>
        <p:nvSpPr>
          <p:cNvPr id="185348" name="Text Box 4"/>
          <p:cNvSpPr txBox="1">
            <a:spLocks noChangeArrowheads="1"/>
          </p:cNvSpPr>
          <p:nvPr/>
        </p:nvSpPr>
        <p:spPr bwMode="auto">
          <a:xfrm>
            <a:off x="5657850" y="4743450"/>
            <a:ext cx="2262158" cy="2308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cs-CZ" altLang="en-US" sz="900"/>
              <a:t>Zdroj: Tourism Market Trends, 2005 Edition</a:t>
            </a:r>
          </a:p>
        </p:txBody>
      </p:sp>
      <p:pic>
        <p:nvPicPr>
          <p:cNvPr id="185357" name="Picture 13" descr="africa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28800" y="171450"/>
            <a:ext cx="1657350" cy="11632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185358" name="Object 14"/>
          <p:cNvGraphicFramePr>
            <a:graphicFrameLocks noChangeAspect="1"/>
          </p:cNvGraphicFramePr>
          <p:nvPr/>
        </p:nvGraphicFramePr>
        <p:xfrm>
          <a:off x="3028950" y="1657350"/>
          <a:ext cx="5314950" cy="308491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58" name="Graf" r:id="rId5" imgW="4677032" imgH="2714912" progId="Excel.Chart.8">
                  <p:embed/>
                </p:oleObj>
              </mc:Choice>
              <mc:Fallback>
                <p:oleObj name="Graf" r:id="rId5" imgW="4677032" imgH="2714912" progId="Excel.Chart.8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028950" y="1657350"/>
                        <a:ext cx="5314950" cy="308491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7" name="Obrázek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20926" y="180133"/>
            <a:ext cx="942862" cy="7354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778512"/>
      </p:ext>
    </p:extLst>
  </p:cSld>
  <p:clrMapOvr>
    <a:masterClrMapping/>
  </p:clrMapOvr>
</p:sld>
</file>

<file path=ppt/theme/theme1.xml><?xml version="1.0" encoding="utf-8"?>
<a:theme xmlns:a="http://schemas.openxmlformats.org/drawingml/2006/main" name="SLU">
  <a:themeElements>
    <a:clrScheme name="OPF">
      <a:dk1>
        <a:srgbClr val="307871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SLU-pismo_Times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4277</TotalTime>
  <Words>1975</Words>
  <Application>Microsoft Office PowerPoint</Application>
  <PresentationFormat>Předvádění na obrazovce (16:9)</PresentationFormat>
  <Paragraphs>396</Paragraphs>
  <Slides>53</Slides>
  <Notes>52</Notes>
  <HiddenSlides>0</HiddenSlides>
  <MMClips>0</MMClips>
  <ScaleCrop>false</ScaleCrop>
  <HeadingPairs>
    <vt:vector size="8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2</vt:i4>
      </vt:variant>
      <vt:variant>
        <vt:lpstr>Nadpisy snímků</vt:lpstr>
      </vt:variant>
      <vt:variant>
        <vt:i4>53</vt:i4>
      </vt:variant>
    </vt:vector>
  </HeadingPairs>
  <TitlesOfParts>
    <vt:vector size="60" baseType="lpstr">
      <vt:lpstr>Arial</vt:lpstr>
      <vt:lpstr>Calibri</vt:lpstr>
      <vt:lpstr>Times New Roman</vt:lpstr>
      <vt:lpstr>Wingdings</vt:lpstr>
      <vt:lpstr>SLU</vt:lpstr>
      <vt:lpstr>Graf</vt:lpstr>
      <vt:lpstr>List</vt:lpstr>
      <vt:lpstr>Název prezentace</vt:lpstr>
      <vt:lpstr>Regionalizace cestovního ruchu   Afrika</vt:lpstr>
      <vt:lpstr>Afrika</vt:lpstr>
      <vt:lpstr>   Afrika</vt:lpstr>
      <vt:lpstr>   Afrika</vt:lpstr>
      <vt:lpstr>   Afrika</vt:lpstr>
      <vt:lpstr>   Afrika</vt:lpstr>
      <vt:lpstr>   Afrika</vt:lpstr>
      <vt:lpstr>   Afrika</vt:lpstr>
      <vt:lpstr>Severní Afrika</vt:lpstr>
      <vt:lpstr>  Severní Afrika</vt:lpstr>
      <vt:lpstr>          Severní Afrika </vt:lpstr>
      <vt:lpstr>  Severní Afrika</vt:lpstr>
      <vt:lpstr>  Severní Afrika–      typologie CR</vt:lpstr>
      <vt:lpstr>  Severní Afrika–      typologie CR</vt:lpstr>
      <vt:lpstr>  Severní Afrika</vt:lpstr>
      <vt:lpstr>Západní Afrika</vt:lpstr>
      <vt:lpstr>   Západní Afrika</vt:lpstr>
      <vt:lpstr>   Západní Afrika</vt:lpstr>
      <vt:lpstr>   Západní Afrika</vt:lpstr>
      <vt:lpstr>   Západní Afrika–   typologie CR</vt:lpstr>
      <vt:lpstr>  Západní Afrika</vt:lpstr>
      <vt:lpstr>  Západní Afrika</vt:lpstr>
      <vt:lpstr>Centrální Afrika</vt:lpstr>
      <vt:lpstr>  Centrální Afrika</vt:lpstr>
      <vt:lpstr>          Centrální Afrika </vt:lpstr>
      <vt:lpstr>  Centrální Afrika</vt:lpstr>
      <vt:lpstr>Východní Afrika</vt:lpstr>
      <vt:lpstr>  Východní Afrika</vt:lpstr>
      <vt:lpstr>  Východní Afrika</vt:lpstr>
      <vt:lpstr>  Východní Afrika</vt:lpstr>
      <vt:lpstr>  Východní Afrika–   typologie CR</vt:lpstr>
      <vt:lpstr>        Východní Afrika–   typologie CR</vt:lpstr>
      <vt:lpstr>  Východní Afrika  </vt:lpstr>
      <vt:lpstr>  Východní Afrika</vt:lpstr>
      <vt:lpstr>  Východní Afrika</vt:lpstr>
      <vt:lpstr>Jižní Afrika</vt:lpstr>
      <vt:lpstr>  Jižní Afrika</vt:lpstr>
      <vt:lpstr>  Jižní Afrika</vt:lpstr>
      <vt:lpstr>  Jižní Afrika</vt:lpstr>
      <vt:lpstr>  Jižní Afrika–   typologie CR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  </vt:lpstr>
      <vt:lpstr>Použitá literatura</vt:lpstr>
      <vt:lpstr>Prezentace aplikace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Název prezentace</dc:title>
  <dc:creator>Václav Minařík</dc:creator>
  <cp:lastModifiedBy>kaj0001</cp:lastModifiedBy>
  <cp:revision>260</cp:revision>
  <dcterms:created xsi:type="dcterms:W3CDTF">2016-07-06T15:42:34Z</dcterms:created>
  <dcterms:modified xsi:type="dcterms:W3CDTF">2021-05-07T14:05:27Z</dcterms:modified>
</cp:coreProperties>
</file>