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15" r:id="rId2"/>
    <p:sldId id="516" r:id="rId3"/>
    <p:sldId id="267" r:id="rId4"/>
    <p:sldId id="294" r:id="rId5"/>
    <p:sldId id="295" r:id="rId6"/>
    <p:sldId id="297" r:id="rId7"/>
    <p:sldId id="296" r:id="rId8"/>
    <p:sldId id="293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533" autoAdjust="0"/>
  </p:normalViewPr>
  <p:slideViewPr>
    <p:cSldViewPr>
      <p:cViewPr varScale="1">
        <p:scale>
          <a:sx n="120" d="100"/>
          <a:sy n="120" d="100"/>
        </p:scale>
        <p:origin x="134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192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940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259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2235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157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084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aclavinkova@opf.slu.cz" TargetMode="External"/><Relationship Id="rId2" Type="http://schemas.openxmlformats.org/officeDocument/2006/relationships/hyperlink" Target="mailto:kajzar@opf.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Mezinárodní cestovní ruch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Patrik Kajzar, Ph.D. – přednášky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Klára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Václavínková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semináře</a:t>
            </a:r>
            <a:endParaRPr lang="nl-NL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1003574"/>
            <a:ext cx="5111750" cy="215900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09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EBDEC-EC7D-4DE7-A7C5-ADE9527FF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Vyučující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6A6BE3-96E2-4D93-BAE6-E34CD63A8ED5}"/>
              </a:ext>
            </a:extLst>
          </p:cNvPr>
          <p:cNvSpPr/>
          <p:nvPr/>
        </p:nvSpPr>
        <p:spPr>
          <a:xfrm>
            <a:off x="611560" y="120359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cs-CZ" sz="2400" b="1" dirty="0"/>
              <a:t>Ing. Patrik Kajzar, Ph.D.</a:t>
            </a:r>
          </a:p>
          <a:p>
            <a:pPr algn="just"/>
            <a:r>
              <a:rPr lang="da-DK" sz="2400" dirty="0"/>
              <a:t>kancelář č. d. VB127</a:t>
            </a:r>
          </a:p>
          <a:p>
            <a:pPr algn="just"/>
            <a:r>
              <a:rPr lang="da-DK" sz="2400" dirty="0"/>
              <a:t>e-mail: </a:t>
            </a:r>
            <a:r>
              <a:rPr lang="da-DK" sz="2400" dirty="0">
                <a:hlinkClick r:id="rId2"/>
              </a:rPr>
              <a:t>kajzar@opf.slu.cz</a:t>
            </a:r>
            <a:endParaRPr lang="cs-CZ" sz="2400" dirty="0"/>
          </a:p>
          <a:p>
            <a:pPr algn="just"/>
            <a:endParaRPr lang="cs-CZ" sz="2400" dirty="0"/>
          </a:p>
          <a:p>
            <a:pPr algn="just"/>
            <a:r>
              <a:rPr lang="cs-CZ" sz="2400" b="1" dirty="0"/>
              <a:t>Mgr. Klára </a:t>
            </a:r>
            <a:r>
              <a:rPr lang="cs-CZ" sz="2400" b="1" dirty="0" err="1"/>
              <a:t>Václavínková</a:t>
            </a:r>
            <a:endParaRPr lang="cs-CZ" sz="2400" b="1" dirty="0"/>
          </a:p>
          <a:p>
            <a:pPr algn="just"/>
            <a:r>
              <a:rPr lang="cs-CZ" sz="2400" dirty="0"/>
              <a:t>kancelář č. d. VB127</a:t>
            </a:r>
          </a:p>
          <a:p>
            <a:pPr algn="just"/>
            <a:r>
              <a:rPr lang="da-DK" sz="2400" dirty="0"/>
              <a:t>e-mail</a:t>
            </a:r>
            <a:r>
              <a:rPr lang="cs-CZ" sz="2400" dirty="0"/>
              <a:t>: </a:t>
            </a:r>
            <a:r>
              <a:rPr lang="cs-CZ" sz="2400" dirty="0">
                <a:hlinkClick r:id="rId3"/>
              </a:rPr>
              <a:t>vaclavinkova@opf.slu.cz</a:t>
            </a:r>
            <a:endParaRPr lang="cs-CZ" sz="2400" dirty="0"/>
          </a:p>
          <a:p>
            <a:pPr algn="just"/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779550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Struktura přednášek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892899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1.	Úvod do mezinárodního cestovního ruchu</a:t>
            </a:r>
          </a:p>
          <a:p>
            <a:r>
              <a:rPr lang="cs-CZ" sz="2000" dirty="0"/>
              <a:t>2.	Mezinárodní cestovní ruch a jeho role ve světové ekonomice</a:t>
            </a:r>
          </a:p>
          <a:p>
            <a:r>
              <a:rPr lang="cs-CZ" sz="2000" dirty="0"/>
              <a:t>3.	Statistický monitoring mezinárodního cestovního ruchu</a:t>
            </a:r>
          </a:p>
          <a:p>
            <a:r>
              <a:rPr lang="cs-CZ" sz="2000" dirty="0"/>
              <a:t>4.	Regionální rozložení mezinárodního cestovního ruchu</a:t>
            </a:r>
          </a:p>
          <a:p>
            <a:r>
              <a:rPr lang="cs-CZ" sz="2000" dirty="0"/>
              <a:t>5.	Památky UNESCO a mezinárodní cestovní ruch</a:t>
            </a:r>
          </a:p>
          <a:p>
            <a:r>
              <a:rPr lang="cs-CZ" sz="2000" dirty="0"/>
              <a:t>6.	Mezinárodní organizace v cestovním </a:t>
            </a:r>
            <a:r>
              <a:rPr lang="cs-CZ" sz="2000" dirty="0" err="1"/>
              <a:t>ruchu_I</a:t>
            </a:r>
            <a:endParaRPr lang="cs-CZ" sz="2000" dirty="0"/>
          </a:p>
          <a:p>
            <a:r>
              <a:rPr lang="cs-CZ" sz="2000" dirty="0"/>
              <a:t>7.	Mezinárodní organizace v cestovním </a:t>
            </a:r>
            <a:r>
              <a:rPr lang="cs-CZ" sz="2000" dirty="0" err="1"/>
              <a:t>ruchu_II</a:t>
            </a:r>
            <a:endParaRPr lang="cs-CZ" sz="2000" dirty="0"/>
          </a:p>
          <a:p>
            <a:r>
              <a:rPr lang="cs-CZ" sz="2000" dirty="0"/>
              <a:t>8.	Privátní subjekty v mezinárodním cestovním </a:t>
            </a:r>
            <a:r>
              <a:rPr lang="cs-CZ" sz="2000" dirty="0" err="1"/>
              <a:t>ruchu_I</a:t>
            </a:r>
            <a:endParaRPr lang="cs-CZ" sz="2000" dirty="0"/>
          </a:p>
          <a:p>
            <a:r>
              <a:rPr lang="cs-CZ" sz="2000" dirty="0"/>
              <a:t>9.	Privátní subjekty v mezinárodním cestovním </a:t>
            </a:r>
            <a:r>
              <a:rPr lang="cs-CZ" sz="2000" dirty="0" err="1"/>
              <a:t>ruchu_II</a:t>
            </a:r>
            <a:endParaRPr lang="cs-CZ" sz="2000" dirty="0"/>
          </a:p>
          <a:p>
            <a:r>
              <a:rPr lang="cs-CZ" sz="2000" dirty="0"/>
              <a:t>10.	Udržitelnost v mezinárodním cestovním ruchu</a:t>
            </a:r>
          </a:p>
          <a:p>
            <a:r>
              <a:rPr lang="cs-CZ" sz="2000" dirty="0"/>
              <a:t>11.	Mezinárodní cestovní ruch v evropském prostoru</a:t>
            </a:r>
          </a:p>
          <a:p>
            <a:r>
              <a:rPr lang="cs-CZ" sz="2000" dirty="0"/>
              <a:t>12.	Postavení ČR v mezinárodním CR</a:t>
            </a:r>
          </a:p>
          <a:p>
            <a:r>
              <a:rPr lang="cs-CZ" sz="2000" dirty="0"/>
              <a:t>13.	Shrnutí a aktuality z oblasti MCR</a:t>
            </a:r>
          </a:p>
          <a:p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053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123478"/>
            <a:ext cx="4536504" cy="507703"/>
          </a:xfrm>
        </p:spPr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2" name="Obdélník 1"/>
          <p:cNvSpPr/>
          <p:nvPr/>
        </p:nvSpPr>
        <p:spPr>
          <a:xfrm>
            <a:off x="8407" y="771550"/>
            <a:ext cx="916014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Povinná:</a:t>
            </a:r>
          </a:p>
          <a:p>
            <a:pPr algn="just"/>
            <a:r>
              <a:rPr lang="cs-CZ" sz="1600" dirty="0"/>
              <a:t>HAMARNEH, I., 2014. Mezinárodní cestovní ruch: vybrané kapitoly. Praha: Univerzita Jana Amose Komenského. ISBN 978-80-7452-040-2.</a:t>
            </a:r>
          </a:p>
          <a:p>
            <a:pPr algn="just"/>
            <a:r>
              <a:rPr lang="cs-CZ" sz="1600" dirty="0"/>
              <a:t>KAJZAR, P., 2025. Mezinárodní cestovní ruch – aktualizované vydání. Studijní opora. Karviná: OPF SLU.</a:t>
            </a:r>
          </a:p>
          <a:p>
            <a:pPr algn="just"/>
            <a:r>
              <a:rPr lang="cs-CZ" sz="1600" dirty="0"/>
              <a:t>PALATKOVÁ, M., 2014. Mezinárodní turismus: analýza pozice turismu ve světové ekonomice, změny mezinárodního turismu v důsledku globálních změn, evropská integrace a mezinárodní turismus. 2., </a:t>
            </a:r>
            <a:r>
              <a:rPr lang="cs-CZ" sz="1600" dirty="0" err="1"/>
              <a:t>aktualiz</a:t>
            </a:r>
            <a:r>
              <a:rPr lang="cs-CZ" sz="1600" dirty="0"/>
              <a:t>. a </a:t>
            </a:r>
            <a:r>
              <a:rPr lang="cs-CZ" sz="1600" dirty="0" err="1"/>
              <a:t>rozš</a:t>
            </a:r>
            <a:r>
              <a:rPr lang="cs-CZ" sz="1600" dirty="0"/>
              <a:t>. vyd. Praha: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. ISBN 978-80-247-4862-7.</a:t>
            </a:r>
          </a:p>
          <a:p>
            <a:pPr algn="just"/>
            <a:r>
              <a:rPr lang="cs-CZ" sz="1600" b="1" dirty="0"/>
              <a:t>Doporučená:</a:t>
            </a:r>
          </a:p>
          <a:p>
            <a:pPr algn="just"/>
            <a:r>
              <a:rPr lang="cs-CZ" sz="1600" dirty="0"/>
              <a:t>HAMMOND, R., 2023. </a:t>
            </a:r>
            <a:r>
              <a:rPr lang="cs-CZ" sz="1600" dirty="0" err="1"/>
              <a:t>The</a:t>
            </a:r>
            <a:r>
              <a:rPr lang="cs-CZ" sz="1600" dirty="0"/>
              <a:t> Green </a:t>
            </a:r>
            <a:r>
              <a:rPr lang="cs-CZ" sz="1600" dirty="0" err="1"/>
              <a:t>Traveller</a:t>
            </a:r>
            <a:r>
              <a:rPr lang="cs-CZ" sz="1600" dirty="0"/>
              <a:t>: </a:t>
            </a:r>
            <a:r>
              <a:rPr lang="cs-CZ" sz="1600" dirty="0" err="1"/>
              <a:t>Conscious</a:t>
            </a:r>
            <a:r>
              <a:rPr lang="cs-CZ" sz="1600" dirty="0"/>
              <a:t> </a:t>
            </a:r>
            <a:r>
              <a:rPr lang="cs-CZ" sz="1600" dirty="0" err="1"/>
              <a:t>adventure</a:t>
            </a:r>
            <a:r>
              <a:rPr lang="cs-CZ" sz="1600" dirty="0"/>
              <a:t> </a:t>
            </a:r>
            <a:r>
              <a:rPr lang="cs-CZ" sz="1600" dirty="0" err="1"/>
              <a:t>that</a:t>
            </a:r>
            <a:r>
              <a:rPr lang="cs-CZ" sz="1600" dirty="0"/>
              <a:t> </a:t>
            </a:r>
            <a:r>
              <a:rPr lang="cs-CZ" sz="1600" dirty="0" err="1"/>
              <a:t>doesn't</a:t>
            </a:r>
            <a:r>
              <a:rPr lang="cs-CZ" sz="1600" dirty="0"/>
              <a:t> </a:t>
            </a:r>
            <a:r>
              <a:rPr lang="cs-CZ" sz="1600" dirty="0" err="1"/>
              <a:t>cost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earth</a:t>
            </a:r>
            <a:r>
              <a:rPr lang="cs-CZ" sz="1600" dirty="0"/>
              <a:t>. </a:t>
            </a:r>
            <a:r>
              <a:rPr lang="cs-CZ" sz="1600" dirty="0" err="1"/>
              <a:t>Pavilion</a:t>
            </a:r>
            <a:r>
              <a:rPr lang="cs-CZ" sz="1600" dirty="0"/>
              <a:t> </a:t>
            </a:r>
            <a:r>
              <a:rPr lang="cs-CZ" sz="1600" dirty="0" err="1"/>
              <a:t>Books</a:t>
            </a:r>
            <a:r>
              <a:rPr lang="cs-CZ" sz="1600" dirty="0"/>
              <a:t>. ISBN 978-1911682219.</a:t>
            </a:r>
          </a:p>
          <a:p>
            <a:pPr algn="just"/>
            <a:r>
              <a:rPr lang="cs-CZ" sz="1600" dirty="0"/>
              <a:t>LADE, C., 2020. International </a:t>
            </a:r>
            <a:r>
              <a:rPr lang="cs-CZ" sz="1600" dirty="0" err="1"/>
              <a:t>Tourism</a:t>
            </a:r>
            <a:r>
              <a:rPr lang="cs-CZ" sz="1600" dirty="0"/>
              <a:t> </a:t>
            </a:r>
            <a:r>
              <a:rPr lang="cs-CZ" sz="1600" dirty="0" err="1"/>
              <a:t>Futures</a:t>
            </a:r>
            <a:r>
              <a:rPr lang="cs-CZ" sz="1600" dirty="0"/>
              <a:t>: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Drivers</a:t>
            </a:r>
            <a:r>
              <a:rPr lang="cs-CZ" sz="1600" dirty="0"/>
              <a:t> and </a:t>
            </a:r>
            <a:r>
              <a:rPr lang="cs-CZ" sz="1600" dirty="0" err="1"/>
              <a:t>Impacts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Change</a:t>
            </a:r>
            <a:r>
              <a:rPr lang="cs-CZ" sz="1600" dirty="0"/>
              <a:t>. </a:t>
            </a:r>
            <a:r>
              <a:rPr lang="cs-CZ" sz="1600" dirty="0" err="1"/>
              <a:t>Goodfellow</a:t>
            </a:r>
            <a:r>
              <a:rPr lang="cs-CZ" sz="1600" dirty="0"/>
              <a:t>. ISBN 978-1911635239.</a:t>
            </a:r>
          </a:p>
          <a:p>
            <a:pPr algn="just"/>
            <a:r>
              <a:rPr lang="cs-CZ" sz="1600" dirty="0"/>
              <a:t>MCCLANAHAN, P., 2024. </a:t>
            </a:r>
            <a:r>
              <a:rPr lang="cs-CZ" sz="1600" dirty="0" err="1"/>
              <a:t>The</a:t>
            </a:r>
            <a:r>
              <a:rPr lang="cs-CZ" sz="1600" dirty="0"/>
              <a:t> New </a:t>
            </a:r>
            <a:r>
              <a:rPr lang="cs-CZ" sz="1600" dirty="0" err="1"/>
              <a:t>Tourist</a:t>
            </a:r>
            <a:r>
              <a:rPr lang="cs-CZ" sz="1600" dirty="0"/>
              <a:t>: </a:t>
            </a:r>
            <a:r>
              <a:rPr lang="cs-CZ" sz="1600" dirty="0" err="1"/>
              <a:t>Waking</a:t>
            </a:r>
            <a:r>
              <a:rPr lang="cs-CZ" sz="1600" dirty="0"/>
              <a:t> Up to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Power</a:t>
            </a:r>
            <a:r>
              <a:rPr lang="cs-CZ" sz="1600" dirty="0"/>
              <a:t> and </a:t>
            </a:r>
            <a:r>
              <a:rPr lang="cs-CZ" sz="1600" dirty="0" err="1"/>
              <a:t>Perils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Travel</a:t>
            </a:r>
            <a:r>
              <a:rPr lang="cs-CZ" sz="1600" dirty="0"/>
              <a:t>. </a:t>
            </a:r>
            <a:r>
              <a:rPr lang="cs-CZ" sz="1600" dirty="0" err="1"/>
              <a:t>Scribner</a:t>
            </a:r>
            <a:r>
              <a:rPr lang="cs-CZ" sz="1600" dirty="0"/>
              <a:t>. ISBN 978-1668011775.</a:t>
            </a:r>
          </a:p>
          <a:p>
            <a:pPr algn="just"/>
            <a:r>
              <a:rPr lang="cs-CZ" sz="1600" dirty="0"/>
              <a:t>PÁSKOVÁ, M. a J. ZELENKA, 2018. Společensky odpovědný cestovní ruch. Praha: Idea Servis. ISBN 978-80-85970-91-3.</a:t>
            </a:r>
          </a:p>
          <a:p>
            <a:pPr algn="just"/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8407" y="1059582"/>
            <a:ext cx="815460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411296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Podmínky pro absolvování kurzu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cs-CZ" dirty="0"/>
            </a:b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927540"/>
            <a:ext cx="6984776" cy="338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Vypracování seminární práce a její úspěšná obhajoba – 10 b.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pl-PL" sz="2400" b="1" dirty="0"/>
              <a:t>Docházka na semináře min. 60 % </a:t>
            </a:r>
            <a:r>
              <a:rPr lang="cs-CZ" sz="2400" b="1" dirty="0"/>
              <a:t>- 10 b.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2x Průběžný test (</a:t>
            </a:r>
            <a:r>
              <a:rPr lang="cs-CZ" sz="2400" b="1" dirty="0">
                <a:solidFill>
                  <a:srgbClr val="92D050"/>
                </a:solidFill>
              </a:rPr>
              <a:t>na přednášce</a:t>
            </a:r>
            <a:r>
              <a:rPr lang="cs-CZ" sz="2400" b="1" dirty="0"/>
              <a:t>) – 2 x 10b. TERMÍN – </a:t>
            </a:r>
            <a:r>
              <a:rPr lang="cs-CZ" sz="2400" b="1" dirty="0">
                <a:solidFill>
                  <a:srgbClr val="92D050"/>
                </a:solidFill>
              </a:rPr>
              <a:t>17.březen a 14. duben 2025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Písemná zkouška – 60 b.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cs-CZ" altLang="cs-CZ" sz="800" b="1" i="1" u="heavy" dirty="0"/>
              <a:t>___________________________________________________________________________________________</a:t>
            </a:r>
            <a:endParaRPr lang="cs-CZ" sz="800" b="1" i="1" u="heavy" dirty="0"/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cs-CZ" sz="2400" b="1" dirty="0"/>
              <a:t>Celkové hodnocení: 100 bodů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endParaRPr lang="cs-CZ" sz="2400" b="1" dirty="0"/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endParaRPr lang="cs-CZ" sz="24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2629984"/>
            <a:ext cx="2182557" cy="217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21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Témata seminárních prací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cs-CZ" dirty="0"/>
            </a:b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EBF6AA8-1648-4302-882E-5BE795D7BC7A}"/>
              </a:ext>
            </a:extLst>
          </p:cNvPr>
          <p:cNvSpPr/>
          <p:nvPr/>
        </p:nvSpPr>
        <p:spPr>
          <a:xfrm>
            <a:off x="251520" y="915566"/>
            <a:ext cx="889248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900" b="1" dirty="0"/>
              <a:t>Vybrané příklady témat SP: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Udržitelnost v moderním cestovním ruchu: Výzvy a příležitosti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Udržitelnost v mezinárodním cestovním ruchu: Případová studie ekologického turismu v Evropě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Cirkulární ekonomika v cestovním ruchu: Jak mohou hotely a restaurace v ČR přispět k udržitelnosti?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Udržitelné ubytovací možnosti v České republice: Příklady dobré praxe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Zelené dopravní prostředky v cestovním ruchu: Srovnání ČR a vybraných evropských zemí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Ekologické dopady masového turismu v Evropě a snahy o jeho regulaci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Aktuální trendy v cestovním ruchu: Jak technologie mění turistický zážitek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Bezpečnostní výzvy v cestovním ruchu: Krize, prevence a řízení rizik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Lidské zdroje v cestovním ruchu: Současné problémy a budoucí řešení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900" dirty="0"/>
              <a:t>Památky jako klíčový faktor rozvoje cestovního ruchu v ČR</a:t>
            </a:r>
          </a:p>
        </p:txBody>
      </p:sp>
    </p:spTree>
    <p:extLst>
      <p:ext uri="{BB962C8B-B14F-4D97-AF65-F5344CB8AC3E}">
        <p14:creationId xmlns:p14="http://schemas.microsoft.com/office/powerpoint/2010/main" val="1885591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Struktura seminární práce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51520" y="1154439"/>
            <a:ext cx="7416824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cs-CZ" altLang="cs-CZ" sz="2400" b="1" dirty="0"/>
              <a:t>Obhajoba SP ve formě prezentace na 15 min.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dirty="0"/>
              <a:t>Word 7 stran (</a:t>
            </a:r>
            <a:r>
              <a:rPr lang="cs-CZ" altLang="cs-CZ" sz="2400" dirty="0"/>
              <a:t>včetně úvodu,…závěru a použité literatury</a:t>
            </a:r>
            <a:r>
              <a:rPr lang="cs-CZ" altLang="cs-CZ" sz="2400" b="1" dirty="0"/>
              <a:t>) a vložení do IS SU do </a:t>
            </a:r>
            <a:r>
              <a:rPr lang="cs-CZ" altLang="cs-CZ" sz="2400" b="1" dirty="0">
                <a:solidFill>
                  <a:srgbClr val="FF0000"/>
                </a:solidFill>
              </a:rPr>
              <a:t>21. 4. 2025</a:t>
            </a:r>
          </a:p>
          <a:p>
            <a:pPr marL="609600" indent="-609600">
              <a:lnSpc>
                <a:spcPct val="90000"/>
              </a:lnSpc>
            </a:pPr>
            <a:endParaRPr lang="cs-CZ" altLang="cs-CZ" sz="24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dirty="0">
                <a:solidFill>
                  <a:srgbClr val="FF0000"/>
                </a:solidFill>
              </a:rPr>
              <a:t>Do dvojic až trojic. </a:t>
            </a:r>
          </a:p>
          <a:p>
            <a:pPr marL="609600" indent="-609600">
              <a:lnSpc>
                <a:spcPct val="90000"/>
              </a:lnSpc>
            </a:pPr>
            <a:endParaRPr lang="cs-CZ" altLang="cs-CZ" sz="2400" b="1" dirty="0"/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dirty="0"/>
              <a:t>Úvodní strana –</a:t>
            </a:r>
            <a:r>
              <a:rPr lang="cs-CZ" altLang="cs-CZ" sz="2400" dirty="0"/>
              <a:t> název předmětu, vyučující, akademický rok, semestr, jméno studenta, číslo studenta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i="1" dirty="0">
                <a:cs typeface="Arial" panose="020B0604020202020204" pitchFamily="34" charset="0"/>
              </a:rPr>
              <a:t>Obsah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cs-CZ" altLang="cs-CZ" sz="2400" dirty="0">
                <a:solidFill>
                  <a:srgbClr val="307871"/>
                </a:solidFill>
                <a:cs typeface="Arial" panose="020B0604020202020204" pitchFamily="34" charset="0"/>
              </a:rPr>
              <a:t>Úvod, Kapitoly……. Závěr a </a:t>
            </a:r>
            <a:r>
              <a:rPr lang="cs-CZ" altLang="cs-CZ" sz="2400" b="1" i="1" dirty="0">
                <a:solidFill>
                  <a:srgbClr val="307871"/>
                </a:solidFill>
                <a:cs typeface="Arial" panose="020B0604020202020204" pitchFamily="34" charset="0"/>
              </a:rPr>
              <a:t> </a:t>
            </a:r>
            <a:r>
              <a:rPr lang="cs-CZ" altLang="cs-CZ" sz="2400" b="1" i="1" dirty="0">
                <a:cs typeface="Arial" panose="020B0604020202020204" pitchFamily="34" charset="0"/>
              </a:rPr>
              <a:t>Seznam použitých pramenů – </a:t>
            </a:r>
            <a:r>
              <a:rPr lang="cs-CZ" altLang="cs-CZ" sz="2400" dirty="0"/>
              <a:t>časopisy, knihy, fulltextové databáze (FOK), statistiky,…</a:t>
            </a: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9121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827584" y="2211710"/>
            <a:ext cx="4572638" cy="72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4016</TotalTime>
  <Words>684</Words>
  <Application>Microsoft Office PowerPoint</Application>
  <PresentationFormat>Předvádění na obrazovce (16:9)</PresentationFormat>
  <Paragraphs>83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SLU</vt:lpstr>
      <vt:lpstr>Název prezentace     </vt:lpstr>
      <vt:lpstr>Vyučující</vt:lpstr>
      <vt:lpstr>Struktura přednášek</vt:lpstr>
      <vt:lpstr>Literatura</vt:lpstr>
      <vt:lpstr>Podmínky pro absolvování kurzu</vt:lpstr>
      <vt:lpstr>Témata seminárních prací</vt:lpstr>
      <vt:lpstr>Struktura seminární práce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Klára Václavínková</cp:lastModifiedBy>
  <cp:revision>214</cp:revision>
  <dcterms:created xsi:type="dcterms:W3CDTF">2016-07-06T15:42:34Z</dcterms:created>
  <dcterms:modified xsi:type="dcterms:W3CDTF">2025-02-06T11:42:55Z</dcterms:modified>
</cp:coreProperties>
</file>