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15" r:id="rId2"/>
    <p:sldId id="516" r:id="rId3"/>
    <p:sldId id="267" r:id="rId4"/>
    <p:sldId id="294" r:id="rId5"/>
    <p:sldId id="295" r:id="rId6"/>
    <p:sldId id="297" r:id="rId7"/>
    <p:sldId id="296" r:id="rId8"/>
    <p:sldId id="29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33" autoAdjust="0"/>
  </p:normalViewPr>
  <p:slideViewPr>
    <p:cSldViewPr>
      <p:cViewPr varScale="1">
        <p:scale>
          <a:sx n="120" d="100"/>
          <a:sy n="120" d="100"/>
        </p:scale>
        <p:origin x="13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9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Patrik Kajzar, Ph.D. – přednášky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Klára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Václavínková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semináře</a:t>
            </a:r>
            <a:endParaRPr lang="nl-NL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1003574"/>
            <a:ext cx="5111750" cy="215900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EBDEC-EC7D-4DE7-A7C5-ADE9527F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6A6BE3-96E2-4D93-BAE6-E34CD63A8ED5}"/>
              </a:ext>
            </a:extLst>
          </p:cNvPr>
          <p:cNvSpPr/>
          <p:nvPr/>
        </p:nvSpPr>
        <p:spPr>
          <a:xfrm>
            <a:off x="611560" y="120359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sz="2400" b="1" dirty="0"/>
              <a:t>Ing. Patrik Kajzar, Ph.D.</a:t>
            </a:r>
          </a:p>
          <a:p>
            <a:pPr algn="just"/>
            <a:r>
              <a:rPr lang="da-DK" sz="2400" dirty="0"/>
              <a:t>kancelář č. d. VB127</a:t>
            </a:r>
          </a:p>
          <a:p>
            <a:pPr algn="just"/>
            <a:r>
              <a:rPr lang="da-DK" sz="2400" dirty="0"/>
              <a:t>e-mail: </a:t>
            </a:r>
            <a:r>
              <a:rPr lang="da-DK" sz="2400" dirty="0">
                <a:hlinkClick r:id="rId2"/>
              </a:rPr>
              <a:t>kajzar@opf.slu.cz</a:t>
            </a:r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Mgr. Klára </a:t>
            </a:r>
            <a:r>
              <a:rPr lang="cs-CZ" sz="2400" b="1" dirty="0" err="1"/>
              <a:t>Václavínková</a:t>
            </a:r>
            <a:endParaRPr lang="cs-CZ" sz="2400" b="1" dirty="0"/>
          </a:p>
          <a:p>
            <a:pPr algn="just"/>
            <a:r>
              <a:rPr lang="cs-CZ" sz="2400" dirty="0"/>
              <a:t>kancelář č. d. VB127</a:t>
            </a:r>
          </a:p>
          <a:p>
            <a:pPr algn="just"/>
            <a:r>
              <a:rPr lang="da-DK" sz="2400" dirty="0"/>
              <a:t>e-mail</a:t>
            </a:r>
            <a:r>
              <a:rPr lang="cs-CZ" sz="2400" dirty="0"/>
              <a:t>: </a:t>
            </a: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 algn="just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795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1.	Úvod do mezinárodního cestovního ruchu</a:t>
            </a:r>
          </a:p>
          <a:p>
            <a:r>
              <a:rPr lang="cs-CZ" sz="2000" dirty="0"/>
              <a:t>2.	Mezinárodní cestovní ruch a jeho role ve světové ekonomice</a:t>
            </a:r>
          </a:p>
          <a:p>
            <a:r>
              <a:rPr lang="cs-CZ" sz="2000" dirty="0"/>
              <a:t>3.	Statistický monitoring mezinárodního cestovního ruchu</a:t>
            </a:r>
          </a:p>
          <a:p>
            <a:r>
              <a:rPr lang="cs-CZ" sz="2000" dirty="0"/>
              <a:t>4.	Regionální rozložení mezinárodního cestovního ruchu</a:t>
            </a:r>
          </a:p>
          <a:p>
            <a:r>
              <a:rPr lang="cs-CZ" sz="2000" dirty="0"/>
              <a:t>5.	Památky UNESCO a mezinárodní cestovní ruch</a:t>
            </a:r>
          </a:p>
          <a:p>
            <a:r>
              <a:rPr lang="cs-CZ" sz="2000" dirty="0"/>
              <a:t>6.	Mezinárodní organizace v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7.	Mezinárodní organizace v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8.	Privátní subjekty v mezinárodním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9.	Privátní subjekty v mezinárodním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10.	Udržitelnost v mezinárodním cestovním ruchu</a:t>
            </a:r>
          </a:p>
          <a:p>
            <a:r>
              <a:rPr lang="cs-CZ" sz="2000" dirty="0"/>
              <a:t>11.	Mezinárodní cestovní ruch v evropském prostoru</a:t>
            </a:r>
          </a:p>
          <a:p>
            <a:r>
              <a:rPr lang="cs-CZ" sz="2000" dirty="0"/>
              <a:t>12.	Postavení ČR v mezinárodním CR</a:t>
            </a:r>
          </a:p>
          <a:p>
            <a:r>
              <a:rPr lang="cs-CZ" sz="2000" dirty="0"/>
              <a:t>13.	Shrnutí a aktuality z oblasti MCR</a:t>
            </a:r>
          </a:p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8407" y="771550"/>
            <a:ext cx="916014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Povinná:</a:t>
            </a:r>
          </a:p>
          <a:p>
            <a:pPr algn="just"/>
            <a:r>
              <a:rPr lang="cs-CZ" sz="1600" dirty="0"/>
              <a:t>HAMARNEH, I., 2014. Mezinárodní cestovní ruch: vybrané kapitoly. Praha: Univerzita Jana Amose Komenského. ISBN 978-80-7452-040-2.</a:t>
            </a:r>
          </a:p>
          <a:p>
            <a:pPr algn="just"/>
            <a:r>
              <a:rPr lang="cs-CZ" sz="1600" dirty="0"/>
              <a:t>KAJZAR, P., 2025. Mezinárodní cestovní ruch – aktualizované vydání. Studijní opora. Karviná: OPF SLU.</a:t>
            </a:r>
          </a:p>
          <a:p>
            <a:pPr algn="just"/>
            <a:r>
              <a:rPr lang="cs-CZ" sz="1600" dirty="0"/>
              <a:t>PALATKOVÁ, M., 2014. Mezinárodní turismus: analýza pozice turismu ve světové ekonomice, změny mezinárodního turismu v důsledku globálních změn, evropská integrace a mezinárodní turismus. 2., </a:t>
            </a:r>
            <a:r>
              <a:rPr lang="cs-CZ" sz="1600" dirty="0" err="1"/>
              <a:t>aktualiz</a:t>
            </a:r>
            <a:r>
              <a:rPr lang="cs-CZ" sz="1600" dirty="0"/>
              <a:t>. a </a:t>
            </a:r>
            <a:r>
              <a:rPr lang="cs-CZ" sz="1600" dirty="0" err="1"/>
              <a:t>rozš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978-80-247-4862-7.</a:t>
            </a:r>
          </a:p>
          <a:p>
            <a:pPr algn="just"/>
            <a:r>
              <a:rPr lang="cs-CZ" sz="1600" b="1" dirty="0"/>
              <a:t>Doporučená:</a:t>
            </a:r>
          </a:p>
          <a:p>
            <a:pPr algn="just"/>
            <a:r>
              <a:rPr lang="cs-CZ" sz="1600" dirty="0"/>
              <a:t>HAMMOND, R., 2023. </a:t>
            </a:r>
            <a:r>
              <a:rPr lang="cs-CZ" sz="1600" dirty="0" err="1"/>
              <a:t>The</a:t>
            </a:r>
            <a:r>
              <a:rPr lang="cs-CZ" sz="1600" dirty="0"/>
              <a:t> Green </a:t>
            </a:r>
            <a:r>
              <a:rPr lang="cs-CZ" sz="1600" dirty="0" err="1"/>
              <a:t>Traveller</a:t>
            </a:r>
            <a:r>
              <a:rPr lang="cs-CZ" sz="1600" dirty="0"/>
              <a:t>: </a:t>
            </a:r>
            <a:r>
              <a:rPr lang="cs-CZ" sz="1600" dirty="0" err="1"/>
              <a:t>Conscious</a:t>
            </a:r>
            <a:r>
              <a:rPr lang="cs-CZ" sz="1600" dirty="0"/>
              <a:t> </a:t>
            </a:r>
            <a:r>
              <a:rPr lang="cs-CZ" sz="1600" dirty="0" err="1"/>
              <a:t>adventure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doesn't</a:t>
            </a:r>
            <a:r>
              <a:rPr lang="cs-CZ" sz="1600" dirty="0"/>
              <a:t> </a:t>
            </a:r>
            <a:r>
              <a:rPr lang="cs-CZ" sz="1600" dirty="0" err="1"/>
              <a:t>cost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earth</a:t>
            </a:r>
            <a:r>
              <a:rPr lang="cs-CZ" sz="1600" dirty="0"/>
              <a:t>. </a:t>
            </a:r>
            <a:r>
              <a:rPr lang="cs-CZ" sz="1600" dirty="0" err="1"/>
              <a:t>Pavilion</a:t>
            </a:r>
            <a:r>
              <a:rPr lang="cs-CZ" sz="1600" dirty="0"/>
              <a:t> </a:t>
            </a:r>
            <a:r>
              <a:rPr lang="cs-CZ" sz="1600" dirty="0" err="1"/>
              <a:t>Books</a:t>
            </a:r>
            <a:r>
              <a:rPr lang="cs-CZ" sz="1600" dirty="0"/>
              <a:t>. ISBN 978-1911682219.</a:t>
            </a:r>
          </a:p>
          <a:p>
            <a:pPr algn="just"/>
            <a:r>
              <a:rPr lang="cs-CZ" sz="1600" dirty="0"/>
              <a:t>LADE, C., 2020. International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Futures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Drivers</a:t>
            </a:r>
            <a:r>
              <a:rPr lang="cs-CZ" sz="1600" dirty="0"/>
              <a:t> and </a:t>
            </a:r>
            <a:r>
              <a:rPr lang="cs-CZ" sz="1600" dirty="0" err="1"/>
              <a:t>Impacts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Change</a:t>
            </a:r>
            <a:r>
              <a:rPr lang="cs-CZ" sz="1600" dirty="0"/>
              <a:t>. </a:t>
            </a:r>
            <a:r>
              <a:rPr lang="cs-CZ" sz="1600" dirty="0" err="1"/>
              <a:t>Goodfellow</a:t>
            </a:r>
            <a:r>
              <a:rPr lang="cs-CZ" sz="1600" dirty="0"/>
              <a:t>. ISBN 978-1911635239.</a:t>
            </a:r>
          </a:p>
          <a:p>
            <a:pPr algn="just"/>
            <a:r>
              <a:rPr lang="cs-CZ" sz="1600" dirty="0"/>
              <a:t>MCCLANAHAN, P., 2024. </a:t>
            </a:r>
            <a:r>
              <a:rPr lang="cs-CZ" sz="1600" dirty="0" err="1"/>
              <a:t>The</a:t>
            </a:r>
            <a:r>
              <a:rPr lang="cs-CZ" sz="1600" dirty="0"/>
              <a:t> New </a:t>
            </a:r>
            <a:r>
              <a:rPr lang="cs-CZ" sz="1600" dirty="0" err="1"/>
              <a:t>Tourist</a:t>
            </a:r>
            <a:r>
              <a:rPr lang="cs-CZ" sz="1600" dirty="0"/>
              <a:t>: </a:t>
            </a:r>
            <a:r>
              <a:rPr lang="cs-CZ" sz="1600" dirty="0" err="1"/>
              <a:t>Waking</a:t>
            </a:r>
            <a:r>
              <a:rPr lang="cs-CZ" sz="1600" dirty="0"/>
              <a:t> Up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Power</a:t>
            </a:r>
            <a:r>
              <a:rPr lang="cs-CZ" sz="1600" dirty="0"/>
              <a:t> and </a:t>
            </a:r>
            <a:r>
              <a:rPr lang="cs-CZ" sz="1600" dirty="0" err="1"/>
              <a:t>Perils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Travel</a:t>
            </a:r>
            <a:r>
              <a:rPr lang="cs-CZ" sz="1600" dirty="0"/>
              <a:t>. </a:t>
            </a:r>
            <a:r>
              <a:rPr lang="cs-CZ" sz="1600" dirty="0" err="1"/>
              <a:t>Scribner</a:t>
            </a:r>
            <a:r>
              <a:rPr lang="cs-CZ" sz="1600" dirty="0"/>
              <a:t>. ISBN 978-1668011775.</a:t>
            </a:r>
          </a:p>
          <a:p>
            <a:pPr algn="just"/>
            <a:r>
              <a:rPr lang="cs-CZ" sz="1600" dirty="0"/>
              <a:t>PÁSKOVÁ, M. a J. ZELENKA, 2018. Společensky odpovědný cestovní ruch. Praha: Idea Servis. ISBN 978-80-85970-91-3.</a:t>
            </a:r>
          </a:p>
          <a:p>
            <a:pPr algn="just"/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984776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2400" b="1" dirty="0"/>
              <a:t>Docházka na semináře min. 60 % </a:t>
            </a:r>
            <a:r>
              <a:rPr lang="cs-CZ" sz="2400" b="1" dirty="0"/>
              <a:t>- 10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2x Průběžný test (</a:t>
            </a:r>
            <a:r>
              <a:rPr lang="cs-CZ" sz="2400" b="1" dirty="0">
                <a:solidFill>
                  <a:srgbClr val="92D050"/>
                </a:solidFill>
              </a:rPr>
              <a:t>na přednášce</a:t>
            </a:r>
            <a:r>
              <a:rPr lang="cs-CZ" sz="2400" b="1" dirty="0"/>
              <a:t>) – 2 x 10b. TERMÍN – </a:t>
            </a:r>
            <a:r>
              <a:rPr lang="cs-CZ" sz="2400" b="1" dirty="0">
                <a:solidFill>
                  <a:srgbClr val="92D050"/>
                </a:solidFill>
              </a:rPr>
              <a:t>17.březen a 14. duben 2025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629984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EBF6AA8-1648-4302-882E-5BE795D7BC7A}"/>
              </a:ext>
            </a:extLst>
          </p:cNvPr>
          <p:cNvSpPr/>
          <p:nvPr/>
        </p:nvSpPr>
        <p:spPr>
          <a:xfrm>
            <a:off x="251520" y="915566"/>
            <a:ext cx="889248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900" b="1" dirty="0"/>
              <a:t>Vybrané příklady témat SP: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Udržitelnost v moderním cestovním ruchu: Výzvy a příležitosti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Udržitelnost v mezinárodním cestovním ruchu: Případová studie ekologického turismu v Evropě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Cirkulární ekonomika v cestovním ruchu: Jak mohou hotely a restaurace v ČR přispět k udržitelnosti?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Udržitelné ubytovací možnosti v České republice: Příklady dobré praxe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Zelené dopravní prostředky v cestovním ruchu: Srovnání ČR a vybraných evropských zemí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Ekologické dopady masového turismu v Evropě a snahy o jeho regulaci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Aktuální trendy v cestovním ruchu: Jak technologie mění turistický zážitek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Bezpečnostní výzvy v cestovním ruchu: Krize, prevence a řízení rizik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Lidské zdroje v cestovním ruchu: Současné problémy a budoucí řešení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900" dirty="0"/>
              <a:t>Památky jako klíčový faktor rozvoje cestovního ruchu v ČR</a:t>
            </a: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Obhajoba SP ve formě prezentace na 15 min.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IS SU do </a:t>
            </a:r>
            <a:r>
              <a:rPr lang="cs-CZ" altLang="cs-CZ" sz="2400" b="1" dirty="0">
                <a:solidFill>
                  <a:srgbClr val="FF0000"/>
                </a:solidFill>
              </a:rPr>
              <a:t>21. 4. 2025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Do dvojic až trojic. 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4016</TotalTime>
  <Words>684</Words>
  <Application>Microsoft Office PowerPoint</Application>
  <PresentationFormat>Předvádění na obrazovce (16:9)</PresentationFormat>
  <Paragraphs>83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SLU</vt:lpstr>
      <vt:lpstr>Název prezentace     </vt:lpstr>
      <vt:lpstr>Vyučující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Klára Václavínková</cp:lastModifiedBy>
  <cp:revision>214</cp:revision>
  <dcterms:created xsi:type="dcterms:W3CDTF">2016-07-06T15:42:34Z</dcterms:created>
  <dcterms:modified xsi:type="dcterms:W3CDTF">2025-02-06T11:42:55Z</dcterms:modified>
</cp:coreProperties>
</file>