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4" r:id="rId8"/>
    <p:sldId id="262" r:id="rId9"/>
  </p:sldIdLst>
  <p:sldSz cx="12192000" cy="6858000"/>
  <p:notesSz cx="6858000" cy="9144000"/>
  <p:custDataLst>
    <p:tags r:id="rId10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5" d="100"/>
          <a:sy n="75" d="100"/>
        </p:scale>
        <p:origin x="28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3/7/2024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3/7/2024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3/7/2024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3/7/2024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3/7/2024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kudyznudy.cz/aktuality/objevte-ctrnact-ceskych-pamatek-unesco" TargetMode="External"/><Relationship Id="rId2" Type="http://schemas.openxmlformats.org/officeDocument/2006/relationships/hyperlink" Target="https://www.unesco-czech.cz/unesco-pamatky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ccka.cz/" TargetMode="External"/><Relationship Id="rId2" Type="http://schemas.openxmlformats.org/officeDocument/2006/relationships/hyperlink" Target="https://ceskauniecr.cz/clenove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asociacepruvodcu.cz/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P4vkRJpKK3g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Česká republika v </a:t>
            </a:r>
            <a:r>
              <a:rPr lang="cs-CZ" dirty="0" err="1"/>
              <a:t>mcr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517701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Česká republika je díky své geografické poloze, četnosti a rozmanitosti atraktivit, rozvinuté</a:t>
            </a:r>
            <a:br>
              <a:rPr lang="cs-CZ" dirty="0"/>
            </a:br>
            <a:r>
              <a:rPr lang="cs-CZ" dirty="0"/>
              <a:t>infrastruktuře a stabilní politické situaci významnou destinací Evropy i světového cestovního</a:t>
            </a:r>
            <a:br>
              <a:rPr lang="cs-CZ" dirty="0"/>
            </a:br>
            <a:r>
              <a:rPr lang="cs-CZ" dirty="0"/>
              <a:t>ruchu. </a:t>
            </a:r>
          </a:p>
          <a:p>
            <a:r>
              <a:rPr lang="cs-CZ" dirty="0"/>
              <a:t>Světová organizace cestovního ruchu (UNWTO) řadí Českou republiku (stejně jako</a:t>
            </a:r>
            <a:br>
              <a:rPr lang="cs-CZ" dirty="0"/>
            </a:br>
            <a:r>
              <a:rPr lang="cs-CZ" dirty="0"/>
              <a:t>ostatní bývalé socialistické státy) v rámci regionu Evropa do </a:t>
            </a:r>
            <a:r>
              <a:rPr lang="cs-CZ" dirty="0" err="1"/>
              <a:t>subregionu</a:t>
            </a:r>
            <a:r>
              <a:rPr lang="cs-CZ" dirty="0"/>
              <a:t> střední a východní</a:t>
            </a:r>
            <a:br>
              <a:rPr lang="cs-CZ" dirty="0"/>
            </a:br>
            <a:r>
              <a:rPr lang="cs-CZ" dirty="0"/>
              <a:t>Evropa (CEE).</a:t>
            </a:r>
            <a:br>
              <a:rPr lang="cs-CZ" dirty="0"/>
            </a:br>
            <a:r>
              <a:rPr lang="cs-CZ" dirty="0"/>
              <a:t>Česká republika je rozlohou na 115. místě mezi všemi státy světa (podíl 0,1 % na celkové</a:t>
            </a:r>
            <a:br>
              <a:rPr lang="cs-CZ" dirty="0"/>
            </a:br>
            <a:r>
              <a:rPr lang="cs-CZ" dirty="0"/>
              <a:t>rozloze pevniny) a na 85. místě měřeno počtem obyvatel (podíl 0,15 % na celkové populaci).</a:t>
            </a:r>
            <a:br>
              <a:rPr lang="cs-CZ" dirty="0"/>
            </a:br>
            <a:r>
              <a:rPr lang="cs-CZ" dirty="0"/>
              <a:t>V porovnání HDP na obyvatele je Česká republiky na 39. místě. ČR je tak možné zařadit mezi</a:t>
            </a:r>
            <a:br>
              <a:rPr lang="cs-CZ" dirty="0"/>
            </a:br>
            <a:r>
              <a:rPr lang="cs-CZ" dirty="0"/>
              <a:t>ekonomicky vyspělé státy s menší rozlohou a s průměrným počtem obyvatel.</a:t>
            </a:r>
          </a:p>
        </p:txBody>
      </p:sp>
    </p:spTree>
    <p:extLst>
      <p:ext uri="{BB962C8B-B14F-4D97-AF65-F5344CB8AC3E}">
        <p14:creationId xmlns:p14="http://schemas.microsoft.com/office/powerpoint/2010/main" val="10006744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Potenciál </a:t>
            </a:r>
            <a:r>
              <a:rPr lang="cs-CZ" dirty="0" err="1"/>
              <a:t>čr</a:t>
            </a:r>
            <a:r>
              <a:rPr lang="cs-CZ" dirty="0"/>
              <a:t> v </a:t>
            </a:r>
            <a:r>
              <a:rPr lang="cs-CZ" dirty="0" err="1"/>
              <a:t>mcr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Česká republika má velmi dobrý potenciál pro rozvoj cestovního ruchu. Je destinací s mnoha</a:t>
            </a:r>
            <a:br>
              <a:rPr lang="cs-CZ" dirty="0"/>
            </a:br>
            <a:r>
              <a:rPr lang="cs-CZ" dirty="0"/>
              <a:t>památkovými objekty a vyznačuje se jejich velkou koncentrací a rozmanitostí. </a:t>
            </a:r>
          </a:p>
          <a:p>
            <a:r>
              <a:rPr lang="cs-CZ" dirty="0"/>
              <a:t>O hodnotě kulturního dědictví ČR svědčí počet památek zapsaných na Seznam světového kulturního a přírodního dědictví UNESCO. Z celkového počtu 1092 památek zapsaných v r. 2022 v Seznamu UNESCO jich má ČR zapsáno 16, ČR je tak na 23.-25. místě ve světě. </a:t>
            </a:r>
          </a:p>
          <a:p>
            <a:r>
              <a:rPr lang="cs-CZ" dirty="0">
                <a:hlinkClick r:id="rId2"/>
              </a:rPr>
              <a:t>https://www.unesco-czech.cz/unesco-pamatky/</a:t>
            </a:r>
            <a:r>
              <a:rPr lang="cs-CZ" dirty="0"/>
              <a:t> </a:t>
            </a:r>
          </a:p>
          <a:p>
            <a:r>
              <a:rPr lang="cs-CZ" dirty="0">
                <a:hlinkClick r:id="rId3"/>
              </a:rPr>
              <a:t>https://www.kudyznudy.cz/aktuality/objevte-ctrnact-ceskych-pamatek-unesco</a:t>
            </a:r>
            <a:r>
              <a:rPr lang="cs-CZ" dirty="0"/>
              <a:t> </a:t>
            </a:r>
          </a:p>
          <a:p>
            <a:r>
              <a:rPr lang="cs-CZ" dirty="0"/>
              <a:t>Četné jsou v ČR i přírodní atraktivity, ovšem ve světovém srovnání jsou méně významné.</a:t>
            </a:r>
            <a:br>
              <a:rPr lang="cs-CZ" dirty="0"/>
            </a:br>
            <a:r>
              <a:rPr lang="cs-CZ" dirty="0"/>
              <a:t>Česká republika má nadprůměrný potenciál pro lázeňský cestovní ruch. 37 lázeňských míst,</a:t>
            </a:r>
            <a:br>
              <a:rPr lang="cs-CZ" dirty="0"/>
            </a:br>
            <a:r>
              <a:rPr lang="cs-CZ" dirty="0"/>
              <a:t>rozmanitá struktura přírodních léčebných zdrojů a dlouholetá tradicí medicínského lázeňství</a:t>
            </a:r>
            <a:br>
              <a:rPr lang="cs-CZ" dirty="0"/>
            </a:br>
            <a:r>
              <a:rPr lang="cs-CZ" dirty="0"/>
              <a:t>ji řadí mezi významné státy evropského lázeňství.</a:t>
            </a:r>
          </a:p>
        </p:txBody>
      </p:sp>
    </p:spTree>
    <p:extLst>
      <p:ext uri="{BB962C8B-B14F-4D97-AF65-F5344CB8AC3E}">
        <p14:creationId xmlns:p14="http://schemas.microsoft.com/office/powerpoint/2010/main" val="11617626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Dobrých výsledků dosahuje Praha v </a:t>
            </a:r>
            <a:r>
              <a:rPr lang="cs-CZ" b="1" dirty="0"/>
              <a:t>kongresovém cestovním ruchu</a:t>
            </a:r>
            <a:r>
              <a:rPr lang="cs-CZ" dirty="0"/>
              <a:t>. Podle statistiky</a:t>
            </a:r>
            <a:br>
              <a:rPr lang="cs-CZ" dirty="0"/>
            </a:br>
            <a:r>
              <a:rPr lang="cs-CZ" dirty="0"/>
              <a:t>Mezinárodní kongresové asociace (ICCA) se v roce 2017 umístila Praha na 10. místě na světě z hlediska počtu pořádaných akcí.</a:t>
            </a:r>
            <a:br>
              <a:rPr lang="cs-CZ" dirty="0"/>
            </a:br>
            <a:r>
              <a:rPr lang="cs-CZ" dirty="0"/>
              <a:t>V rámci střední a východní Evropy má ČR velmi dobrý potenciál pro golfový turismus. V ČR je přes 100 </a:t>
            </a:r>
            <a:r>
              <a:rPr lang="cs-CZ" b="1" dirty="0"/>
              <a:t>golfových hřišť</a:t>
            </a:r>
            <a:r>
              <a:rPr lang="cs-CZ" dirty="0"/>
              <a:t>, a ve srovnání s jinými vyspělými golfovými státy je v ČR malý průměrný počet hráčů na hřiště.</a:t>
            </a:r>
            <a:br>
              <a:rPr lang="cs-CZ" dirty="0"/>
            </a:br>
            <a:r>
              <a:rPr lang="cs-CZ" dirty="0"/>
              <a:t>Česká republika patří v Evropské unii mezi země s nejvyšší vybaveností podniky služeb</a:t>
            </a:r>
            <a:br>
              <a:rPr lang="cs-CZ" dirty="0"/>
            </a:br>
            <a:r>
              <a:rPr lang="cs-CZ" dirty="0"/>
              <a:t>cestovního ruchu. </a:t>
            </a:r>
          </a:p>
        </p:txBody>
      </p:sp>
    </p:spTree>
    <p:extLst>
      <p:ext uri="{BB962C8B-B14F-4D97-AF65-F5344CB8AC3E}">
        <p14:creationId xmlns:p14="http://schemas.microsoft.com/office/powerpoint/2010/main" val="40588859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Česká republika je členem významných mezinárodních organizací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Světové organizace cestovního ruchu (</a:t>
            </a:r>
            <a:r>
              <a:rPr lang="cs-CZ" dirty="0" err="1"/>
              <a:t>World</a:t>
            </a:r>
            <a:r>
              <a:rPr lang="cs-CZ" dirty="0"/>
              <a:t> </a:t>
            </a:r>
            <a:r>
              <a:rPr lang="cs-CZ" dirty="0" err="1"/>
              <a:t>Tourism</a:t>
            </a:r>
            <a:r>
              <a:rPr lang="cs-CZ" dirty="0"/>
              <a:t> </a:t>
            </a:r>
            <a:r>
              <a:rPr lang="cs-CZ" dirty="0" err="1"/>
              <a:t>Organization</a:t>
            </a:r>
            <a:r>
              <a:rPr lang="cs-CZ" dirty="0"/>
              <a:t>, UNWTO)</a:t>
            </a:r>
            <a:br>
              <a:rPr lang="cs-CZ" dirty="0"/>
            </a:br>
            <a:r>
              <a:rPr lang="cs-CZ" dirty="0"/>
              <a:t>• Evropské komise pro cestovní ruch (</a:t>
            </a:r>
            <a:r>
              <a:rPr lang="cs-CZ" dirty="0" err="1"/>
              <a:t>European</a:t>
            </a:r>
            <a:r>
              <a:rPr lang="cs-CZ" dirty="0"/>
              <a:t> </a:t>
            </a:r>
            <a:r>
              <a:rPr lang="cs-CZ" dirty="0" err="1"/>
              <a:t>Travel</a:t>
            </a:r>
            <a:r>
              <a:rPr lang="cs-CZ" dirty="0"/>
              <a:t> </a:t>
            </a:r>
            <a:r>
              <a:rPr lang="cs-CZ" dirty="0" err="1"/>
              <a:t>Commission</a:t>
            </a:r>
            <a:r>
              <a:rPr lang="cs-CZ" dirty="0"/>
              <a:t>, ETC)</a:t>
            </a:r>
            <a:br>
              <a:rPr lang="cs-CZ" dirty="0"/>
            </a:br>
            <a:r>
              <a:rPr lang="cs-CZ" dirty="0"/>
              <a:t>• </a:t>
            </a:r>
            <a:r>
              <a:rPr lang="cs-CZ" b="1" dirty="0"/>
              <a:t>Profesní asociace </a:t>
            </a:r>
            <a:r>
              <a:rPr lang="cs-CZ" dirty="0"/>
              <a:t>–</a:t>
            </a:r>
          </a:p>
          <a:p>
            <a:pPr marL="0" indent="0">
              <a:buNone/>
            </a:pPr>
            <a:r>
              <a:rPr lang="cs-CZ" dirty="0">
                <a:hlinkClick r:id="rId2"/>
              </a:rPr>
              <a:t>https://ceskauniecr.cz/clenove/</a:t>
            </a:r>
            <a:r>
              <a:rPr lang="cs-CZ" dirty="0"/>
              <a:t> </a:t>
            </a:r>
          </a:p>
          <a:p>
            <a:pPr marL="0" indent="0">
              <a:buNone/>
            </a:pPr>
            <a:r>
              <a:rPr lang="cs-CZ" dirty="0">
                <a:hlinkClick r:id="rId3"/>
              </a:rPr>
              <a:t>https://www.accka.cz/</a:t>
            </a:r>
            <a:endParaRPr lang="cs-CZ" dirty="0"/>
          </a:p>
          <a:p>
            <a:pPr marL="0" indent="0">
              <a:buNone/>
            </a:pPr>
            <a:r>
              <a:rPr lang="cs-CZ" dirty="0">
                <a:hlinkClick r:id="rId4"/>
              </a:rPr>
              <a:t>https://www.asociacepruvodcu.cz/</a:t>
            </a:r>
            <a:br>
              <a:rPr lang="cs-CZ" dirty="0"/>
            </a:br>
            <a:r>
              <a:rPr lang="cs-CZ" dirty="0"/>
              <a:t>o </a:t>
            </a:r>
            <a:r>
              <a:rPr lang="cs-CZ" dirty="0" err="1"/>
              <a:t>European</a:t>
            </a:r>
            <a:r>
              <a:rPr lang="cs-CZ" dirty="0"/>
              <a:t> Center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Eco</a:t>
            </a:r>
            <a:r>
              <a:rPr lang="cs-CZ" dirty="0"/>
              <a:t> Agro </a:t>
            </a:r>
            <a:r>
              <a:rPr lang="cs-CZ" dirty="0" err="1"/>
              <a:t>Tourism</a:t>
            </a:r>
            <a:r>
              <a:rPr lang="cs-CZ" dirty="0"/>
              <a:t> (ECEAT)</a:t>
            </a:r>
            <a:br>
              <a:rPr lang="cs-CZ" dirty="0"/>
            </a:br>
            <a:r>
              <a:rPr lang="cs-CZ" dirty="0"/>
              <a:t>o Evropská federace průvodcovských asociací (FEG)</a:t>
            </a:r>
            <a:br>
              <a:rPr lang="cs-CZ" dirty="0"/>
            </a:br>
            <a:r>
              <a:rPr lang="cs-CZ" dirty="0"/>
              <a:t>o International </a:t>
            </a:r>
            <a:r>
              <a:rPr lang="cs-CZ" dirty="0" err="1"/>
              <a:t>Congress</a:t>
            </a:r>
            <a:r>
              <a:rPr lang="cs-CZ" dirty="0"/>
              <a:t> and </a:t>
            </a:r>
            <a:r>
              <a:rPr lang="cs-CZ" dirty="0" err="1"/>
              <a:t>Convention</a:t>
            </a:r>
            <a:r>
              <a:rPr lang="cs-CZ" dirty="0"/>
              <a:t> </a:t>
            </a:r>
            <a:r>
              <a:rPr lang="cs-CZ" dirty="0" err="1"/>
              <a:t>Association</a:t>
            </a:r>
            <a:r>
              <a:rPr lang="cs-CZ" dirty="0"/>
              <a:t> (ICCA)</a:t>
            </a:r>
          </a:p>
        </p:txBody>
      </p:sp>
    </p:spTree>
    <p:extLst>
      <p:ext uri="{BB962C8B-B14F-4D97-AF65-F5344CB8AC3E}">
        <p14:creationId xmlns:p14="http://schemas.microsoft.com/office/powerpoint/2010/main" val="3868960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Projekty </a:t>
            </a:r>
            <a:r>
              <a:rPr lang="cs-CZ" dirty="0" err="1"/>
              <a:t>cr</a:t>
            </a:r>
            <a:r>
              <a:rPr lang="cs-CZ" dirty="0"/>
              <a:t> v </a:t>
            </a:r>
            <a:r>
              <a:rPr lang="cs-CZ" dirty="0" err="1"/>
              <a:t>čr</a:t>
            </a:r>
            <a:r>
              <a:rPr lang="cs-CZ" dirty="0"/>
              <a:t>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Projekt EHD - Dny evropského dědictví (</a:t>
            </a:r>
            <a:r>
              <a:rPr lang="cs-CZ" dirty="0" err="1"/>
              <a:t>European</a:t>
            </a:r>
            <a:r>
              <a:rPr lang="cs-CZ" dirty="0"/>
              <a:t> </a:t>
            </a:r>
            <a:r>
              <a:rPr lang="cs-CZ" dirty="0" err="1"/>
              <a:t>Heritage</a:t>
            </a:r>
            <a:r>
              <a:rPr lang="cs-CZ" dirty="0"/>
              <a:t> </a:t>
            </a:r>
            <a:r>
              <a:rPr lang="cs-CZ" dirty="0" err="1"/>
              <a:t>Days</a:t>
            </a:r>
            <a:r>
              <a:rPr lang="cs-CZ" dirty="0"/>
              <a:t>)</a:t>
            </a:r>
            <a:br>
              <a:rPr lang="cs-CZ" dirty="0"/>
            </a:br>
            <a:r>
              <a:rPr lang="cs-CZ" dirty="0"/>
              <a:t>• Projekty EU</a:t>
            </a:r>
            <a:br>
              <a:rPr lang="cs-CZ" dirty="0"/>
            </a:br>
            <a:r>
              <a:rPr lang="cs-CZ" dirty="0"/>
              <a:t>o Hlavní město evropské kultury ( byla Praha a Plzeň)</a:t>
            </a:r>
            <a:br>
              <a:rPr lang="cs-CZ" dirty="0"/>
            </a:br>
            <a:r>
              <a:rPr lang="cs-CZ" dirty="0"/>
              <a:t>o Projekt EDEN (</a:t>
            </a:r>
            <a:r>
              <a:rPr lang="cs-CZ" dirty="0" err="1"/>
              <a:t>European</a:t>
            </a:r>
            <a:r>
              <a:rPr lang="cs-CZ" dirty="0"/>
              <a:t> </a:t>
            </a:r>
            <a:r>
              <a:rPr lang="cs-CZ" dirty="0" err="1"/>
              <a:t>Destination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ExcelleNce</a:t>
            </a:r>
            <a:r>
              <a:rPr lang="cs-CZ" dirty="0"/>
              <a:t>)</a:t>
            </a:r>
          </a:p>
          <a:p>
            <a:pPr marL="0" indent="0">
              <a:buNone/>
            </a:pPr>
            <a:br>
              <a:rPr lang="cs-CZ" dirty="0"/>
            </a:br>
            <a:r>
              <a:rPr lang="cs-CZ" dirty="0"/>
              <a:t>o Projekt ERIH (Evropské cesty industriálního dědictví)</a:t>
            </a:r>
          </a:p>
          <a:p>
            <a:r>
              <a:rPr lang="cs-CZ" dirty="0">
                <a:hlinkClick r:id="rId2"/>
              </a:rPr>
              <a:t>https://www.youtube.com/watch?v=P4vkRJpKK3g</a:t>
            </a:r>
            <a:r>
              <a:rPr lang="cs-CZ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1084357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9AC8900-2727-4AFD-9851-9D48B59EAD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Zkuste příklady </a:t>
            </a:r>
            <a:r>
              <a:rPr lang="cs-CZ"/>
              <a:t>: dvojice </a:t>
            </a:r>
            <a:br>
              <a:rPr lang="cs-CZ" dirty="0"/>
            </a:br>
            <a:r>
              <a:rPr lang="cs-CZ" dirty="0"/>
              <a:t>Ke každému 2 příklady v ČR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4CBE641-5DC1-4DEB-81B7-35D5733368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cs-CZ" sz="3600" dirty="0"/>
              <a:t>2 památky, kdy je otevřeno (sezóna) plus základní vstupné pro 1 osobu. </a:t>
            </a:r>
          </a:p>
          <a:p>
            <a:r>
              <a:rPr lang="cs-CZ" dirty="0"/>
              <a:t>Kulturní CR</a:t>
            </a:r>
          </a:p>
          <a:p>
            <a:r>
              <a:rPr lang="cs-CZ" dirty="0"/>
              <a:t>Adrenalinový CR</a:t>
            </a:r>
          </a:p>
          <a:p>
            <a:r>
              <a:rPr lang="cs-CZ" dirty="0"/>
              <a:t>Lázeňský CR</a:t>
            </a:r>
          </a:p>
          <a:p>
            <a:r>
              <a:rPr lang="cs-CZ" dirty="0" err="1"/>
              <a:t>Dark</a:t>
            </a:r>
            <a:r>
              <a:rPr lang="cs-CZ" dirty="0"/>
              <a:t> turismus</a:t>
            </a:r>
          </a:p>
          <a:p>
            <a:r>
              <a:rPr lang="cs-CZ" dirty="0"/>
              <a:t>Náboženský  </a:t>
            </a:r>
          </a:p>
          <a:p>
            <a:r>
              <a:rPr lang="cs-CZ" dirty="0"/>
              <a:t>Sportovní </a:t>
            </a:r>
          </a:p>
          <a:p>
            <a:r>
              <a:rPr lang="cs-CZ" dirty="0"/>
              <a:t>Kulinářský </a:t>
            </a:r>
          </a:p>
          <a:p>
            <a:r>
              <a:rPr lang="cs-CZ" dirty="0"/>
              <a:t>Udržitelný /ekologický</a:t>
            </a:r>
          </a:p>
          <a:p>
            <a:r>
              <a:rPr lang="cs-CZ" dirty="0"/>
              <a:t>Industriální  </a:t>
            </a:r>
          </a:p>
          <a:p>
            <a:r>
              <a:rPr lang="cs-CZ" dirty="0"/>
              <a:t>Vzdělávací 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813372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Děkuji za pozornost. </a:t>
            </a:r>
          </a:p>
        </p:txBody>
      </p:sp>
    </p:spTree>
    <p:extLst>
      <p:ext uri="{BB962C8B-B14F-4D97-AF65-F5344CB8AC3E}">
        <p14:creationId xmlns:p14="http://schemas.microsoft.com/office/powerpoint/2010/main" val="3881210861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GUID" val="ab90bf86-4360-4ffe-a731-60b6e8476f92"/>
</p:tagLst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TM10001114[[fn=Galerie]]</Template>
  <TotalTime>69</TotalTime>
  <Words>588</Words>
  <Application>Microsoft Office PowerPoint</Application>
  <PresentationFormat>Širokoúhlá obrazovka</PresentationFormat>
  <Paragraphs>32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1" baseType="lpstr">
      <vt:lpstr>Arial</vt:lpstr>
      <vt:lpstr>Gill Sans MT</vt:lpstr>
      <vt:lpstr>Gallery</vt:lpstr>
      <vt:lpstr>Česká republika v mcr</vt:lpstr>
      <vt:lpstr>Prezentace aplikace PowerPoint</vt:lpstr>
      <vt:lpstr>Potenciál čr v mcr</vt:lpstr>
      <vt:lpstr>Prezentace aplikace PowerPoint</vt:lpstr>
      <vt:lpstr>Česká republika je členem významných mezinárodních organizací</vt:lpstr>
      <vt:lpstr>Projekty cr v čr </vt:lpstr>
      <vt:lpstr>Zkuste příklady : dvojice  Ke každému 2 příklady v ČR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Česká republika v mcr</dc:title>
  <dc:creator>Klára Václavínková</dc:creator>
  <cp:lastModifiedBy>student</cp:lastModifiedBy>
  <cp:revision>22</cp:revision>
  <dcterms:created xsi:type="dcterms:W3CDTF">2022-04-07T06:52:55Z</dcterms:created>
  <dcterms:modified xsi:type="dcterms:W3CDTF">2024-03-07T12:32:11Z</dcterms:modified>
</cp:coreProperties>
</file>