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520" r:id="rId2"/>
    <p:sldId id="256" r:id="rId3"/>
    <p:sldId id="442" r:id="rId4"/>
    <p:sldId id="493" r:id="rId5"/>
    <p:sldId id="494" r:id="rId6"/>
    <p:sldId id="495" r:id="rId7"/>
    <p:sldId id="496" r:id="rId8"/>
    <p:sldId id="499" r:id="rId9"/>
    <p:sldId id="500" r:id="rId10"/>
    <p:sldId id="497" r:id="rId11"/>
    <p:sldId id="501" r:id="rId12"/>
    <p:sldId id="502" r:id="rId13"/>
    <p:sldId id="503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3" r:id="rId24"/>
    <p:sldId id="514" r:id="rId25"/>
    <p:sldId id="492" r:id="rId26"/>
    <p:sldId id="481" r:id="rId27"/>
    <p:sldId id="482" r:id="rId28"/>
    <p:sldId id="483" r:id="rId29"/>
    <p:sldId id="484" r:id="rId30"/>
    <p:sldId id="485" r:id="rId31"/>
    <p:sldId id="486" r:id="rId32"/>
    <p:sldId id="487" r:id="rId33"/>
    <p:sldId id="488" r:id="rId34"/>
    <p:sldId id="489" r:id="rId35"/>
    <p:sldId id="490" r:id="rId36"/>
    <p:sldId id="515" r:id="rId37"/>
    <p:sldId id="516" r:id="rId38"/>
    <p:sldId id="517" r:id="rId39"/>
    <p:sldId id="518" r:id="rId40"/>
    <p:sldId id="519" r:id="rId41"/>
    <p:sldId id="480" r:id="rId42"/>
    <p:sldId id="293" r:id="rId4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33" autoAdjust="0"/>
  </p:normalViewPr>
  <p:slideViewPr>
    <p:cSldViewPr>
      <p:cViewPr varScale="1">
        <p:scale>
          <a:sx n="76" d="100"/>
          <a:sy n="76" d="100"/>
        </p:scale>
        <p:origin x="96" y="3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865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704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327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239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711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306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85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9231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097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368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191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053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988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8406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6074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6154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2818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8031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4887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2388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03516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866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6637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846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0298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1237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0691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8713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48040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2991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3037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0961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2374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14500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6102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472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720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348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121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504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Mezinárodní cestovní ruch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Patrik Kajzar,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2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V Zelení knize </a:t>
            </a:r>
            <a:r>
              <a:rPr lang="cs-CZ" dirty="0" smtClean="0"/>
              <a:t>se zpravidla </a:t>
            </a:r>
            <a:r>
              <a:rPr lang="cs-CZ" dirty="0"/>
              <a:t>v první části popisují stávající stav určité problematiky a dále navrhují řešení, jak situaci řešit. Zelené knihy mají za úkol nastartovat veřejné diskuze o konkrétních tématech a záměrech Evropské komise ještě předtím, než přistoupí k jejich zpracování do podoby zákona či směrnice</a:t>
            </a:r>
            <a:r>
              <a:rPr lang="cs-CZ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Do </a:t>
            </a:r>
            <a:r>
              <a:rPr lang="cs-CZ" dirty="0"/>
              <a:t>těchto diskuzí může vstupovat formou připomínek prakticky kdokoliv. Připomínkování probíhá v určitých časových obdobích (např. po dobu jednoho měsíce), zpravidla na stránkách generálního ředitelství, pod které diskutovaná problematika </a:t>
            </a:r>
            <a:r>
              <a:rPr lang="cs-CZ" dirty="0" smtClean="0"/>
              <a:t>spadá)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/>
              <a:t>Bílé knihy Komise </a:t>
            </a:r>
            <a:r>
              <a:rPr lang="cs-CZ" dirty="0"/>
              <a:t>jsou dokumenty, které obsahují návrhy na činnost Společenství v určité oblasti. V některých případech </a:t>
            </a:r>
            <a:r>
              <a:rPr lang="cs-CZ" b="1" dirty="0"/>
              <a:t>Bílá kniha následuje po vydání Zelené knihy</a:t>
            </a:r>
            <a:r>
              <a:rPr lang="cs-CZ" dirty="0"/>
              <a:t>, jejímž cílem je zahájit proces konzultací o daném tématu na evropské úrovni.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Po </a:t>
            </a:r>
            <a:r>
              <a:rPr lang="cs-CZ" dirty="0"/>
              <a:t>schválení Radou se z Bílé knihy může stát akční program Unie pro danou oblast.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Bílá </a:t>
            </a:r>
            <a:r>
              <a:rPr lang="cs-CZ" b="1" dirty="0"/>
              <a:t>kniha má pro členské státy EU pouze doporučující povahu</a:t>
            </a:r>
            <a:r>
              <a:rPr lang="cs-CZ" dirty="0"/>
              <a:t>, je nezávazným dokumentem.</a:t>
            </a:r>
          </a:p>
        </p:txBody>
      </p:sp>
    </p:spTree>
    <p:extLst>
      <p:ext uri="{BB962C8B-B14F-4D97-AF65-F5344CB8AC3E}">
        <p14:creationId xmlns:p14="http://schemas.microsoft.com/office/powerpoint/2010/main" val="19580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V roce 1996 předložila </a:t>
            </a:r>
            <a:r>
              <a:rPr lang="cs-CZ" sz="2000" b="1" dirty="0"/>
              <a:t>Komise sdělení COM/96/29 „Zpráva Radě, Evropskému parlamentu, Evropskému hospodářskému a sociálnímu výboru a Výboru regionů o opatřeních Společenství týkajících se cestovního ruchu“. </a:t>
            </a:r>
            <a:endParaRPr lang="cs-CZ" sz="2000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Z </a:t>
            </a:r>
            <a:r>
              <a:rPr lang="cs-CZ" sz="2000" dirty="0"/>
              <a:t>dalších dokumentů měla význam sdělení </a:t>
            </a:r>
            <a:r>
              <a:rPr lang="cs-CZ" sz="2000" b="1" dirty="0"/>
              <a:t>COM/96/166 „Zpráva o hodnocení Akčního plánu Společenství na podporu cestovního ruchu“ a sdělení COM/96/635 „Pozměněný návrh na rozhodnutí Rady o prvním víceletém programu na podporu evropského cestovního ruchu </a:t>
            </a:r>
            <a:r>
              <a:rPr lang="cs-CZ" sz="2000" b="1" dirty="0" err="1"/>
              <a:t>Philoxenia</a:t>
            </a:r>
            <a:r>
              <a:rPr lang="cs-CZ" sz="2000" b="1" dirty="0"/>
              <a:t> (1997 – 2000</a:t>
            </a:r>
            <a:r>
              <a:rPr lang="cs-CZ" sz="2000" b="1" dirty="0" smtClean="0"/>
              <a:t>)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Program </a:t>
            </a:r>
            <a:r>
              <a:rPr lang="cs-CZ" sz="2000" b="1" dirty="0" err="1" smtClean="0"/>
              <a:t>Philoxenia</a:t>
            </a:r>
            <a:r>
              <a:rPr lang="cs-CZ" sz="2000" b="1" dirty="0" smtClean="0"/>
              <a:t> </a:t>
            </a:r>
            <a:r>
              <a:rPr lang="cs-CZ" sz="2000" b="1" dirty="0"/>
              <a:t>obsahoval čtyři hlavní cíle, a</a:t>
            </a:r>
            <a:r>
              <a:rPr lang="cs-CZ" sz="2000" dirty="0"/>
              <a:t> to (1) zlepšení informovanosti v cestovním ruchu, (2) zdokonalení legislativního a finančního prostředí pro cestovní ruch, (3) zvýšení kvality evropského cestovního ruchu a (4) propagaci Evropy v nečlenských zemích a získání většího počtu </a:t>
            </a:r>
            <a:r>
              <a:rPr lang="cs-CZ" sz="2000" dirty="0" smtClean="0"/>
              <a:t>návštěvníků.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9894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V dalším roce </a:t>
            </a:r>
            <a:r>
              <a:rPr lang="cs-CZ" sz="2000" dirty="0" smtClean="0"/>
              <a:t>1997 </a:t>
            </a:r>
            <a:r>
              <a:rPr lang="cs-CZ" sz="2000" dirty="0"/>
              <a:t>podala Komise zprávu k </a:t>
            </a:r>
            <a:r>
              <a:rPr lang="cs-CZ" sz="2000" b="1" dirty="0"/>
              <a:t>„Opatření Společenství ke zvýšení efektivity cestovního ruchu</a:t>
            </a:r>
            <a:r>
              <a:rPr lang="cs-CZ" sz="2000" dirty="0"/>
              <a:t>“. Tato zpráva se zabývala návrhy na zvýšení účinnosti evropského cestovního </a:t>
            </a:r>
            <a:r>
              <a:rPr lang="cs-CZ" sz="2000" dirty="0" smtClean="0"/>
              <a:t>ruchu.</a:t>
            </a: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Z hlediska ochrany lidských práv mělo význam „</a:t>
            </a:r>
            <a:r>
              <a:rPr lang="cs-CZ" sz="2000" b="1" dirty="0"/>
              <a:t>Sdělení o boji proti sexuální turistice zaměřené na děti“ </a:t>
            </a:r>
            <a:r>
              <a:rPr lang="cs-CZ" sz="2000" dirty="0"/>
              <a:t>z listopadu 1997. </a:t>
            </a:r>
            <a:endParaRPr lang="cs-CZ" sz="20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Bylo </a:t>
            </a:r>
            <a:r>
              <a:rPr lang="cs-CZ" sz="2000" dirty="0"/>
              <a:t>vydáno jako reakce na boj proti cestovním kancelářím, leteckým společnostem a hotelovým řetězcům podporujícím sexuální cestovní </a:t>
            </a:r>
            <a:r>
              <a:rPr lang="cs-CZ" sz="2000" dirty="0" smtClean="0"/>
              <a:t>ruch.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Dále bylo přijato </a:t>
            </a:r>
            <a:r>
              <a:rPr lang="cs-CZ" sz="2000" b="1" dirty="0"/>
              <a:t>sdělení COM/99/205 „Rostoucí potenciál cestovního ruchu jako zdroje zaměstnanosti v návaznosti na hodnocení a doporučení Skupiny pro cestovní ruch a </a:t>
            </a:r>
            <a:r>
              <a:rPr lang="cs-CZ" sz="2000" b="1" dirty="0" smtClean="0"/>
              <a:t>zaměstnanost.</a:t>
            </a:r>
            <a:r>
              <a:rPr lang="cs-CZ" sz="2000" dirty="0" smtClean="0"/>
              <a:t>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Dokument </a:t>
            </a:r>
            <a:r>
              <a:rPr lang="cs-CZ" sz="2000" dirty="0"/>
              <a:t>získal neobvykle silnou podporu a proces Cestovní ruch a zaměstnanost byl dále rozvíjen v další </a:t>
            </a:r>
            <a:r>
              <a:rPr lang="cs-CZ" sz="2000" dirty="0" smtClean="0"/>
              <a:t>dekádě.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5244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Velmi významným krokem bylo přijetí </a:t>
            </a:r>
            <a:r>
              <a:rPr lang="cs-CZ" sz="2000" b="1" dirty="0"/>
              <a:t>Směrnice 99/42/EC,</a:t>
            </a:r>
            <a:r>
              <a:rPr lang="cs-CZ" sz="2000" dirty="0"/>
              <a:t> kterou se zavádí </a:t>
            </a:r>
            <a:r>
              <a:rPr lang="cs-CZ" sz="2000" b="1" dirty="0"/>
              <a:t>postup pro uznávání dokladů o dosažené kvalifikaci pro profesní činnosti upravené směrnicemi o liberalizaci a o přechodných opatřeních</a:t>
            </a:r>
            <a:r>
              <a:rPr lang="cs-CZ" sz="2000" dirty="0"/>
              <a:t> a kterou se doplňuje obecný systém uznávání dokladů o dosažené kvalifikaci z roku 1999</a:t>
            </a:r>
            <a:r>
              <a:rPr lang="cs-CZ" sz="2000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Směrnice </a:t>
            </a:r>
            <a:r>
              <a:rPr lang="cs-CZ" sz="2000" dirty="0"/>
              <a:t>se </a:t>
            </a:r>
            <a:r>
              <a:rPr lang="cs-CZ" sz="2000" b="1" dirty="0"/>
              <a:t>týká i průvodcovské činnosti</a:t>
            </a:r>
            <a:r>
              <a:rPr lang="cs-CZ" sz="2000" dirty="0"/>
              <a:t>. Její význam je v sjednocení požadavků uznávání kvalifikace, přičemž doplňuje směrnici 89/48/EEC o obecném systému pro </a:t>
            </a:r>
            <a:r>
              <a:rPr lang="cs-CZ" sz="2000" dirty="0" smtClean="0"/>
              <a:t>uznávání </a:t>
            </a:r>
            <a:r>
              <a:rPr lang="cs-CZ" sz="2000" dirty="0"/>
              <a:t>vysokoškolských diplomů vydaných po </a:t>
            </a:r>
            <a:r>
              <a:rPr lang="cs-CZ" sz="2000" dirty="0" smtClean="0"/>
              <a:t>ukončení odborného vzdělávání </a:t>
            </a:r>
            <a:r>
              <a:rPr lang="cs-CZ" sz="2000" dirty="0"/>
              <a:t>a </a:t>
            </a:r>
            <a:r>
              <a:rPr lang="cs-CZ" sz="2000" dirty="0" smtClean="0"/>
              <a:t>přípravy v </a:t>
            </a:r>
            <a:r>
              <a:rPr lang="cs-CZ" sz="2000" dirty="0"/>
              <a:t>délce </a:t>
            </a:r>
            <a:r>
              <a:rPr lang="cs-CZ" sz="2000" dirty="0" smtClean="0"/>
              <a:t>trvání nejméně </a:t>
            </a:r>
            <a:r>
              <a:rPr lang="cs-CZ" sz="2000" dirty="0"/>
              <a:t>tří let, a </a:t>
            </a:r>
            <a:r>
              <a:rPr lang="cs-CZ" sz="2000" b="1" dirty="0"/>
              <a:t>směrnici 92/51/EEC o druhém obecném </a:t>
            </a:r>
            <a:r>
              <a:rPr lang="cs-CZ" sz="2000" b="1" dirty="0" smtClean="0"/>
              <a:t>systému uznávání </a:t>
            </a:r>
            <a:r>
              <a:rPr lang="cs-CZ" sz="2000" b="1" dirty="0"/>
              <a:t>odborného vzdělávání </a:t>
            </a:r>
            <a:r>
              <a:rPr lang="cs-CZ" sz="2000" dirty="0" smtClean="0"/>
              <a:t>a přípravy </a:t>
            </a:r>
            <a:r>
              <a:rPr lang="cs-CZ" sz="2000" dirty="0"/>
              <a:t>vytvářející všeobecný systém uznávající odborné vzdělání. </a:t>
            </a:r>
          </a:p>
        </p:txBody>
      </p:sp>
    </p:spTree>
    <p:extLst>
      <p:ext uri="{BB962C8B-B14F-4D97-AF65-F5344CB8AC3E}">
        <p14:creationId xmlns:p14="http://schemas.microsoft.com/office/powerpoint/2010/main" val="134725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Základem </a:t>
            </a:r>
            <a:r>
              <a:rPr lang="cs-CZ" sz="2200" dirty="0"/>
              <a:t>všeobecného systému uznávání odborné kvalifikace je skutečnost, že pokud někdo dosáhl potřebné odborné kvalifikace k výkonu profese v jedné členské krajině Evropské unie, </a:t>
            </a:r>
            <a:r>
              <a:rPr lang="cs-CZ" sz="2200" b="1" dirty="0"/>
              <a:t>opravňuje ho to usilovat o výkon příslušné profese v jiné členské krajině. </a:t>
            </a:r>
            <a:endParaRPr lang="cs-CZ" sz="2200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Každá </a:t>
            </a:r>
            <a:r>
              <a:rPr lang="cs-CZ" sz="2200" dirty="0"/>
              <a:t>krajina má </a:t>
            </a:r>
            <a:r>
              <a:rPr lang="cs-CZ" sz="2200" b="1" dirty="0"/>
              <a:t>přitom volnost k regulaci profesí v rámci své územní </a:t>
            </a:r>
            <a:r>
              <a:rPr lang="cs-CZ" sz="2200" b="1" dirty="0" smtClean="0"/>
              <a:t>působnosti.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dirty="0"/>
              <a:t>Ve stejném roce přijala Komise </a:t>
            </a:r>
            <a:r>
              <a:rPr lang="cs-CZ" sz="2200" b="1" dirty="0"/>
              <a:t>„Sdělení o zlepšení potenciálu cestovního ruchu pro zaměstnanost“,</a:t>
            </a:r>
            <a:r>
              <a:rPr lang="cs-CZ" sz="2200" dirty="0"/>
              <a:t> které analyzovalo význam cestovního ruchu pro růst zaměstnanosti v evropském hospodářském </a:t>
            </a:r>
            <a:r>
              <a:rPr lang="cs-CZ" sz="2200" dirty="0" smtClean="0"/>
              <a:t>prostoru.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9948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Začátkem 21. století pokračuje </a:t>
            </a:r>
            <a:r>
              <a:rPr lang="cs-CZ" b="1" dirty="0"/>
              <a:t>orientace Evropské unie v procesu Cestovní ruch a zaměstnanost</a:t>
            </a:r>
            <a:r>
              <a:rPr lang="cs-CZ" dirty="0"/>
              <a:t>, a zároveň se zintenzivňují rozhovory o trvalé udržitelnosti cestovního ruchu.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Ke konci roku 2001 zveřejnila </a:t>
            </a:r>
            <a:r>
              <a:rPr lang="cs-CZ" b="1" dirty="0"/>
              <a:t>Komise „Sdělení o spolupráci pro budoucnost evropského cestovního ruchu“ </a:t>
            </a:r>
            <a:r>
              <a:rPr lang="cs-CZ" dirty="0"/>
              <a:t>(COM/2001/0665), v němž navrhla vytvoření operačního rámce založeného na otevřené koordinaci mezi všemi zúčastněnými </a:t>
            </a:r>
            <a:r>
              <a:rPr lang="cs-CZ" dirty="0" smtClean="0"/>
              <a:t>stranami.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Usnesení Rady ze dne 21. května 2002 zdůraznilo hospodářský význam cestovního ruchu a nutnost posílit uznání jeho významu na evropské úrovni a začlenit jej do dalších evropských </a:t>
            </a:r>
            <a:r>
              <a:rPr lang="cs-CZ" dirty="0" smtClean="0"/>
              <a:t>politik. Na </a:t>
            </a:r>
            <a:r>
              <a:rPr lang="cs-CZ" dirty="0"/>
              <a:t>tomto základě Komise později zavedla řadu opatření a </a:t>
            </a:r>
            <a:r>
              <a:rPr lang="cs-CZ" dirty="0" smtClean="0"/>
              <a:t>iniciativ. </a:t>
            </a:r>
            <a:r>
              <a:rPr lang="cs-CZ" b="1" dirty="0" smtClean="0"/>
              <a:t>K </a:t>
            </a:r>
            <a:r>
              <a:rPr lang="cs-CZ" b="1" dirty="0"/>
              <a:t>přímým dopadům této strategie patří např</a:t>
            </a:r>
            <a:r>
              <a:rPr lang="cs-CZ" b="1" dirty="0" smtClean="0"/>
              <a:t>.: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satelitní </a:t>
            </a:r>
            <a:r>
              <a:rPr lang="cs-CZ" dirty="0"/>
              <a:t>účty cestovního ruchu pro každý členský stát dokončené při prezentaci prvního evropského satelitního účtu,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spuštění </a:t>
            </a:r>
            <a:r>
              <a:rPr lang="cs-CZ" dirty="0"/>
              <a:t>internetového portálu visit.europe.com na podporu Evropy jako destinace cestovního ruchu,</a:t>
            </a:r>
          </a:p>
        </p:txBody>
      </p:sp>
    </p:spTree>
    <p:extLst>
      <p:ext uri="{BB962C8B-B14F-4D97-AF65-F5344CB8AC3E}">
        <p14:creationId xmlns:p14="http://schemas.microsoft.com/office/powerpoint/2010/main" val="161867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/>
              <a:t>každoroční fórum evropského cestovního ruchu, které se koná od roku 2002 za účasti vysokých představitelů cestovního ruchu, orgánů Evropské unie a vlád členských krajin Evropské unie</a:t>
            </a:r>
            <a:r>
              <a:rPr lang="cs-CZ" sz="2000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V roce 2003 vydala Evropská komise sdělení pod </a:t>
            </a:r>
            <a:r>
              <a:rPr lang="cs-CZ" sz="2000" dirty="0" smtClean="0"/>
              <a:t>názvem </a:t>
            </a:r>
            <a:r>
              <a:rPr lang="cs-CZ" sz="2000" b="1" dirty="0" smtClean="0"/>
              <a:t>„</a:t>
            </a:r>
            <a:r>
              <a:rPr lang="cs-CZ" sz="2000" b="1" dirty="0"/>
              <a:t>Základní orientace pro trvalou udržitelnost evropského cestovního ruchu“ </a:t>
            </a:r>
            <a:r>
              <a:rPr lang="cs-CZ" sz="2000" dirty="0"/>
              <a:t>(COM/2003/716). </a:t>
            </a:r>
            <a:endParaRPr lang="cs-CZ" sz="20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Cílem </a:t>
            </a:r>
            <a:r>
              <a:rPr lang="cs-CZ" sz="2000" dirty="0"/>
              <a:t>sdělení </a:t>
            </a:r>
            <a:r>
              <a:rPr lang="cs-CZ" sz="2000" dirty="0" smtClean="0"/>
              <a:t>je </a:t>
            </a:r>
            <a:r>
              <a:rPr lang="cs-CZ" sz="2000" b="1" dirty="0"/>
              <a:t>efektivní podpora udržitelného cestovního ruchu na všech </a:t>
            </a:r>
            <a:r>
              <a:rPr lang="cs-CZ" sz="2000" b="1" dirty="0" smtClean="0"/>
              <a:t>úrovních</a:t>
            </a:r>
            <a:r>
              <a:rPr lang="cs-CZ" sz="2000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Rezoluce Evropského parlamentu k cestovnímu ruchu je </a:t>
            </a:r>
            <a:r>
              <a:rPr lang="cs-CZ" sz="2000" b="1" dirty="0"/>
              <a:t>významným dokumentem, který obsahuje řadu komplexních doporučení pro další rozvoj cestovního ruchu</a:t>
            </a:r>
            <a:r>
              <a:rPr lang="cs-CZ" sz="2000" dirty="0"/>
              <a:t>.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35054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1132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V letech 2004 a 2005 je patrná vyšší intenzita kroků směřujících k politice cestovního ruchu, a to zejména prostřednictvím usnesení Evropského parlamentu 2004/2212 </a:t>
            </a:r>
            <a:r>
              <a:rPr lang="cs-CZ" b="1" dirty="0"/>
              <a:t>„o cestovním ruchu a rozvoji“ </a:t>
            </a:r>
            <a:r>
              <a:rPr lang="cs-CZ" dirty="0"/>
              <a:t>a 2004/2229 „</a:t>
            </a:r>
            <a:r>
              <a:rPr lang="cs-CZ" b="1" dirty="0"/>
              <a:t>o nových perspektivách a výzvách pro udržitelný cestovní ruch“. </a:t>
            </a:r>
            <a:endParaRPr lang="cs-CZ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Významné </a:t>
            </a:r>
            <a:r>
              <a:rPr lang="cs-CZ" dirty="0"/>
              <a:t>bylo také stanovisko Evropského hospodářského a sociálního výboru 2005/C255/02 </a:t>
            </a:r>
            <a:r>
              <a:rPr lang="cs-CZ" b="1" dirty="0"/>
              <a:t>„Politika cestovního ruchu v rozšířené Evropské unii“. </a:t>
            </a:r>
            <a:endParaRPr lang="cs-CZ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Výbor </a:t>
            </a:r>
            <a:r>
              <a:rPr lang="cs-CZ" dirty="0"/>
              <a:t>upozornil na propojenost se sociální politikou, kvalitou, výzkumem a vývojem, ochranou spotřebitele, ochranou životního prostředí apod</a:t>
            </a:r>
            <a:r>
              <a:rPr lang="cs-CZ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V roce 2006 vydala Evropská komise sdělení </a:t>
            </a:r>
            <a:r>
              <a:rPr lang="cs-CZ" b="1" dirty="0"/>
              <a:t>„Obnovená politika Evropské unie v oblasti cestovního ruchu:</a:t>
            </a:r>
            <a:r>
              <a:rPr lang="cs-CZ" dirty="0"/>
              <a:t> Vstříc silnějšímu partnerství pro evropský cestovní ruch“.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Hlavním </a:t>
            </a:r>
            <a:r>
              <a:rPr lang="cs-CZ" b="1" dirty="0"/>
              <a:t>cílem </a:t>
            </a:r>
            <a:r>
              <a:rPr lang="cs-CZ" dirty="0"/>
              <a:t>této politiky je zdokonalit konkurenceschopnost evropského cestovního ruchu a vytvořit více lepších pracovních příležitostí </a:t>
            </a:r>
            <a:r>
              <a:rPr lang="cs-CZ" b="1" dirty="0"/>
              <a:t>prostřednictvím udržitelného růstu cestovního ruchu v evropském i celosvětovém měřítku. </a:t>
            </a:r>
          </a:p>
        </p:txBody>
      </p:sp>
    </p:spTree>
    <p:extLst>
      <p:ext uri="{BB962C8B-B14F-4D97-AF65-F5344CB8AC3E}">
        <p14:creationId xmlns:p14="http://schemas.microsoft.com/office/powerpoint/2010/main" val="40728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987574"/>
            <a:ext cx="91132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/>
              <a:t>Usnesení Evropského parlamentu z 29. listopadu 2007 k Obnovené politice Evropské </a:t>
            </a:r>
            <a:r>
              <a:rPr lang="cs-CZ" sz="2000" b="1" dirty="0" smtClean="0"/>
              <a:t>unie</a:t>
            </a:r>
            <a:r>
              <a:rPr lang="cs-CZ" sz="2000" dirty="0" smtClean="0"/>
              <a:t>:</a:t>
            </a: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zdůrazňuje </a:t>
            </a:r>
            <a:r>
              <a:rPr lang="cs-CZ" sz="2000" dirty="0"/>
              <a:t>pozitivní roli, kterou v oblasti ochrany spotřebitele hrají organizace působící v sociálním cestovním ruchu, jejichž činnosti by měly povzbuzovat a podporovat,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vítá </a:t>
            </a:r>
            <a:r>
              <a:rPr lang="cs-CZ" sz="2000" dirty="0"/>
              <a:t>iniciativy na koordinaci informací o bezbariérovém cestovním ruchu na evropské úrovni, které by umožnily turistům s omezenou pohyblivostí a jejich rodinám nalézt informace o přístupnosti destinací a vyzývá členské krajiny, poskytovatele služeb cestovního ruchu, národní a místní organizace cestovního ruchu, aby se připojily k takovým iniciativám nebo je podpořily</a:t>
            </a:r>
            <a:r>
              <a:rPr lang="cs-CZ" sz="2000" dirty="0" smtClean="0"/>
              <a:t>,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117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987574"/>
            <a:ext cx="91132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vyzývá </a:t>
            </a:r>
            <a:r>
              <a:rPr lang="cs-CZ" sz="2000" dirty="0"/>
              <a:t>Evropskou komisi a členské krajiny, aby zahájily proces, který by vyústil do ustanovení systému označení "Přístup pro všechny", které by zaručovalo základní zařízení pro bezbariérový přístup pro návštěvníky se sníženou pohyblivostí a které by se vztahovalo na ubytovací a pohostinská zařízení, místa pro trávení volného času, přírodní a kulturně-historické památky, muzea</a:t>
            </a:r>
            <a:r>
              <a:rPr lang="cs-CZ" sz="2000" dirty="0" smtClean="0"/>
              <a:t>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/>
              <a:t>vyzývá Evropskou komisi, aby vypracovala sdělení a akční plán na podporu označení "Přístup pro všechny",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navrhuje</a:t>
            </a:r>
            <a:r>
              <a:rPr lang="cs-CZ" sz="2000" dirty="0"/>
              <a:t>, aby Evropská komise prostudovala možnost zavedení cestovního pasu mládeže pro mladé Evropany, kteří dostali finanční podporu v rámci programů Erasmus, Leonardo nebo </a:t>
            </a:r>
            <a:r>
              <a:rPr lang="cs-CZ" sz="2000" dirty="0" err="1"/>
              <a:t>Comenius</a:t>
            </a:r>
            <a:r>
              <a:rPr lang="cs-CZ" sz="2000" dirty="0"/>
              <a:t>, nebo kteří vykonávají dobrovolnou civilní službu v Evropské unii, aby mohli snadněji cestovat a seznámit se s hostitelskou zemí</a:t>
            </a:r>
            <a:r>
              <a:rPr lang="cs-CZ" sz="2000" dirty="0" smtClean="0"/>
              <a:t>, apod.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782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59074" y="555525"/>
            <a:ext cx="5400600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847257" y="2651800"/>
            <a:ext cx="3032806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Patrik Kajzar, Ph.D.</a:t>
            </a:r>
          </a:p>
          <a:p>
            <a:pPr algn="r"/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Předmět: </a:t>
            </a:r>
          </a:p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cestovní ruch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259990" y="707925"/>
            <a:ext cx="5599684" cy="2160240"/>
          </a:xfrm>
          <a:prstGeom prst="rect">
            <a:avLst/>
          </a:prstGeom>
        </p:spPr>
        <p:txBody>
          <a:bodyPr anchor="t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990" y="4062493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Tato </a:t>
            </a:r>
            <a:r>
              <a:rPr lang="pl-PL" dirty="0" smtClean="0">
                <a:solidFill>
                  <a:schemeClr val="bg1"/>
                </a:solidFill>
              </a:rPr>
              <a:t>přednáška </a:t>
            </a:r>
            <a:r>
              <a:rPr lang="pl-PL" dirty="0">
                <a:solidFill>
                  <a:schemeClr val="bg1"/>
                </a:solidFill>
              </a:rPr>
              <a:t>byla vytvořena pro projekt„</a:t>
            </a:r>
            <a:r>
              <a:rPr lang="cs-CZ" dirty="0" smtClean="0">
                <a:solidFill>
                  <a:schemeClr val="bg1"/>
                </a:solidFill>
              </a:rPr>
              <a:t>Rozvoj vzdělávání na Slezské univerzitě v Opavě“ </a:t>
            </a:r>
            <a:r>
              <a:rPr lang="cs-CZ" dirty="0"/>
              <a:t>Opavě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866" y="1897833"/>
            <a:ext cx="4690238" cy="2090910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259990" y="761114"/>
            <a:ext cx="56081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smtClean="0">
                <a:solidFill>
                  <a:schemeClr val="bg1"/>
                </a:solidFill>
              </a:rPr>
              <a:t>11. </a:t>
            </a:r>
            <a:r>
              <a:rPr lang="cs-CZ" sz="3600" b="1" dirty="0" smtClean="0">
                <a:solidFill>
                  <a:schemeClr val="bg1"/>
                </a:solidFill>
              </a:rPr>
              <a:t>Mezinárodní cestovní ruch v evropském prostoru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987574"/>
            <a:ext cx="91132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V říjnu 2007 vydala Evropská komise </a:t>
            </a:r>
            <a:r>
              <a:rPr lang="cs-CZ" sz="2000" b="1" dirty="0"/>
              <a:t>střednědobou strategii za účelem dosažení udržitelného a konkurenceschopného evropského cestovního ruchu </a:t>
            </a:r>
            <a:r>
              <a:rPr lang="cs-CZ" sz="2000" dirty="0"/>
              <a:t>pod názvem </a:t>
            </a:r>
            <a:r>
              <a:rPr lang="cs-CZ" sz="2000" b="1" dirty="0"/>
              <a:t>„Agenda pro udržitelný a konkurenceschopný evropský cestovní ruch</a:t>
            </a:r>
            <a:r>
              <a:rPr lang="cs-CZ" sz="2000" b="1" dirty="0" smtClean="0"/>
              <a:t>“.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Komise výslovně uznala, že vytyčení růstu a zaměstnanosti jako bezprostředního cíle je spojeno s podporou cílů v sociální oblasti i v oblasti životního prostředí, a na základě výsledků práce Skupiny pro udržitelnost cestovního ruchu shrnutých ve zprávě </a:t>
            </a:r>
            <a:r>
              <a:rPr lang="cs-CZ" sz="2000" b="1" dirty="0"/>
              <a:t>„Akční program pro udržitelnější evropský cestovní ruch“ </a:t>
            </a:r>
            <a:r>
              <a:rPr lang="cs-CZ" sz="2000" dirty="0"/>
              <a:t>přijala Evropskou agendou 21 pro cestovní ruch.</a:t>
            </a:r>
            <a:r>
              <a:rPr lang="cs-CZ" sz="2000" b="1" dirty="0"/>
              <a:t> </a:t>
            </a:r>
            <a:endParaRPr lang="cs-CZ" sz="2000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Cílem </a:t>
            </a:r>
            <a:r>
              <a:rPr lang="cs-CZ" sz="2000" b="1" dirty="0"/>
              <a:t>agendy je přinést ekonomickou prosperitu, sociální spravedlnost a soudržnost a ochranu přírody a kultury.</a:t>
            </a:r>
          </a:p>
        </p:txBody>
      </p:sp>
    </p:spTree>
    <p:extLst>
      <p:ext uri="{BB962C8B-B14F-4D97-AF65-F5344CB8AC3E}">
        <p14:creationId xmlns:p14="http://schemas.microsoft.com/office/powerpoint/2010/main" val="235022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131590"/>
            <a:ext cx="91132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Tyto cíle by měly respektovat i členské krajiny při vytváření jejich politik a </a:t>
            </a:r>
            <a:r>
              <a:rPr lang="cs-CZ" dirty="0" smtClean="0"/>
              <a:t>činností ovlivňujících </a:t>
            </a:r>
            <a:r>
              <a:rPr lang="cs-CZ" dirty="0"/>
              <a:t>dopad pasivního cestovního ruchu Evropy, a při jejich podpoře cestovního ruchu jakožto nástroje udržitelného rozvoje v hostitelských zemích.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Při </a:t>
            </a:r>
            <a:r>
              <a:rPr lang="cs-CZ" b="1" dirty="0"/>
              <a:t>plnění stanovených cílů je zapotřebí řešit několik otázek specifických pro cestovního ruchu např</a:t>
            </a:r>
            <a:r>
              <a:rPr lang="cs-CZ" b="1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dosáhnout </a:t>
            </a:r>
            <a:r>
              <a:rPr lang="cs-CZ" dirty="0"/>
              <a:t>udržitelné ochrany a správy přírodních a kulturních zdrojů,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minimalizovat </a:t>
            </a:r>
            <a:r>
              <a:rPr lang="cs-CZ" dirty="0"/>
              <a:t>využívání zdrojů a znečišťování v cílových destinacích, včetně minimalizace vytváření odpadu,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zvládat </a:t>
            </a:r>
            <a:r>
              <a:rPr lang="cs-CZ" dirty="0"/>
              <a:t>změny v zájmu dobrých životních podmínek společenství,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snížit </a:t>
            </a:r>
            <a:r>
              <a:rPr lang="cs-CZ" dirty="0"/>
              <a:t>sezónní charakter </a:t>
            </a:r>
            <a:r>
              <a:rPr lang="cs-CZ" dirty="0" smtClean="0"/>
              <a:t>poptávky, zabývat </a:t>
            </a:r>
            <a:r>
              <a:rPr lang="cs-CZ" dirty="0"/>
              <a:t>se dopadem dopravy související s cestovním ruchem,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umožnit </a:t>
            </a:r>
            <a:r>
              <a:rPr lang="cs-CZ" dirty="0"/>
              <a:t>zážitek z cestování všem bez </a:t>
            </a:r>
            <a:r>
              <a:rPr lang="cs-CZ" dirty="0" smtClean="0"/>
              <a:t>diskriminace, zlepšit </a:t>
            </a:r>
            <a:r>
              <a:rPr lang="cs-CZ" dirty="0"/>
              <a:t>kvalitu pracovních míst v cestovním </a:t>
            </a:r>
            <a:r>
              <a:rPr lang="cs-CZ" dirty="0" smtClean="0"/>
              <a:t>ruchu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599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131590"/>
            <a:ext cx="91132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Důležitým dokumentem, z hlediska právního základu pro cestovní ruch na úrovni Evropské unie je </a:t>
            </a:r>
            <a:r>
              <a:rPr lang="cs-CZ" b="1" dirty="0"/>
              <a:t>Lisabonská smlouva</a:t>
            </a:r>
            <a:r>
              <a:rPr lang="cs-CZ" dirty="0"/>
              <a:t>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Jejím </a:t>
            </a:r>
            <a:r>
              <a:rPr lang="cs-CZ" dirty="0"/>
              <a:t>přínosem je zejména reforma institucí </a:t>
            </a:r>
            <a:r>
              <a:rPr lang="cs-CZ" dirty="0" smtClean="0"/>
              <a:t>a zlepšení procesu </a:t>
            </a:r>
            <a:r>
              <a:rPr lang="cs-CZ" dirty="0" err="1" smtClean="0"/>
              <a:t>rozhodovánív</a:t>
            </a:r>
            <a:r>
              <a:rPr lang="cs-CZ" dirty="0" smtClean="0"/>
              <a:t> </a:t>
            </a:r>
            <a:r>
              <a:rPr lang="cs-CZ" dirty="0"/>
              <a:t>Evropské unii, posílení demokratického rozměru Unie, reforma vnitřní politiky a posílení zahraniční politiky Unie. </a:t>
            </a:r>
            <a:endParaRPr lang="cs-CZ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Z </a:t>
            </a:r>
            <a:r>
              <a:rPr lang="cs-CZ" dirty="0"/>
              <a:t>hlediska vnitřní politiky byly posíleny pravomoci Evropské unie v oblasti kontroly hranic, azylu a přistěhovalectví, v oblasti justiční spolupráce v občanských a trestních věcech a v oblasti policejní </a:t>
            </a:r>
            <a:r>
              <a:rPr lang="cs-CZ" dirty="0" smtClean="0"/>
              <a:t>spolupráce.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/>
              <a:t>Lisabonská smlouva </a:t>
            </a:r>
            <a:r>
              <a:rPr lang="cs-CZ" dirty="0"/>
              <a:t>přináší novou právní úpravu v oblastech, kde Unie podporuje, doplňuje a koordinuje činnosti členských států, k nimž patří podle článku 6 </a:t>
            </a:r>
            <a:r>
              <a:rPr lang="cs-CZ" b="1" dirty="0"/>
              <a:t>ochrana a zlepšení lidského zdraví, průmysl, kultura, cestovní ruch, všeobecné vzdělávaní, odborné vzdělávaní, mládež a sport, civilní ochrana a správní spolupráce. </a:t>
            </a:r>
          </a:p>
        </p:txBody>
      </p:sp>
    </p:spTree>
    <p:extLst>
      <p:ext uri="{BB962C8B-B14F-4D97-AF65-F5344CB8AC3E}">
        <p14:creationId xmlns:p14="http://schemas.microsoft.com/office/powerpoint/2010/main" val="366979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131590"/>
            <a:ext cx="91132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Novou </a:t>
            </a:r>
            <a:r>
              <a:rPr lang="cs-CZ" sz="2200" dirty="0"/>
              <a:t>právní úpravu přináší Lisabonská smlouva v oblasti cestovního ruchu, v článku 195 Smlouvy o fungování Evropské unie, který doplňuje činnosti členských států v sektoru cestovního ruchu podporou konkurenceschopnosti na úrovni podniků Unie. </a:t>
            </a:r>
            <a:endParaRPr lang="cs-CZ" sz="22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Cestovní </a:t>
            </a:r>
            <a:r>
              <a:rPr lang="cs-CZ" sz="2200" dirty="0"/>
              <a:t>ruch je tedy zařazen do oblastí, kde má Evropská unie pravomoc provádět aktivity podpory, </a:t>
            </a:r>
            <a:r>
              <a:rPr lang="cs-CZ" sz="2200" dirty="0" smtClean="0"/>
              <a:t>koordinace nebo doplnění </a:t>
            </a:r>
            <a:r>
              <a:rPr lang="cs-CZ" sz="2200" dirty="0"/>
              <a:t>činnosti členských </a:t>
            </a:r>
            <a:r>
              <a:rPr lang="cs-CZ" sz="2200" dirty="0" smtClean="0"/>
              <a:t>států.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b="1" dirty="0"/>
              <a:t>Sdělení z června 2010 s názvem „Evropa jako přední světová destinace cestovního ruchu“ </a:t>
            </a:r>
            <a:r>
              <a:rPr lang="cs-CZ" sz="2200" dirty="0"/>
              <a:t>bylo prvním politickým aktem zveřejněným po přijetí Lisabonské smlouvy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36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Agenda turismu na začátku 21. století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131590"/>
            <a:ext cx="911320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dirty="0"/>
              <a:t>Podrobně analyzuje faktory a překážky, které se týkají konkurenceschopnosti cestovního ruchu a jeho udržitelného rozvoje, tedy demografické a klimatické změny, nedostatečné energetické a vodní zdroje apod.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dirty="0"/>
              <a:t>Hlavním vytyčeným cílem je </a:t>
            </a:r>
            <a:r>
              <a:rPr lang="cs-CZ" sz="2100" b="1" dirty="0"/>
              <a:t>i nadále zlepšení konkurenceschopnosti cestovního ruchu z hlediska zachování kvalitní nabídky a rovněž slučitelnost cestovního ruchu s udržitelným rozvojem</a:t>
            </a:r>
            <a:r>
              <a:rPr lang="cs-CZ" sz="2100" b="1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Pro </a:t>
            </a:r>
            <a:r>
              <a:rPr lang="cs-CZ" sz="2100" dirty="0"/>
              <a:t>rozvoj cestovního ruchu jsou důležité také předpisy Evropské unie v </a:t>
            </a:r>
            <a:r>
              <a:rPr lang="cs-CZ" sz="2100" b="1" dirty="0"/>
              <a:t>oblasti dopravy o ochraně práv cestujících v letecké, námořní, železniční a silniční dopravě.</a:t>
            </a:r>
          </a:p>
        </p:txBody>
      </p:sp>
    </p:spTree>
    <p:extLst>
      <p:ext uri="{BB962C8B-B14F-4D97-AF65-F5344CB8AC3E}">
        <p14:creationId xmlns:p14="http://schemas.microsoft.com/office/powerpoint/2010/main" val="50255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 smtClean="0"/>
              <a:t>V současnosti je Evropa </a:t>
            </a:r>
            <a:r>
              <a:rPr lang="cs-CZ" sz="2200" b="1" dirty="0"/>
              <a:t>jednou </a:t>
            </a:r>
            <a:r>
              <a:rPr lang="cs-CZ" sz="2200" dirty="0"/>
              <a:t>z hlavních turistických destinací světa. Cestovní ruch hraje klíčovou roli v rozvoji mnoha evropských regionů, především těch méně rozvinutých, protože má </a:t>
            </a:r>
            <a:r>
              <a:rPr lang="cs-CZ" sz="2200" dirty="0" smtClean="0"/>
              <a:t>významný </a:t>
            </a:r>
            <a:r>
              <a:rPr lang="cs-CZ" sz="2200" dirty="0"/>
              <a:t>přesah a potenciál pro tvorbu pracovních míst, zejména v případě mladých lidí. </a:t>
            </a:r>
            <a:endParaRPr lang="cs-CZ" sz="22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Evropský fond pro regionální rozvoj (EFRR</a:t>
            </a:r>
            <a:r>
              <a:rPr lang="cs-CZ" sz="2200" dirty="0"/>
              <a:t>) podporuje konkurenceschopnost, </a:t>
            </a:r>
            <a:r>
              <a:rPr lang="cs-CZ" sz="2200" dirty="0" smtClean="0"/>
              <a:t>udržitelnost </a:t>
            </a:r>
            <a:r>
              <a:rPr lang="cs-CZ" sz="2200" dirty="0"/>
              <a:t>a kvalitu cestovního ruchu na regionální i místní úrovni. Cestovní ruch je samo-zřejmě úzce spjatý s využitím a rozvojem přírodního, historického a kulturního bohatství a s atraktivitou měst a regionů pro život, práci i turistiku. Je také rozhodně úzce spjatý s vývojem, inovacemi a diverzifikací produktů a služeb, které turisté využívají a </a:t>
            </a:r>
            <a:r>
              <a:rPr lang="cs-CZ" sz="2200" dirty="0" smtClean="0"/>
              <a:t>vychutnávají.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5029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/>
              <a:t>Mezinárodní příjezdy turistů vzrostly v roce 2016 </a:t>
            </a:r>
            <a:r>
              <a:rPr lang="cs-CZ" sz="1900" dirty="0"/>
              <a:t>meziročně o 3,9 % na 1 235 mil.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UNWTO </a:t>
            </a:r>
            <a:r>
              <a:rPr lang="cs-CZ" sz="1900" dirty="0"/>
              <a:t>předpovídá, že do roku 2030 se zvýší až na 1,8 mld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V Evropě </a:t>
            </a:r>
            <a:r>
              <a:rPr lang="cs-CZ" sz="1900" dirty="0" smtClean="0"/>
              <a:t>dosáhl počet mezinárodních příjezdů </a:t>
            </a:r>
            <a:r>
              <a:rPr lang="cs-CZ" sz="1900" b="1" dirty="0" smtClean="0"/>
              <a:t>615 mil. osob.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Jedná </a:t>
            </a:r>
            <a:r>
              <a:rPr lang="cs-CZ" sz="1900" b="1" dirty="0"/>
              <a:t>se již o sedmý rok, kdy byl po celosvětové ekonomické a finanční krizi v roce 2009 zaznamenán nárůst pro tento sektor</a:t>
            </a:r>
            <a:r>
              <a:rPr lang="cs-CZ" sz="1900" b="1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 </a:t>
            </a:r>
            <a:r>
              <a:rPr lang="cs-CZ" sz="1900" dirty="0"/>
              <a:t>Nejvyšší navýšení bylo realizováno v oblasti Asie a Tichomoří (+8 %). Zóna těží ze silné poptávky na vysílajících trzích jak </a:t>
            </a:r>
            <a:r>
              <a:rPr lang="cs-CZ" sz="1900" dirty="0" smtClean="0"/>
              <a:t>meziregionálních</a:t>
            </a:r>
            <a:r>
              <a:rPr lang="cs-CZ" sz="1900" dirty="0"/>
              <a:t>, tak </a:t>
            </a:r>
            <a:r>
              <a:rPr lang="cs-CZ" sz="1900" dirty="0" err="1"/>
              <a:t>mimoregionálních</a:t>
            </a:r>
            <a:r>
              <a:rPr lang="cs-CZ" sz="1900" dirty="0"/>
              <a:t>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Afrika </a:t>
            </a:r>
            <a:r>
              <a:rPr lang="cs-CZ" sz="1900" dirty="0"/>
              <a:t>je také na vzestupu o 8 %. Pro oblast Amerik je navýšení limitováno 4 % a pro </a:t>
            </a:r>
            <a:r>
              <a:rPr lang="cs-CZ" sz="1900" b="1" dirty="0"/>
              <a:t>Evropu</a:t>
            </a:r>
            <a:r>
              <a:rPr lang="cs-CZ" sz="1900" dirty="0"/>
              <a:t> je </a:t>
            </a:r>
            <a:r>
              <a:rPr lang="cs-CZ" sz="1900" b="1" dirty="0"/>
              <a:t>registrováno navýšení +2 </a:t>
            </a:r>
            <a:r>
              <a:rPr lang="cs-CZ" sz="1900" b="1" dirty="0" smtClean="0"/>
              <a:t>%.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Naopak </a:t>
            </a:r>
            <a:r>
              <a:rPr lang="cs-CZ" sz="1900" dirty="0"/>
              <a:t>Střední východ vykazuje ústup (-4 %), ale situace je zde nerovnoměrná s pozitivními výsledky pro některé destinace a silným ústupem v jiných.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2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87440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13208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/>
              <a:t>Z evropského hlediska hraje politika cestovního ruchu </a:t>
            </a:r>
            <a:r>
              <a:rPr lang="cs-CZ" sz="1900" dirty="0"/>
              <a:t>svou úlohu také při sledování obecných cílů v oblasti zaměstnanosti a politiky růstu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Postupně </a:t>
            </a:r>
            <a:r>
              <a:rPr lang="cs-CZ" sz="1900" dirty="0"/>
              <a:t>bude stále významnější i </a:t>
            </a:r>
            <a:r>
              <a:rPr lang="cs-CZ" sz="1900" b="1" dirty="0"/>
              <a:t>environmentální a udržitelný rozměr cestovního ruchu,</a:t>
            </a:r>
            <a:r>
              <a:rPr lang="cs-CZ" sz="1900" dirty="0"/>
              <a:t> ačkoli je již přítomen v oblastech „udržitelného“, zodpovědného či etického cestovního ruchu.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Cestovní ruch má od prosince </a:t>
            </a:r>
            <a:r>
              <a:rPr lang="cs-CZ" sz="1900" b="1" dirty="0"/>
              <a:t>2009 vlastní právní základ. </a:t>
            </a:r>
            <a:endParaRPr lang="cs-CZ" sz="19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 </a:t>
            </a:r>
            <a:r>
              <a:rPr lang="cs-CZ" sz="1900" dirty="0"/>
              <a:t>nových finančních </a:t>
            </a:r>
            <a:r>
              <a:rPr lang="cs-CZ" sz="1900" dirty="0" smtClean="0"/>
              <a:t>výhledech </a:t>
            </a:r>
            <a:r>
              <a:rPr lang="cs-CZ" sz="1900" dirty="0"/>
              <a:t>na období 2014-2020 však pro něj není vyhrazena samostatná rozpočtová položka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Cestovní ruch není zahrnutý jako tematický cíl v nařízeních ohledně evropských </a:t>
            </a:r>
            <a:r>
              <a:rPr lang="cs-CZ" sz="1900" dirty="0" smtClean="0"/>
              <a:t>strukturálních </a:t>
            </a:r>
            <a:r>
              <a:rPr lang="cs-CZ" sz="1900" dirty="0"/>
              <a:t>a investičních fondů (ESIF), protože spíše než cíl představuje prostředek resp. sektor.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Zmíněná </a:t>
            </a:r>
            <a:r>
              <a:rPr lang="cs-CZ" sz="1900" dirty="0"/>
              <a:t>nařízení však předpokládají mnoho příležitostí pro inteligentní investice do cestovního ruchu.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2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55533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1320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dirty="0"/>
              <a:t>Evropská Komise </a:t>
            </a:r>
            <a:r>
              <a:rPr lang="cs-CZ" sz="2200" dirty="0" smtClean="0"/>
              <a:t>zveřejnila </a:t>
            </a:r>
            <a:r>
              <a:rPr lang="cs-CZ" sz="2200" dirty="0"/>
              <a:t>tematické pokyny pro investice do cestovního </a:t>
            </a:r>
            <a:r>
              <a:rPr lang="cs-CZ" sz="2200" dirty="0" smtClean="0"/>
              <a:t>ruchu</a:t>
            </a:r>
            <a:r>
              <a:rPr lang="cs-CZ" sz="2200" dirty="0"/>
              <a:t>. Doporučuje, aby: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probíhaly </a:t>
            </a:r>
            <a:r>
              <a:rPr lang="cs-CZ" sz="2200" dirty="0"/>
              <a:t>způsobem sladěným s jedním nebo více tematickými cíli a investiční-mi prioritami,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byly </a:t>
            </a:r>
            <a:r>
              <a:rPr lang="cs-CZ" sz="2200" dirty="0"/>
              <a:t>konzistentní s analýzou SWOT příslušných </a:t>
            </a:r>
            <a:r>
              <a:rPr lang="cs-CZ" sz="2200" dirty="0" smtClean="0"/>
              <a:t>národních/regionálních/nadnárodních </a:t>
            </a:r>
            <a:r>
              <a:rPr lang="cs-CZ" sz="2200" dirty="0"/>
              <a:t>operačních programů,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se </a:t>
            </a:r>
            <a:r>
              <a:rPr lang="cs-CZ" sz="2200" dirty="0"/>
              <a:t>soustředily na lepší zhodnocení kulturního a turistického bohatství,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podporovaly </a:t>
            </a:r>
            <a:r>
              <a:rPr lang="cs-CZ" sz="2200" dirty="0"/>
              <a:t>inovaci a diverzifikaci v oblasti produktů, procesů a služeb, a také specializaci pro tržní niky za účelem překonání závislosti na nízké přidané hod-notě a dočasných pracovních silách a zajištění ekonomické aktivity a pracovních míst i mimo turistickou sezónu,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6735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1320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pozornost </a:t>
            </a:r>
            <a:r>
              <a:rPr lang="cs-CZ" sz="1900" dirty="0"/>
              <a:t>by měla být zaměřena především na ztrojnásobení kapacity </a:t>
            </a:r>
            <a:r>
              <a:rPr lang="cs-CZ" sz="1900" dirty="0" smtClean="0"/>
              <a:t>excelence</a:t>
            </a:r>
            <a:r>
              <a:rPr lang="cs-CZ" sz="1900" dirty="0"/>
              <a:t>, inovace a internacionalizace malých a středních podniků a klastrů a činností týkajících se (křížení) klastrů, mimo jiné prostřednictvím posilování vnitřních a vnějších propojení,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protože </a:t>
            </a:r>
            <a:r>
              <a:rPr lang="cs-CZ" sz="1900" dirty="0"/>
              <a:t>jednou z výhod sektoru cestovního ruchu je nízké umístění bariér </a:t>
            </a:r>
            <a:r>
              <a:rPr lang="cs-CZ" sz="1900" dirty="0" smtClean="0"/>
              <a:t>zabraňujících </a:t>
            </a:r>
            <a:r>
              <a:rPr lang="cs-CZ" sz="1900" dirty="0"/>
              <a:t>vstupu na trh, měl by být kladen důraz na podporu podnikání a </a:t>
            </a:r>
            <a:r>
              <a:rPr lang="cs-CZ" sz="1900" dirty="0" smtClean="0"/>
              <a:t>zakládání </a:t>
            </a:r>
            <a:r>
              <a:rPr lang="cs-CZ" sz="1900" dirty="0"/>
              <a:t>nových společnost.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V souladu s novými prioritami Evropské unie (EU) stanovenými ve strategii</a:t>
            </a:r>
            <a:r>
              <a:rPr lang="cs-CZ" sz="1900" b="1" dirty="0"/>
              <a:t> „Evropa 2020“ a s cílem udržet Evropu jako přední světovou destinaci cestovního </a:t>
            </a:r>
            <a:r>
              <a:rPr lang="cs-CZ" sz="1900" b="1" dirty="0" smtClean="0"/>
              <a:t>ruchu.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Komise </a:t>
            </a:r>
            <a:r>
              <a:rPr lang="cs-CZ" sz="1900" dirty="0"/>
              <a:t>navrhuje nový rámec pro koordinované akce v oblasti cestovního ruchu na úrovni EU na posílení konkurenceschopnosti a kapacity udržitelného růstu evropského cestovního ruchu.</a:t>
            </a: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54331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Historický vývoj turismu v integrované Evropě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Jedním z důvodů vedoucí pozice Evropy je i postupující integrační proces.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Od počátku </a:t>
            </a:r>
            <a:r>
              <a:rPr lang="cs-CZ" sz="2000" b="1" dirty="0" smtClean="0"/>
              <a:t>evropského integračního procesu v roce 1951 </a:t>
            </a:r>
            <a:r>
              <a:rPr lang="cs-CZ" sz="2000" dirty="0" smtClean="0"/>
              <a:t>(založení Evropského společenství uhlí a oceli) zaznamenalo řešení agendy turismu značné změny, a to zejména od 90. let 20.století.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V průběhu celého více než 50 letého období je zřetelná </a:t>
            </a:r>
            <a:r>
              <a:rPr lang="cs-CZ" sz="2000" b="1" dirty="0" smtClean="0"/>
              <a:t>tendence začlenit agendu turismu do systému evropských politik a institucí.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V průběhu integračního procesu lze vysledovat 2 hlavní směry řešení agendy turismu: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Otázky politiky turismu zejména ve vztahu k aktivnímu a domácímu turismu s důrazem na začlenění turismu jako ekonomického faktoru růstu a rozvoje.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Otázky spojené s ochranou spotřebitele ve vztahu k pasivnímu a domácímu turismu.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41599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Evropa a mezinárodní cestovní ruch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b="1" dirty="0"/>
              <a:t>Lisabonská smlouva </a:t>
            </a:r>
            <a:r>
              <a:rPr lang="cs-CZ" sz="2100" dirty="0"/>
              <a:t>uznala význam cestovního ruchu a umožnila EU podporovat, </a:t>
            </a:r>
            <a:r>
              <a:rPr lang="cs-CZ" sz="2100" dirty="0" smtClean="0"/>
              <a:t>koordinovat </a:t>
            </a:r>
            <a:r>
              <a:rPr lang="cs-CZ" sz="2100" dirty="0"/>
              <a:t>a doplňovat činnosti zemí EU v tomto odvětví. </a:t>
            </a:r>
            <a:endParaRPr lang="cs-CZ" sz="21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Vymezení </a:t>
            </a:r>
            <a:r>
              <a:rPr lang="cs-CZ" sz="2100" dirty="0"/>
              <a:t>a vyjasnění kompetencí EU v této oblasti umožní vytvoření komplexního akčního rámce. </a:t>
            </a:r>
            <a:r>
              <a:rPr lang="cs-CZ" sz="2100" dirty="0" smtClean="0"/>
              <a:t> Podle </a:t>
            </a:r>
            <a:r>
              <a:rPr lang="cs-CZ" sz="2100" dirty="0"/>
              <a:t>Lisabonské smlouvy by se konkrétní opatření EU v odvětví cestovního ruchu měla zaměřovat na tyto cíle: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podporovat </a:t>
            </a:r>
            <a:r>
              <a:rPr lang="cs-CZ" sz="2100" dirty="0"/>
              <a:t>vytváření prostředí, které bude příznivé pro rozvoj podniků v tomto odvětví;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podporovat </a:t>
            </a:r>
            <a:r>
              <a:rPr lang="cs-CZ" sz="2100" dirty="0"/>
              <a:t>spolupráci mezi zeměmi EU, zejména výměnou osvědčených </a:t>
            </a:r>
            <a:r>
              <a:rPr lang="cs-CZ" sz="2100" dirty="0" smtClean="0"/>
              <a:t>postupů,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a </a:t>
            </a:r>
            <a:r>
              <a:rPr lang="cs-CZ" sz="2100" dirty="0"/>
              <a:t>rozvíjet integrovaný přístup k cestovnímu ruchu a současně zajišťovat </a:t>
            </a:r>
            <a:r>
              <a:rPr lang="cs-CZ" sz="2100" dirty="0" smtClean="0"/>
              <a:t>zohlednění </a:t>
            </a:r>
            <a:r>
              <a:rPr lang="cs-CZ" sz="2100" dirty="0"/>
              <a:t>tohoto odvětví v ostatních </a:t>
            </a:r>
            <a:r>
              <a:rPr lang="cs-CZ" sz="2100" dirty="0" smtClean="0"/>
              <a:t>politikách.</a:t>
            </a:r>
            <a:endParaRPr lang="cs-CZ" sz="21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21986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Úkoly </a:t>
            </a:r>
            <a:r>
              <a:rPr lang="cs-CZ" dirty="0"/>
              <a:t>a příležitosti evropského průmyslu cestovního ruchu 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/>
              <a:t>Mezi úkoly a příležitosti evropského průmyslu cestovního ruchu </a:t>
            </a:r>
            <a:r>
              <a:rPr lang="cs-CZ" sz="2000" b="1" dirty="0" smtClean="0"/>
              <a:t>můžeme </a:t>
            </a:r>
            <a:r>
              <a:rPr lang="cs-CZ" sz="2000" b="1" dirty="0"/>
              <a:t>shrnout do čtyř hlavních </a:t>
            </a:r>
            <a:r>
              <a:rPr lang="cs-CZ" sz="2000" b="1" dirty="0" smtClean="0"/>
              <a:t>skupin</a:t>
            </a:r>
            <a:r>
              <a:rPr lang="cs-CZ" sz="2000" dirty="0" smtClean="0"/>
              <a:t>: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1</a:t>
            </a:r>
            <a:r>
              <a:rPr lang="cs-CZ" sz="2000" b="1" dirty="0"/>
              <a:t>) Stimulace konkurenceschopnosti odvětví cestovního ruchu v Evropě na </a:t>
            </a:r>
            <a:r>
              <a:rPr lang="cs-CZ" sz="2000" b="1" dirty="0" smtClean="0"/>
              <a:t>základě: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rozvoje </a:t>
            </a:r>
            <a:r>
              <a:rPr lang="cs-CZ" sz="2000" dirty="0"/>
              <a:t>inovace v odvětví cestovního ruchu například pomocí odvětví a </a:t>
            </a:r>
            <a:r>
              <a:rPr lang="cs-CZ" sz="2000" dirty="0" smtClean="0"/>
              <a:t>podnikům</a:t>
            </a:r>
            <a:r>
              <a:rPr lang="cs-CZ" sz="2000" dirty="0"/>
              <a:t>, které v něm působí, s přizpůsobením se vývoji trhu v oblasti informačních a komunikačních technologií a inovací,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zlepšení </a:t>
            </a:r>
            <a:r>
              <a:rPr lang="cs-CZ" sz="2000" dirty="0"/>
              <a:t>profesní kvalifikace v tomto odvětví prostřednictvím propagace </a:t>
            </a:r>
            <a:r>
              <a:rPr lang="cs-CZ" sz="2000" dirty="0" smtClean="0"/>
              <a:t>příležitostí</a:t>
            </a:r>
            <a:r>
              <a:rPr lang="cs-CZ" sz="2000" dirty="0"/>
              <a:t>, které nabízejí různé programy EU, například Leonardo nebo rámcový program pro inovace a konkurenceschopnost a jeho součásti „Erasmus pro </a:t>
            </a:r>
            <a:r>
              <a:rPr lang="cs-CZ" sz="2000" dirty="0" smtClean="0"/>
              <a:t>mladé </a:t>
            </a:r>
            <a:r>
              <a:rPr lang="cs-CZ" sz="2000" dirty="0"/>
              <a:t>podnikatele“ a „Digitální gramotnost pro inovace“,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97353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Úkoly </a:t>
            </a:r>
            <a:r>
              <a:rPr lang="cs-CZ" dirty="0"/>
              <a:t>a příležitosti evropského průmyslu cestovního ruchu 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pokusu </a:t>
            </a:r>
            <a:r>
              <a:rPr lang="cs-CZ" sz="2000" dirty="0"/>
              <a:t>změnit sezónní charakter poptávky například pomocí dobrovolných </a:t>
            </a:r>
            <a:r>
              <a:rPr lang="cs-CZ" sz="2000" dirty="0" smtClean="0"/>
              <a:t>turistických </a:t>
            </a:r>
            <a:r>
              <a:rPr lang="cs-CZ" sz="2000" dirty="0"/>
              <a:t>výměn mezi zeměmi EU, zejména během nízké sezóny a pro zvláštní cílové skupiny společnosti, a podporovat vytvoření dobrovolného mechanismu výměny elektronických informací s cílem lépe koordinovat školní prázdniny mezi zeměmi EU,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podpory </a:t>
            </a:r>
            <a:r>
              <a:rPr lang="cs-CZ" sz="2000" dirty="0"/>
              <a:t>diverzifikace turistické nabídky zejména lepším zaměřením se na </a:t>
            </a:r>
            <a:r>
              <a:rPr lang="cs-CZ" sz="2000" dirty="0" smtClean="0"/>
              <a:t>společné </a:t>
            </a:r>
            <a:r>
              <a:rPr lang="cs-CZ" sz="2000" dirty="0"/>
              <a:t>dědictví Evropy a jeho propagací a také začleněním „přírodního“ dědictví do strategií cestovního ruchu,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přispění </a:t>
            </a:r>
            <a:r>
              <a:rPr lang="cs-CZ" sz="2000" dirty="0"/>
              <a:t>k lepší koordinaci výzkumné činnosti související s cestovním ruchem a upevněním základny socioekonomických znalostí o cestovním ruchu na </a:t>
            </a:r>
            <a:r>
              <a:rPr lang="cs-CZ" sz="2000" dirty="0" smtClean="0"/>
              <a:t>evropské </a:t>
            </a:r>
            <a:r>
              <a:rPr lang="cs-CZ" sz="2000" dirty="0"/>
              <a:t>úrovni.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49800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Úkoly </a:t>
            </a:r>
            <a:r>
              <a:rPr lang="cs-CZ" dirty="0"/>
              <a:t>a příležitosti evropského průmyslu cestovního ruchu 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200" b="1" dirty="0"/>
              <a:t>2) Podpora rozvoje udržitelného, odpovědného a kvalitního cestovního ruchu na základě: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rozvoje </a:t>
            </a:r>
            <a:r>
              <a:rPr lang="cs-CZ" sz="2200" dirty="0"/>
              <a:t>systému ukazatelů udržitelného řízení destinací, který by mohl přispět k rozvoji značky, která bude propagovat udržitelné turistické destinace,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organizace </a:t>
            </a:r>
            <a:r>
              <a:rPr lang="cs-CZ" sz="2200" dirty="0"/>
              <a:t>osvětové kampaně, které budou evropské turisty lépe informovat o destinacích, včetně informování o dopravě a vztazích s místními obyvateli,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vytvoření </a:t>
            </a:r>
            <a:r>
              <a:rPr lang="cs-CZ" sz="2200" dirty="0"/>
              <a:t>evropské známky pro kvalitní turistiku na základě vnitrostátních </a:t>
            </a:r>
            <a:r>
              <a:rPr lang="cs-CZ" sz="2200" dirty="0" smtClean="0"/>
              <a:t>zkušeností </a:t>
            </a:r>
            <a:r>
              <a:rPr lang="cs-CZ" sz="2200" dirty="0"/>
              <a:t>pro zvýšení bezpečnosti turistických produktů a důvěry spotřebitelů v tyto produkty,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8049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Úkoly </a:t>
            </a:r>
            <a:r>
              <a:rPr lang="cs-CZ" dirty="0"/>
              <a:t>a příležitosti evropského průmyslu cestovního ruchu 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usnadnění </a:t>
            </a:r>
            <a:r>
              <a:rPr lang="cs-CZ" sz="2100" dirty="0"/>
              <a:t>odhalování rizik spojených se změnou klimatu, aby evropský průmysl cestovního ruchu předcházel ztrátovým investicím a prozkoumaly se možnosti vytváření alternativních turistických nabídek,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návrhu </a:t>
            </a:r>
            <a:r>
              <a:rPr lang="cs-CZ" sz="2100" dirty="0"/>
              <a:t>listiny udržitelného a odpovědného cestovního ruchu,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návrhu </a:t>
            </a:r>
            <a:r>
              <a:rPr lang="cs-CZ" sz="2100" dirty="0"/>
              <a:t>strategie pro udržitelný pobřežní a mořský cestovní ruch  apod</a:t>
            </a:r>
            <a:r>
              <a:rPr lang="cs-CZ" sz="2100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b="1" dirty="0"/>
              <a:t>3) Lepší obraz a viditelnost Evropy jakožto souboru udržitelných a kvalitních </a:t>
            </a:r>
            <a:r>
              <a:rPr lang="cs-CZ" sz="2100" b="1" dirty="0" smtClean="0"/>
              <a:t>turistických </a:t>
            </a:r>
            <a:r>
              <a:rPr lang="cs-CZ" sz="2100" b="1" dirty="0"/>
              <a:t>destinací na základě: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podpory </a:t>
            </a:r>
            <a:r>
              <a:rPr lang="cs-CZ" sz="2100" dirty="0"/>
              <a:t>vytvoření známku „Evropa“ v úzké spolupráci se zeměmi EU a jako doplněk k jejich propagační činnosti, aby evropské destinace měly lepší </a:t>
            </a:r>
            <a:r>
              <a:rPr lang="cs-CZ" sz="2100" dirty="0" smtClean="0"/>
              <a:t>postavení </a:t>
            </a:r>
            <a:r>
              <a:rPr lang="cs-CZ" sz="2100" dirty="0"/>
              <a:t>ve srovnání s ostatními mezinárodními turistickými destinacemi,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68209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Úkoly </a:t>
            </a:r>
            <a:r>
              <a:rPr lang="cs-CZ" dirty="0"/>
              <a:t>a příležitosti evropského průmyslu cestovního ruchu 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propagace </a:t>
            </a:r>
            <a:r>
              <a:rPr lang="cs-CZ" dirty="0"/>
              <a:t>Evropy jako udržitelné a kvalitní turistické destinace prostřednictvím internetového portálu „visiteurope.com“ a na velkých mezinárodních akcích </a:t>
            </a:r>
            <a:r>
              <a:rPr lang="cs-CZ" dirty="0" smtClean="0"/>
              <a:t>nebo </a:t>
            </a:r>
            <a:r>
              <a:rPr lang="cs-CZ" dirty="0"/>
              <a:t>na velkých veletrzích či výstavách cestovního ruchu,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posílení </a:t>
            </a:r>
            <a:r>
              <a:rPr lang="cs-CZ" dirty="0"/>
              <a:t>účasti EU na mezinárodních fórech</a:t>
            </a:r>
            <a:r>
              <a:rPr lang="cs-CZ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/>
              <a:t>4) Maximalizovat potenciál politik a finančních nástrojů EU v zájmu rozvoje </a:t>
            </a:r>
            <a:r>
              <a:rPr lang="cs-CZ" b="1" dirty="0" smtClean="0"/>
              <a:t>cestovního </a:t>
            </a:r>
            <a:r>
              <a:rPr lang="cs-CZ" b="1" dirty="0"/>
              <a:t>ruchu na základě: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lepší </a:t>
            </a:r>
            <a:r>
              <a:rPr lang="cs-CZ" dirty="0"/>
              <a:t>integrace a koordinace cestovního ruchu s ostatními politikami EU, jako je politika v oblasti dopravy, hospodářské soutěže, vnitřního trhu, daní, ochrany spotřebitelů, životního prostředí, vzdělání a odborné přípravy, regionálního </a:t>
            </a:r>
            <a:r>
              <a:rPr lang="cs-CZ" dirty="0" smtClean="0"/>
              <a:t>rozvoje </a:t>
            </a:r>
            <a:r>
              <a:rPr lang="cs-CZ" dirty="0"/>
              <a:t>a rozvoje venkova, protože všechny tyto politiky mají přímý nebo nepřímý vliv na cestovní ruch</a:t>
            </a:r>
            <a:r>
              <a:rPr lang="cs-CZ" dirty="0" smtClean="0"/>
              <a:t>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/>
              <a:t>podporování a využívání nástrojů a programů podpory Společenství ve pro-spěch cestovního ruchu, jako je Evropský fond pro regionální rozvoj, Evropský zemědělský fond pro rozvoj venkova a Evropský rybářský fond.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1699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Institucionální zajištění turismu v EU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24654" y="987574"/>
            <a:ext cx="911320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Na úrovni Evropské unie se řízením cestovního ruchu zabývá </a:t>
            </a:r>
            <a:r>
              <a:rPr lang="cs-CZ" sz="1900" b="1" dirty="0"/>
              <a:t>Evropský parlament a Evropská komise </a:t>
            </a:r>
            <a:r>
              <a:rPr lang="cs-CZ" sz="1900" dirty="0"/>
              <a:t>se svými příslušnými </a:t>
            </a:r>
            <a:r>
              <a:rPr lang="cs-CZ" sz="1900" dirty="0" smtClean="0"/>
              <a:t>odděleními.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/>
              <a:t>Evropský parlament </a:t>
            </a:r>
            <a:r>
              <a:rPr lang="cs-CZ" sz="1900" dirty="0"/>
              <a:t>představuje shromáždění poslanců členských států, volených občany členských států na 5 let.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Protože </a:t>
            </a:r>
            <a:r>
              <a:rPr lang="cs-CZ" sz="1900" dirty="0"/>
              <a:t>cestovní ruch je v kompetenci národních vlád, parlament má pouze omezené legislativní a soudní kompetence, dohlíží na exekutivu Evropské unie, podílí se na </a:t>
            </a:r>
            <a:r>
              <a:rPr lang="cs-CZ" sz="1900" dirty="0" smtClean="0"/>
              <a:t>legislativním </a:t>
            </a:r>
            <a:r>
              <a:rPr lang="cs-CZ" sz="1900" dirty="0"/>
              <a:t>a rozpočtovém procesu.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 </a:t>
            </a:r>
            <a:r>
              <a:rPr lang="cs-CZ" sz="1900" dirty="0"/>
              <a:t>květnu 2002 přijal Rezoluci k cestovnímu ruchu, ve které zdůrazňuje potřebu </a:t>
            </a:r>
            <a:r>
              <a:rPr lang="cs-CZ" sz="1900" b="1" dirty="0"/>
              <a:t>společné politiky Evropské unie v cestovním ruchu. </a:t>
            </a:r>
            <a:r>
              <a:rPr lang="cs-CZ" sz="1900" dirty="0"/>
              <a:t>V rámci Evropského parlamentu pracuje Výbor pro dopravu a cestovní ruch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Jeho cílem je zkoumání problémů souvisejících s cestovním ruchem, jakož i příprava stanovisek ke zprávám projednávaným na plenárních zasedáních parlamentu.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b="1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25286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Institucionální zajištění turismu v EU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196" y="957739"/>
            <a:ext cx="911320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b="1" dirty="0"/>
              <a:t>Evropská komise </a:t>
            </a:r>
            <a:r>
              <a:rPr lang="cs-CZ" sz="1900" dirty="0"/>
              <a:t>je výkonný Správní orgán Evropské unie. Má 26 generálních správ – ředitelství. </a:t>
            </a: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Za </a:t>
            </a:r>
            <a:r>
              <a:rPr lang="cs-CZ" sz="1900" dirty="0"/>
              <a:t>svou činnost zodpovídá </a:t>
            </a:r>
            <a:r>
              <a:rPr lang="cs-CZ" sz="1900" dirty="0" smtClean="0"/>
              <a:t>parlamentu. </a:t>
            </a:r>
            <a:r>
              <a:rPr lang="cs-CZ" sz="1900" dirty="0"/>
              <a:t>Z hlediska rozvoje cestovního ruchu má význam 23. generální správa - ředitelství pro podnikání, kde je vytvořeno oddělení cestovního ruchu (</a:t>
            </a:r>
            <a:r>
              <a:rPr lang="cs-CZ" sz="1900" dirty="0" err="1"/>
              <a:t>Tourism</a:t>
            </a:r>
            <a:r>
              <a:rPr lang="cs-CZ" sz="1900" dirty="0"/>
              <a:t> Unit), která zaměřuje svou činnost na zlepšování kvality v cestovním ruchu, konkurenceschopnost a udržitelnost evropského cestovního </a:t>
            </a:r>
            <a:r>
              <a:rPr lang="cs-CZ" sz="1900" dirty="0" smtClean="0"/>
              <a:t>ruchu. a </a:t>
            </a:r>
            <a:r>
              <a:rPr lang="cs-CZ" sz="1900" dirty="0"/>
              <a:t>na péči o zájmy turistů. </a:t>
            </a: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Její </a:t>
            </a:r>
            <a:r>
              <a:rPr lang="cs-CZ" sz="1900" b="1" dirty="0"/>
              <a:t>cílem je přitom zajištění optimálního přínosu cestovního ruchu pro Evropskou unii</a:t>
            </a:r>
            <a:r>
              <a:rPr lang="cs-CZ" sz="1900" dirty="0"/>
              <a:t>.  </a:t>
            </a:r>
            <a:r>
              <a:rPr lang="cs-CZ" sz="1900" dirty="0" smtClean="0"/>
              <a:t>Evropská </a:t>
            </a:r>
            <a:r>
              <a:rPr lang="cs-CZ" sz="1900" dirty="0"/>
              <a:t>komise spolupracuje s vrcholnými evropskými institucemi např. Evropským parlamentem, Radou ministrů, Hospodářským a sociálním výborem, Výborem regionů, dále s evropskými organizacemi např. s Evropskou agenturou pro životní prostředí, Světovou organizací cestovního ruchu, OECD a centrálami cestovního ruchu členských </a:t>
            </a:r>
            <a:r>
              <a:rPr lang="cs-CZ" sz="1900" dirty="0" smtClean="0"/>
              <a:t>států.</a:t>
            </a: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67776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Institucionální zajištění turismu v EU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196" y="957739"/>
            <a:ext cx="91132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K dalším institucím, které sice nepatří do systému organizací EU, jejichž činnost je však spojena zejména s činností Komise, patří </a:t>
            </a:r>
            <a:r>
              <a:rPr lang="cs-CZ" sz="2000" b="1" dirty="0" smtClean="0"/>
              <a:t>Evropská komise turismu (ETC) </a:t>
            </a:r>
            <a:r>
              <a:rPr lang="cs-CZ" sz="2000" dirty="0" smtClean="0"/>
              <a:t>a </a:t>
            </a:r>
            <a:r>
              <a:rPr lang="cs-CZ" sz="2000" b="1" dirty="0" smtClean="0"/>
              <a:t>Evropská akční skupina pro turismus (ETAG).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/>
              <a:t>Evropská komise cestovního ruchu (ETC – </a:t>
            </a:r>
            <a:r>
              <a:rPr lang="cs-CZ" sz="2000" b="1" dirty="0" err="1"/>
              <a:t>European</a:t>
            </a:r>
            <a:r>
              <a:rPr lang="cs-CZ" sz="2000" b="1" dirty="0"/>
              <a:t> </a:t>
            </a:r>
            <a:r>
              <a:rPr lang="cs-CZ" sz="2000" b="1" dirty="0" err="1"/>
              <a:t>Travel</a:t>
            </a:r>
            <a:r>
              <a:rPr lang="cs-CZ" sz="2000" b="1" dirty="0"/>
              <a:t> </a:t>
            </a:r>
            <a:r>
              <a:rPr lang="cs-CZ" sz="2000" b="1" dirty="0" err="1" smtClean="0"/>
              <a:t>Commission</a:t>
            </a:r>
            <a:r>
              <a:rPr lang="cs-CZ" sz="2000" b="1" dirty="0" smtClean="0"/>
              <a:t>  </a:t>
            </a:r>
            <a:r>
              <a:rPr lang="cs-CZ" sz="2000" b="1" dirty="0"/>
              <a:t>byla </a:t>
            </a:r>
            <a:r>
              <a:rPr lang="cs-CZ" sz="2000" dirty="0"/>
              <a:t>založena v r. 1948 a prvních 19 let byla součástí OEEC (dnešní OECD), poté se stala samostatnou, dobrovolnou organizací, po r. 1990 se k ní připojila většina středoevropských zemí;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38 členských zemí;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cíl: </a:t>
            </a:r>
            <a:r>
              <a:rPr lang="cs-CZ" sz="2000" b="1" dirty="0"/>
              <a:t>podpora cestování do Evropy ze všech regionů světa, uskutečňovaná mj. pracovními skupinami v USA, Kanadě, Argentině, Japonsku, Brazílii, Austrálii;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6279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Institucionální zajištění turismu v EU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196" y="957739"/>
            <a:ext cx="911320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ETC se v rámci propagace zaměřuje na 3 hlavní aktivity: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dirty="0" smtClean="0"/>
              <a:t>reklamu; public relations; propagaci </a:t>
            </a:r>
            <a:r>
              <a:rPr lang="cs-CZ" dirty="0"/>
              <a:t>zaměřenou na zástupce cestovního ruchu</a:t>
            </a:r>
            <a:r>
              <a:rPr lang="cs-CZ" dirty="0" smtClean="0"/>
              <a:t>;</a:t>
            </a:r>
            <a:endParaRPr lang="cs-CZ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/>
              <a:t>Výběru jednotlivých aktivit předchází výzkum trhu a všechny kampaně jsou sladěny s národními kampaněmi</a:t>
            </a:r>
            <a:r>
              <a:rPr lang="cs-CZ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Propojenost se sektorem turismu má činnost řady ředitelství, avšak bezprostřední dopady na sektor turismu vykazují 2 generální ředitelství – GŘ Podnikání a průmysl (Oddělení pro turismus) a GŘ Zdraví a spotřebitelé (Oddělení </a:t>
            </a:r>
            <a:r>
              <a:rPr lang="cs-CZ" dirty="0" err="1" smtClean="0"/>
              <a:t>Timeshare</a:t>
            </a:r>
            <a:r>
              <a:rPr lang="cs-CZ" dirty="0" smtClean="0"/>
              <a:t> a pakety /zájezdy).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Zásadní rozdíl je v záběru činností  pojetí turismu. </a:t>
            </a:r>
            <a:r>
              <a:rPr lang="cs-CZ" b="1" dirty="0" smtClean="0"/>
              <a:t>GŘ Podnikání a průmysl pojímá </a:t>
            </a:r>
            <a:r>
              <a:rPr lang="cs-CZ" dirty="0" smtClean="0"/>
              <a:t>turismu obecněji, jako odvětví ekonomiky s průřezovým charakterem a se zvláštním důrazem na udržitelnost jeho rozvoje.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GŘ Zdraví a spotřebitelé </a:t>
            </a:r>
            <a:r>
              <a:rPr lang="cs-CZ" dirty="0" smtClean="0"/>
              <a:t>naopak řeší otázky spojené s ochranou spotřebitele jako účastníka turismu, s důrazem na organizovaný pasivní a domácí turismu ve 2 oblastech, jimiž jsou nákup pobytů </a:t>
            </a:r>
            <a:r>
              <a:rPr lang="cs-CZ" dirty="0" err="1" smtClean="0"/>
              <a:t>timeshare</a:t>
            </a:r>
            <a:r>
              <a:rPr lang="cs-CZ" dirty="0" smtClean="0"/>
              <a:t> a nákup zájezdů.</a:t>
            </a:r>
            <a:endParaRPr lang="cs-CZ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34990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Historický vývoj turismu v integrované Evropě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Agenda turismu a její pojetí, zastoupení i váha se měnily v závislosti na 3 zásadních faktorech: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Klíčové integrační smlouvy a jejich úpravy </a:t>
            </a:r>
            <a:r>
              <a:rPr lang="cs-CZ" sz="2000" dirty="0" smtClean="0"/>
              <a:t>a dopad na samotný integrační proces. Turismus byl ovlivněn nejen vývojem v ostatních sektorech, ale z hlediska integračního procesu i zásadními mezníky v podobě klíčových integračních smluv, zejména Římskými smlouvami (1957), Slučovací smlouvy (1967), Maastrichtskou smlouvou (1993), Amsterodamskou smlouvou (1999), Niceskou smlouvou (2003) a především Lisabonskou smlouvou (2009).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Vývoj v jednotlivých politikách s dopadem na turismus </a:t>
            </a:r>
            <a:r>
              <a:rPr lang="cs-CZ" sz="2000" dirty="0" smtClean="0"/>
              <a:t>(dopravní politika, politika ochrany spotřebitele, regionální politika apod.) a vývoj samotné integrace až po Evropskou měnovou unii (1999-zavedení eura, 2002 uvedení bankovek a mincí do oběhu)</a:t>
            </a:r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2898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Institucionální zajištění turismu v EU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196" y="957739"/>
            <a:ext cx="911320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400" b="1" dirty="0"/>
              <a:t>Evropská akční skupina pro cestovní ruch </a:t>
            </a:r>
            <a:r>
              <a:rPr lang="cs-CZ" sz="2400" dirty="0"/>
              <a:t>(ETAG – </a:t>
            </a:r>
            <a:r>
              <a:rPr lang="cs-CZ" sz="2400" dirty="0" err="1"/>
              <a:t>European</a:t>
            </a:r>
            <a:r>
              <a:rPr lang="cs-CZ" sz="2400" dirty="0"/>
              <a:t> </a:t>
            </a:r>
            <a:r>
              <a:rPr lang="cs-CZ" sz="2400" dirty="0" err="1"/>
              <a:t>Tourism</a:t>
            </a:r>
            <a:r>
              <a:rPr lang="cs-CZ" sz="2400" dirty="0"/>
              <a:t> Group</a:t>
            </a:r>
            <a:r>
              <a:rPr lang="cs-CZ" sz="2400" dirty="0" smtClean="0"/>
              <a:t>)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400" dirty="0"/>
              <a:t>přidružený člen UNWTO od roku 1992;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400" dirty="0"/>
              <a:t>pořádá konference za účasti mezinárodních organizací (např. UNWTO, orgány EU, OECD aj</a:t>
            </a:r>
            <a:r>
              <a:rPr lang="cs-CZ" sz="2400" dirty="0" smtClean="0"/>
              <a:t>.)</a:t>
            </a:r>
            <a:endParaRPr lang="cs-CZ" sz="24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400" b="1" dirty="0"/>
              <a:t>cíle: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400" dirty="0"/>
              <a:t>podpora komunikace a spolupráce mezi vládami, národními turistickými centrálami a dalšími subjekty cestovního ruchu;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400" dirty="0"/>
              <a:t>propagace evropského cestovního ruchu;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400" dirty="0"/>
              <a:t>reprezentace evropského cestovního ruchu na mezinárodní úrovni.</a:t>
            </a:r>
          </a:p>
          <a:p>
            <a:pPr algn="just"/>
            <a:r>
              <a:rPr lang="cs-CZ" sz="1900" dirty="0"/>
              <a:t/>
            </a:r>
            <a:br>
              <a:rPr lang="cs-CZ" sz="1900" dirty="0"/>
            </a:b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66263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123478"/>
            <a:ext cx="7704856" cy="507703"/>
          </a:xfrm>
        </p:spPr>
        <p:txBody>
          <a:bodyPr/>
          <a:lstStyle/>
          <a:p>
            <a:r>
              <a:rPr lang="cs-CZ" dirty="0" smtClean="0"/>
              <a:t>Výběr z použité literatury: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3" y="915566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HAMARNEH</a:t>
            </a:r>
            <a:r>
              <a:rPr lang="cs-CZ" sz="2200" dirty="0"/>
              <a:t>, I., 2014.  </a:t>
            </a:r>
            <a:r>
              <a:rPr lang="cs-CZ" sz="2200" i="1" dirty="0"/>
              <a:t>Mezinárodní cestovní ruch: vybrané kapitoly.</a:t>
            </a:r>
            <a:r>
              <a:rPr lang="cs-CZ" sz="2200" dirty="0"/>
              <a:t> Praha: Univerzita Jana Amose Komenského. ISBN 978-80-7452-040-2. </a:t>
            </a:r>
            <a:endParaRPr lang="cs-CZ" sz="2200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KOLEKTIV </a:t>
            </a:r>
            <a:r>
              <a:rPr lang="cs-CZ" sz="2200" dirty="0"/>
              <a:t>AUTORŮ, 2008. </a:t>
            </a:r>
            <a:r>
              <a:rPr lang="cs-CZ" sz="2200" i="1" dirty="0"/>
              <a:t>Cestovní ruch pro všechny. </a:t>
            </a:r>
            <a:r>
              <a:rPr lang="cs-CZ" sz="2200" dirty="0"/>
              <a:t>Praha: VŠE. ISBN 978-80-7399-407-05</a:t>
            </a:r>
            <a:r>
              <a:rPr lang="cs-CZ" sz="22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LINDEROVÁ</a:t>
            </a:r>
            <a:r>
              <a:rPr lang="cs-CZ" sz="2200" dirty="0"/>
              <a:t>, I., 2013. </a:t>
            </a:r>
            <a:r>
              <a:rPr lang="cs-CZ" sz="2200" i="1" dirty="0"/>
              <a:t>Cestovní ruch: teoretická a právní východiska. </a:t>
            </a:r>
            <a:r>
              <a:rPr lang="cs-CZ" sz="2200" dirty="0" smtClean="0"/>
              <a:t>Praha: </a:t>
            </a:r>
            <a:r>
              <a:rPr lang="cs-CZ" sz="2200" dirty="0"/>
              <a:t>Idea servis. ISBN 978-80-85970-86-9.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PALATKOVÁ</a:t>
            </a:r>
            <a:r>
              <a:rPr lang="cs-CZ" sz="2200" dirty="0"/>
              <a:t>, M., 2013. </a:t>
            </a:r>
            <a:r>
              <a:rPr lang="cs-CZ" sz="2200" i="1" dirty="0"/>
              <a:t>Mezinárodní turismus:</a:t>
            </a:r>
            <a:r>
              <a:rPr lang="cs-CZ" sz="2200" dirty="0"/>
              <a:t> 2., aktualizované a </a:t>
            </a:r>
            <a:r>
              <a:rPr lang="cs-CZ" sz="2200" dirty="0" smtClean="0"/>
              <a:t>rozšířené </a:t>
            </a:r>
            <a:r>
              <a:rPr lang="cs-CZ" sz="2200" dirty="0"/>
              <a:t>vydání. Praha: </a:t>
            </a:r>
            <a:r>
              <a:rPr lang="cs-CZ" sz="2200" dirty="0" err="1"/>
              <a:t>Grada</a:t>
            </a:r>
            <a:r>
              <a:rPr lang="cs-CZ" sz="2200" dirty="0"/>
              <a:t>. ISBN 978-80-247-4862-7</a:t>
            </a:r>
            <a:r>
              <a:rPr lang="cs-CZ" sz="22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Webové stránky UNWTO, Evropské komise, </a:t>
            </a:r>
            <a:r>
              <a:rPr lang="cs-CZ" sz="2200" dirty="0" err="1" smtClean="0"/>
              <a:t>Eurostatu</a:t>
            </a:r>
            <a:r>
              <a:rPr lang="cs-CZ" sz="2200" dirty="0" smtClean="0"/>
              <a:t> </a:t>
            </a:r>
            <a:r>
              <a:rPr lang="cs-CZ" sz="2200" smtClean="0"/>
              <a:t>apod</a:t>
            </a:r>
            <a:r>
              <a:rPr lang="cs-CZ" sz="2200" smtClean="0"/>
              <a:t>., ….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9065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4499992" y="2339451"/>
            <a:ext cx="4572638" cy="72008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459332"/>
            <a:ext cx="4320480" cy="276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Historický vývoj turismu v integrované Evropě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Rozšiřování Evropského společenství (EU) o země, pro které je turismus významný zejména z ekonomického pohledu, </a:t>
            </a:r>
            <a:r>
              <a:rPr lang="cs-CZ" sz="2000" dirty="0" smtClean="0"/>
              <a:t>a to zvláště v souvislosti s rozšířením v 80. letech, a názorové rozdíly na rozsah a způsob řešení agendy turismu mezi zeměmi na evropské </a:t>
            </a:r>
            <a:r>
              <a:rPr lang="cs-CZ" sz="2000" dirty="0"/>
              <a:t>úrovni.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1973 přistupují Dánsko</a:t>
            </a:r>
            <a:r>
              <a:rPr lang="cs-CZ" sz="2000" dirty="0"/>
              <a:t>, Irsko, a Spojené </a:t>
            </a:r>
            <a:r>
              <a:rPr lang="cs-CZ" sz="2000" dirty="0" smtClean="0"/>
              <a:t>království,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1981 - Řecko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1986 přistoupilo Portugalsko a Španělsko,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1995 (Rakousko, Finsko, Švédsko).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Výrazné rozšíření pak zaznamenala EU v roce 2004 (10 zemí -</a:t>
            </a:r>
            <a:r>
              <a:rPr lang="cs-CZ" sz="2000" dirty="0"/>
              <a:t> </a:t>
            </a:r>
            <a:r>
              <a:rPr lang="cs-CZ" sz="2000" dirty="0" smtClean="0"/>
              <a:t>Česká republika, Estonsko, Kypr, Litva, Lotyšsko, Maďarsko, Malta, Polsko, Slovensko, Slovinsko.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cs-CZ" sz="2000" dirty="0" smtClean="0"/>
              <a:t>2007 (Bulharsko, Rumunsko)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784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80.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Turismus lze nalézt</a:t>
            </a:r>
            <a:r>
              <a:rPr lang="cs-CZ" dirty="0" smtClean="0"/>
              <a:t>, byť zprostředkovaně, již v preambuli Římských smluv (1957), kde se zdůrazňuje vzájemné porozumění různorodých kultur a rozvoj jejich společné historie.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Jako první významný krok lze uvést </a:t>
            </a:r>
            <a:r>
              <a:rPr lang="cs-CZ" b="1" dirty="0" smtClean="0"/>
              <a:t>Doporučení Rady týkající se činnosti vlády na podporu cestovního ruchu (1965)</a:t>
            </a:r>
            <a:r>
              <a:rPr lang="cs-CZ" dirty="0" smtClean="0"/>
              <a:t> a Sdělení Komise Radě COM/82/385 </a:t>
            </a:r>
            <a:r>
              <a:rPr lang="cs-CZ" dirty="0" err="1" smtClean="0"/>
              <a:t>Final</a:t>
            </a:r>
            <a:r>
              <a:rPr lang="cs-CZ" dirty="0" smtClean="0"/>
              <a:t> </a:t>
            </a:r>
            <a:r>
              <a:rPr lang="cs-CZ" b="1" dirty="0" smtClean="0"/>
              <a:t>První směry politiky Evropského společenství v turismu (1982) </a:t>
            </a:r>
            <a:r>
              <a:rPr lang="cs-CZ" dirty="0" smtClean="0"/>
              <a:t>orientované na 6 oblastí- snížení sezónnosti, ochranu architektonických památek, rozvoj turismu v méně rozvinutých oblastech, podporu sociálního turismu, podporu kulturního turismu a podporu venkovského turismu.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dirty="0" smtClean="0"/>
              <a:t>Klíčovým aktem bylo však ve vztahu k turismu a jeho </a:t>
            </a:r>
            <a:r>
              <a:rPr lang="cs-CZ" b="1" dirty="0" smtClean="0"/>
              <a:t>institucionalizace Rozhodnutí Rady ze dne 22. prosince 1986/86/644/ECC o ustavení postupu konzultací a spolupráce v oblasti turismu</a:t>
            </a:r>
            <a:r>
              <a:rPr lang="cs-CZ" dirty="0" smtClean="0"/>
              <a:t>, na jehož základě vznikl v roce </a:t>
            </a:r>
            <a:r>
              <a:rPr lang="cs-CZ" b="1" dirty="0" smtClean="0"/>
              <a:t>1986 Poradní výbor pro turismus </a:t>
            </a:r>
            <a:r>
              <a:rPr lang="cs-CZ" dirty="0" smtClean="0"/>
              <a:t>(</a:t>
            </a:r>
            <a:r>
              <a:rPr lang="cs-CZ" dirty="0" err="1" smtClean="0"/>
              <a:t>Tourism</a:t>
            </a:r>
            <a:r>
              <a:rPr lang="cs-CZ" dirty="0" smtClean="0"/>
              <a:t> </a:t>
            </a:r>
            <a:r>
              <a:rPr lang="cs-CZ" dirty="0" err="1" smtClean="0"/>
              <a:t>Advisory</a:t>
            </a:r>
            <a:r>
              <a:rPr lang="cs-CZ" dirty="0" smtClean="0"/>
              <a:t> </a:t>
            </a:r>
            <a:r>
              <a:rPr lang="cs-CZ" dirty="0" err="1" smtClean="0"/>
              <a:t>Committee</a:t>
            </a:r>
            <a:r>
              <a:rPr lang="cs-CZ" dirty="0" smtClean="0"/>
              <a:t>) složený ze zástupců ministerstev nebo institucí odpovědných na národní úrovni za agentu turismu.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763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V roce 1990 byl Radou ministrů přijat Protokol evropské politiky turismu, na jehož základě došlo k tvorbě a schválení klíčové směrnice pro organizovaný pasivní a domácí turismus, a </a:t>
            </a:r>
            <a:r>
              <a:rPr lang="cs-CZ" sz="2000" b="1" dirty="0" smtClean="0"/>
              <a:t>to Směrnice Rady 90/314/EHS o souborných službách pro cestování, pobyty a zájezdy</a:t>
            </a:r>
            <a:r>
              <a:rPr lang="cs-CZ" sz="2000" dirty="0" smtClean="0"/>
              <a:t> s cílem ochrany spotřebitele a volného pohybu služeb turismu.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Na základě Rozhodnutí rady 89/36/EHS ze 2.prosince 1988 byl rok 1990 vyhlášen Evropským rokem turismu k podpoře vnímání turismu jako významného činitele růstu a rozvoje.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Rok 1992 přinesl vyhlášení</a:t>
            </a:r>
            <a:r>
              <a:rPr lang="cs-CZ" sz="2000" b="1" dirty="0" smtClean="0"/>
              <a:t> Akčního plánu pro podporu turismu.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Pokrok v začleňování agendy turismu do evropských politik znamenala – </a:t>
            </a:r>
            <a:r>
              <a:rPr lang="cs-CZ" sz="2000" b="1" dirty="0" smtClean="0"/>
              <a:t>Zelená kniha Komise.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057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Rok 1992 přinesl vyhlášení</a:t>
            </a:r>
            <a:r>
              <a:rPr lang="cs-CZ" sz="2000" b="1" dirty="0" smtClean="0"/>
              <a:t> Akčního plánu pro podporu turismu a </a:t>
            </a:r>
            <a:r>
              <a:rPr lang="cs-CZ" sz="2000" dirty="0" smtClean="0"/>
              <a:t>to </a:t>
            </a:r>
            <a:r>
              <a:rPr lang="cs-CZ" sz="2000" dirty="0"/>
              <a:t>v reakci na klesající podíl Evropy v mezinárodním </a:t>
            </a:r>
            <a:r>
              <a:rPr lang="cs-CZ" sz="2000" dirty="0" smtClean="0"/>
              <a:t>cestovním.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Tento </a:t>
            </a:r>
            <a:r>
              <a:rPr lang="cs-CZ" sz="2000" dirty="0"/>
              <a:t>plán vycházel ze zhodnocení dosavadního vývoje cestovního ruchu a jeho významu pro Evropu. Zahrnoval programy na roky 1993 – 1995. Jeho základními cíli bylo (1) zdůraznění integrační úlohy cestovního ruchu v Evropě a (2) prezentace Evropy jako homogenního celku. Akční plán v sobě zahrnoval </a:t>
            </a:r>
            <a:r>
              <a:rPr lang="cs-CZ" sz="2000" dirty="0" smtClean="0"/>
              <a:t>problémy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/>
              <a:t>koordinace cestovního ruchu,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příhraniční </a:t>
            </a:r>
            <a:r>
              <a:rPr lang="cs-CZ" sz="2000" dirty="0"/>
              <a:t>spolupráce regionů,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ochrany </a:t>
            </a:r>
            <a:r>
              <a:rPr lang="cs-CZ" sz="2000" dirty="0"/>
              <a:t>spotřebitelů,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další </a:t>
            </a:r>
            <a:r>
              <a:rPr lang="cs-CZ" sz="2000" dirty="0"/>
              <a:t>propracování rovnoměrného sezónního rozložení dovolených,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 </a:t>
            </a:r>
            <a:r>
              <a:rPr lang="cs-CZ" sz="2000" dirty="0"/>
              <a:t>ochrany životního </a:t>
            </a:r>
            <a:r>
              <a:rPr lang="cs-CZ" sz="2000" dirty="0" smtClean="0"/>
              <a:t>prostředí, kulturního </a:t>
            </a:r>
            <a:r>
              <a:rPr lang="cs-CZ" sz="2000" dirty="0"/>
              <a:t>cestovního </a:t>
            </a:r>
            <a:r>
              <a:rPr lang="cs-CZ" sz="2000" dirty="0" smtClean="0"/>
              <a:t>ruchu apod.</a:t>
            </a:r>
            <a:endParaRPr lang="cs-CZ" sz="20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4706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Agenda turismu v 90. letech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5640" y="1022259"/>
            <a:ext cx="90364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Úkoly </a:t>
            </a:r>
            <a:r>
              <a:rPr lang="cs-CZ" sz="2000" b="1" dirty="0"/>
              <a:t>Evropské unie v rozvoji cestovního ruchu jsou prezentovány v tzv. „Zelené knize Komise - </a:t>
            </a:r>
            <a:r>
              <a:rPr lang="cs-CZ" sz="2000" dirty="0"/>
              <a:t>Role Unie v oblasti cestovního ruchu“ z roku 1995, jež se stala základem současných aktivit Unie v oblasti cestovního ruchu.</a:t>
            </a:r>
            <a:r>
              <a:rPr lang="cs-CZ" sz="2000" b="1" dirty="0"/>
              <a:t> 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Patří </a:t>
            </a:r>
            <a:r>
              <a:rPr lang="cs-CZ" sz="2000" b="1" dirty="0"/>
              <a:t>k nim: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popis </a:t>
            </a:r>
            <a:r>
              <a:rPr lang="cs-CZ" sz="2000" dirty="0"/>
              <a:t>činností, které Společenství v cestovním ruchu realizuje,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popis </a:t>
            </a:r>
            <a:r>
              <a:rPr lang="cs-CZ" sz="2000" dirty="0"/>
              <a:t>všech nástrojů, které k tomu využívá,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předložení </a:t>
            </a:r>
            <a:r>
              <a:rPr lang="cs-CZ" sz="2000" dirty="0"/>
              <a:t>vyhlídky na pokrok v cestovním ruchu Unie,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vypracování </a:t>
            </a:r>
            <a:r>
              <a:rPr lang="cs-CZ" sz="2000" dirty="0"/>
              <a:t>a přezkoumání hodnoty přidané realizací politiky na úrovni Unie</a:t>
            </a:r>
            <a:r>
              <a:rPr lang="cs-CZ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/>
              <a:t>Obsah Zelené knihy </a:t>
            </a:r>
            <a:r>
              <a:rPr lang="cs-CZ" sz="2000" dirty="0"/>
              <a:t>je potom zaměřen na problematiku činností prováděných v cestovním ruchu např. na rozvoj cestovního ruchu, zaměstnanost v cestovním ruchu, na přidanou hodnotu Evropské unie v oblasti cestovního ruchu a na předpokládaný vývoj úlohy Unie v oblasti cestovního ruchu</a:t>
            </a:r>
            <a:endParaRPr lang="cs-CZ" sz="20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38474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3760</TotalTime>
  <Words>4736</Words>
  <Application>Microsoft Office PowerPoint</Application>
  <PresentationFormat>Předvádění na obrazovce (16:9)</PresentationFormat>
  <Paragraphs>276</Paragraphs>
  <Slides>42</Slides>
  <Notes>41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SLU</vt:lpstr>
      <vt:lpstr>Název prezentace</vt:lpstr>
      <vt:lpstr>      </vt:lpstr>
      <vt:lpstr>Historický vývoj turismu v integrované Evropě </vt:lpstr>
      <vt:lpstr>Historický vývoj turismu v integrované Evropě </vt:lpstr>
      <vt:lpstr>Historický vývoj turismu v integrované Evropě </vt:lpstr>
      <vt:lpstr>Agenda turismu v 80. letech </vt:lpstr>
      <vt:lpstr>Agenda turismu v 90. letech </vt:lpstr>
      <vt:lpstr>Agenda turismu v 90. letech </vt:lpstr>
      <vt:lpstr>Agenda turismu v 90. letech </vt:lpstr>
      <vt:lpstr>Agenda turismu v 90. letech </vt:lpstr>
      <vt:lpstr>Agenda turismu v 90. letech </vt:lpstr>
      <vt:lpstr>Agenda turismu v 90. letech </vt:lpstr>
      <vt:lpstr>Agenda turismu v 90. letech </vt:lpstr>
      <vt:lpstr>Agenda turismu v 90. letech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Agenda turismu na začátku 21. století </vt:lpstr>
      <vt:lpstr>Evropa a mezinárodní cestovní ruch  </vt:lpstr>
      <vt:lpstr>Evropa a mezinárodní cestovní ruch  </vt:lpstr>
      <vt:lpstr>Evropa a mezinárodní cestovní ruch </vt:lpstr>
      <vt:lpstr>Evropa a mezinárodní cestovní ruch </vt:lpstr>
      <vt:lpstr>Evropa a mezinárodní cestovní ruch </vt:lpstr>
      <vt:lpstr>Evropa a mezinárodní cestovní ruch </vt:lpstr>
      <vt:lpstr>Úkoly a příležitosti evropského průmyslu cestovního ruchu  </vt:lpstr>
      <vt:lpstr>Úkoly a příležitosti evropského průmyslu cestovního ruchu  </vt:lpstr>
      <vt:lpstr>Úkoly a příležitosti evropského průmyslu cestovního ruchu  </vt:lpstr>
      <vt:lpstr>Úkoly a příležitosti evropského průmyslu cestovního ruchu  </vt:lpstr>
      <vt:lpstr>Úkoly a příležitosti evropského průmyslu cestovního ruchu  </vt:lpstr>
      <vt:lpstr>Institucionální zajištění turismu v EU </vt:lpstr>
      <vt:lpstr>Institucionální zajištění turismu v EU </vt:lpstr>
      <vt:lpstr>Institucionální zajištění turismu v EU </vt:lpstr>
      <vt:lpstr>Institucionální zajištění turismu v EU </vt:lpstr>
      <vt:lpstr>Institucionální zajištění turismu v EU </vt:lpstr>
      <vt:lpstr>Výběr z použité literatury: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pel0002</cp:lastModifiedBy>
  <cp:revision>202</cp:revision>
  <dcterms:created xsi:type="dcterms:W3CDTF">2016-07-06T15:42:34Z</dcterms:created>
  <dcterms:modified xsi:type="dcterms:W3CDTF">2018-04-05T06:36:04Z</dcterms:modified>
</cp:coreProperties>
</file>