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518" r:id="rId2"/>
    <p:sldId id="256" r:id="rId3"/>
    <p:sldId id="442" r:id="rId4"/>
    <p:sldId id="486" r:id="rId5"/>
    <p:sldId id="492" r:id="rId6"/>
    <p:sldId id="493" r:id="rId7"/>
    <p:sldId id="494" r:id="rId8"/>
    <p:sldId id="495" r:id="rId9"/>
    <p:sldId id="489" r:id="rId10"/>
    <p:sldId id="519" r:id="rId11"/>
    <p:sldId id="508" r:id="rId12"/>
    <p:sldId id="509" r:id="rId13"/>
    <p:sldId id="510" r:id="rId14"/>
    <p:sldId id="511" r:id="rId15"/>
    <p:sldId id="512" r:id="rId16"/>
    <p:sldId id="513" r:id="rId17"/>
    <p:sldId id="514" r:id="rId18"/>
    <p:sldId id="515" r:id="rId19"/>
    <p:sldId id="516" r:id="rId20"/>
    <p:sldId id="517" r:id="rId21"/>
    <p:sldId id="480" r:id="rId22"/>
    <p:sldId id="293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83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099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309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005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3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986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10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4105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3930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530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05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245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499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49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857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674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021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139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D21CD-406B-4356-B05E-368FC6FDE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4AA7333-4D13-4B7F-837B-331630B95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0"/>
            <a:ext cx="770485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4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v ČR.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Ministerstvo pro místní rozvoj </a:t>
            </a:r>
            <a:r>
              <a:rPr lang="cs-CZ" dirty="0"/>
              <a:t>České republiky (MMR) bylo zřízeno mimo jiné pro státní správu cestovního ruchu. Je pověřeno jeho řízením dle kompetenčního zákona č. 2/1969 Sb., v platném znění, a má za cestovní ruch odpovědnost. Díky mezioborovému charakteru cestovního ruchu spolupracuje  MMR při své činnosti s dalšími ministerstvy a orgány státní správy a jeho snahou je hájit při těchto kontaktech zájmy cestovního ruchu. Pro koordinaci jejich činností byla zřízena Meziresortní koordinační komise pro cestovní ruch. Ta se zabývá problematikou cestovního ruchu průřezově. 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Ministerstvo je metodickým a koordinačním orgánem pro všechny subjekty působící v oblasti cestovního ruchu. Nezbytným nástrojem pro činnost ministerstva v oblasti cestovního ruchu je Koncepce státní politiky cestovního ruchu v ČR na období 2014-2020, která představuje střednědobý strategický dokument a vychází především z rozvojových možností cestovního ruchu v České republice</a:t>
            </a:r>
          </a:p>
        </p:txBody>
      </p:sp>
    </p:spTree>
    <p:extLst>
      <p:ext uri="{BB962C8B-B14F-4D97-AF65-F5344CB8AC3E}">
        <p14:creationId xmlns:p14="http://schemas.microsoft.com/office/powerpoint/2010/main" val="3321437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v ČR.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Důležitým cílem ministerstva je využít legislativní nástroje při vytváření podmínek pro rozvoj cestovního ruchu v České republice, a pomocí jasných pravidel dosáhnout lepší ochrany spotřebitele a stanovit pravidla pro provoz cestovních kanceláří a agentur.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Ministerstvo se významným způsobem zapojuje do aktivit  mezinárodních organizacích v oblasti cestovního ruchu a svoji činnost  prezentuje na odborných konferencích a veletrzích cestovního ruchu. Prostřednictvím České centrály cestovního ruchu - </a:t>
            </a:r>
            <a:r>
              <a:rPr lang="cs-CZ" sz="2000" dirty="0" err="1"/>
              <a:t>CzechTourism</a:t>
            </a:r>
            <a:r>
              <a:rPr lang="cs-CZ" sz="2000" dirty="0"/>
              <a:t>     - je Česká republika prezentována v zahraničí i na domácím trhu jako zajímavá turistická destinace.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Ministerstvo realizuje řadu projektů financovaných ze strukturálních fondů EU, které přispějí k rozvoji cestovního ruchu v České republice.</a:t>
            </a:r>
          </a:p>
          <a:p>
            <a:pPr algn="just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4781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v ČR.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Česká centrála cestovního ruchu </a:t>
            </a:r>
            <a:r>
              <a:rPr lang="cs-CZ" sz="2000" dirty="0"/>
              <a:t>byla zřízena jako příspěvková organizace Ministerstva pro místní rozvoj v roce 1993.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Založena byla za účelem propagace České republiky jako destinace cestovního ruchu na zahraničním i domácím trhu 1. srpna 2003. Oficiální název národní informační kanceláře zní Česká centrála cestovního ruchu – </a:t>
            </a:r>
            <a:r>
              <a:rPr lang="cs-CZ" sz="2000" dirty="0" err="1"/>
              <a:t>CzechTourism</a:t>
            </a:r>
            <a:r>
              <a:rPr lang="cs-CZ" sz="2000" dirty="0"/>
              <a:t> (dále </a:t>
            </a:r>
            <a:r>
              <a:rPr lang="cs-CZ" sz="2000" dirty="0" err="1"/>
              <a:t>CzechTourism</a:t>
            </a:r>
            <a:r>
              <a:rPr lang="cs-CZ" sz="2000" dirty="0"/>
              <a:t>).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/>
              <a:t>CzechTourism</a:t>
            </a:r>
            <a:r>
              <a:rPr lang="cs-CZ" sz="2000" dirty="0"/>
              <a:t> podporuje příjezdový a domácí cestovní ruch nejen obecně, ale propaguje i konkrétní oblasti cestovního ruchu, jako jsou lázeňství, kongresový a incentivní cestovní ruch nebo golf. Velký důraz je kladen na propagaci v regionech s cílem zvýšení jejich návštěvnosti. K propagaci České republiky v zahraničí bylo zřízeno více než dvě desítky zahraničních zastoupení </a:t>
            </a:r>
            <a:r>
              <a:rPr lang="cs-CZ" sz="2000" dirty="0" err="1"/>
              <a:t>CzechTourism</a:t>
            </a:r>
            <a:r>
              <a:rPr lang="cs-CZ" sz="2000" dirty="0"/>
              <a:t> po celém světě.</a:t>
            </a:r>
          </a:p>
        </p:txBody>
      </p:sp>
    </p:spTree>
    <p:extLst>
      <p:ext uri="{BB962C8B-B14F-4D97-AF65-F5344CB8AC3E}">
        <p14:creationId xmlns:p14="http://schemas.microsoft.com/office/powerpoint/2010/main" val="994220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v ČR.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Centrum pro regionální rozvoj České republiky (CRR ČR)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CRR ČR je státní příspěvková organizace, která byla založena roku 1997 Ministerstvem pro místní rozvoj. Jejím cílem je aktivní podpora regionální politiky vlády České republiky a úspěšná realizace projektů schválených ke spolufinancování z prostředků Evropské unie tak, aby bylo zajištěno maximální využití prostředků poskytnutých České republice z fondů Evropské unie.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CRR ČR je zprostředkujícím subjektem těch programů Evropské unie, které jsou v působnosti Ministerstva pro místní rozvoj.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dirty="0"/>
              <a:t>Na oblast cestovního ruchu mají vliv i další ministerstva. Ministerstvo průmyslu a obchodu (živnostenské podnikání, ochrana spotřebitele, investiční pobídky), Ministerstvo dopravy, Ministerstvo zdravotnictví (lázeňská péče), Ministerstvo zahraničních věcí (vízová a konzulární politika), Ministerstvo kultury (památkový fond), Ministerstvo životního prostředí.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826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v ČR.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SVAZ OBCHODU A CESTOVNÍHO RUCHU ČR (SOCR ČR)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Dvacet let existence a podpory podnikatelského úsilí v tržním prostředí a mezinárodních kontaktech dovedlo Svaz obchodu a cestovního ruchu ČR do pozice vrcholového reprezentanta českého obchodu a cestovního ruchu, respektovaného odbornou veřejností, státními  institucemi i odbornými evropskými organizacemi,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    vrcholové, nezávislé, dobrovolné a </a:t>
            </a:r>
            <a:r>
              <a:rPr lang="cs-CZ" sz="1900" dirty="0" err="1"/>
              <a:t>lobistické</a:t>
            </a:r>
            <a:r>
              <a:rPr lang="cs-CZ" sz="1900" dirty="0"/>
              <a:t> sdružení,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    reprezentanta svazů, asociací, velkých retailových a distribučních společností, spotřebních družstev, obchodních aliancí a </a:t>
            </a:r>
            <a:r>
              <a:rPr lang="cs-CZ" sz="1900" dirty="0" err="1"/>
              <a:t>franchisingových</a:t>
            </a:r>
            <a:r>
              <a:rPr lang="cs-CZ" sz="1900" dirty="0"/>
              <a:t> sítí, malých a středních firem obchodu, hotelů, pohostinství, cestovního ruchu a souvisejících služeb,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dirty="0"/>
              <a:t>územně strukturovanou organizaci, která prostřednictvím svých Regionálních kanceláří v krajích spolupracuje s územními samosprávami a podnikatelskými organizacemi na sociálním a hospodářském rozvoji krajů.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850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v ČR.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AHR ČR (Asociace hotelů a restaurací ČR)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Asociace hotelů a restaurací České republiky (AHR ČR) je profesní nezisková organizace, jejímž hlavním cílem je podpora podnikatelů v oboru hotelnictví a gastronomie. Členy asociace jsou majitelé a provozovatelé ubytovacích a gastronomických zařízení z celé republiky, pro které tato organizace zajišťuje pravidelný servis a poradenství.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AHR ČR  je členem evropské konfederace asociací hotelů a restaurací -  HOTREC a zastupuje zároveň zájmy svých členů i na evropské úrovni.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Krajské sekce AHR ČR spolupracují se samosprávou na propagaci a rozvoji cestovního ruchu v krajích a marketingové podpoře svých členů. AHR ČR pomáhá svým členům lépe se orientovat na trhu, být připraven na nová legislativní opatření a možnost ovlivňovat dění v oboru.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694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v ČR.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AČCKA (Asociace českých cestovních kanceláří a agentur)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Asociace českých cestovních kanceláří a agentur (dále jen AČCKA) je české profesní sdružení subjektů cestovního ruchu, založené v roce 1991, které má v současné době 250 členů z řad subjektů cestovního ruchu.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Řádným členem se mohou stát cestovní kanceláře a agentury, zabývající se příjezdovým i výjezdovým cestovním ruchem.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Přidruženými členy AČCKA se mohou stát zahraniční cestovní kanceláře, hotely, centrály cestovního ruchu, školy a komerční firmy nabízející služby cestovním kancelářím (např. pojišťovny).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985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v ČR.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ACK ČR (Asociace cestovních kanceláří ČR)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Posláním ACK je zastupování a ochrana hospodářských zájmů členů, podpora jejich informovanosti, rozvíjení jejich činnosti a profesní prestiže.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Asociace se angažuje při kultivování českého trhu cestovního ruchu, iniciuje tvorbu příslušné legislativy a hospodářských opatření ve vztahu k cestovnímu ruchu a je v tomto směru partnerem a připomínkovým místem pro orgány státní moci a správy.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ACK podporuje dobré jméno a úroveň českého cestovního ruchu, zasazuje se proti nekalé konkurenci a poškozování pověsti cestovního ruchu v České republice.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615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</a:t>
            </a:r>
            <a:r>
              <a:rPr lang="cs-CZ"/>
              <a:t>v ČR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ECEAT - </a:t>
            </a:r>
            <a:r>
              <a:rPr lang="en-US" b="1" dirty="0"/>
              <a:t>European Centre for Ecology and Tourism</a:t>
            </a:r>
            <a:endParaRPr lang="cs-CZ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Hlavním oborem je udržitelný (šetrný) cestovní ruch. Provozuje systém hodnocení "</a:t>
            </a:r>
            <a:r>
              <a:rPr lang="cs-CZ" sz="2000" dirty="0" err="1"/>
              <a:t>eko</a:t>
            </a:r>
            <a:r>
              <a:rPr lang="cs-CZ" sz="2000" dirty="0"/>
              <a:t>" kvality ubytovacích služeb (</a:t>
            </a:r>
            <a:r>
              <a:rPr lang="cs-CZ" sz="2000" dirty="0" err="1"/>
              <a:t>Eceat</a:t>
            </a:r>
            <a:r>
              <a:rPr lang="cs-CZ" sz="2000" dirty="0"/>
              <a:t> </a:t>
            </a:r>
            <a:r>
              <a:rPr lang="cs-CZ" sz="2000" dirty="0" err="1"/>
              <a:t>quality</a:t>
            </a:r>
            <a:r>
              <a:rPr lang="cs-CZ" sz="2000" dirty="0"/>
              <a:t> label).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Zkušenosti svých expertů z práce v tuzemsku i v zahraničí předává ECEAT v podobě poradenských služeb. Vedle toho ECEAT rozvíjí nové produkty a projekty, jako je Centrum zelených vědomostí, vzdělávací programy či nové rozvojové projekty, jako jsou Stezky dědictví.  ECEAT je členem ECEAT International.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err="1"/>
              <a:t>Eceat</a:t>
            </a:r>
            <a:r>
              <a:rPr lang="cs-CZ" sz="2000" dirty="0"/>
              <a:t> </a:t>
            </a:r>
            <a:r>
              <a:rPr lang="cs-CZ" sz="2000" dirty="0" err="1"/>
              <a:t>quality</a:t>
            </a:r>
            <a:r>
              <a:rPr lang="cs-CZ" sz="2000" dirty="0"/>
              <a:t> label, </a:t>
            </a:r>
            <a:r>
              <a:rPr lang="cs-CZ" sz="2000" dirty="0" err="1"/>
              <a:t>Eceat</a:t>
            </a:r>
            <a:r>
              <a:rPr lang="cs-CZ" sz="2000" dirty="0"/>
              <a:t> </a:t>
            </a:r>
            <a:r>
              <a:rPr lang="cs-CZ" sz="2000" dirty="0" err="1"/>
              <a:t>travel</a:t>
            </a:r>
            <a:r>
              <a:rPr lang="cs-CZ" sz="2000" dirty="0"/>
              <a:t> – </a:t>
            </a:r>
            <a:r>
              <a:rPr lang="cs-CZ" sz="2000" dirty="0" err="1"/>
              <a:t>meznárdoní</a:t>
            </a:r>
            <a:r>
              <a:rPr lang="cs-CZ" sz="2000" dirty="0"/>
              <a:t> marketingový systém pro podniky se značkou </a:t>
            </a:r>
            <a:r>
              <a:rPr lang="cs-CZ" sz="2000" dirty="0" err="1"/>
              <a:t>Eceat</a:t>
            </a:r>
            <a:r>
              <a:rPr lang="cs-CZ" sz="2000" dirty="0"/>
              <a:t> </a:t>
            </a:r>
            <a:r>
              <a:rPr lang="cs-CZ" sz="2000" dirty="0" err="1"/>
              <a:t>quality</a:t>
            </a:r>
            <a:r>
              <a:rPr lang="cs-CZ" sz="2000" dirty="0"/>
              <a:t> label, přináší jim 500 000přenocování ročně, </a:t>
            </a:r>
            <a:r>
              <a:rPr lang="cs-CZ" sz="2000" dirty="0" err="1"/>
              <a:t>Eceat</a:t>
            </a:r>
            <a:r>
              <a:rPr lang="cs-CZ" sz="2000" dirty="0"/>
              <a:t> </a:t>
            </a:r>
            <a:r>
              <a:rPr lang="cs-CZ" sz="2000" dirty="0" err="1"/>
              <a:t>expertise</a:t>
            </a:r>
            <a:r>
              <a:rPr lang="cs-CZ" sz="2000" dirty="0"/>
              <a:t>  - projekty pro obce, regiony, instituce a podniky, EU dotace, Projekt stezky dědictví – propaguje a rozvíjí unikátní kulturní a přírodní dědictví pro CR, včetně gastronomie atd.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43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Postavení ČR v mezinárodním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</a:t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přednáška byla vytvořena pro projekt„</a:t>
            </a:r>
            <a:r>
              <a:rPr lang="cs-CZ" dirty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255" y="1755007"/>
            <a:ext cx="4690238" cy="209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Institucionální zajištění turismu v ČR.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Mezi další  instituce, které jsou významněji s cestovním ruchem v České republice </a:t>
            </a:r>
            <a:r>
              <a:rPr lang="cs-CZ" sz="2000" b="1" dirty="0"/>
              <a:t>spojeny, můžeme zařadit např.: 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/>
              <a:t>Český </a:t>
            </a:r>
            <a:r>
              <a:rPr lang="cs-CZ" sz="2000" dirty="0"/>
              <a:t>statistický úřad,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Asociace průvodců ČR, Klub českých turistů,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Asociace turistických informačních center České republiky,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Svaz léčebných lázní ČR,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Horská služba ČR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Svaz venkovské turistiky,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Sdružení lázeňských míst ČR,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Sdružení historických sídel Čech, Moravy a Slezska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Moravia </a:t>
            </a:r>
            <a:r>
              <a:rPr lang="cs-CZ" sz="2000" dirty="0" err="1"/>
              <a:t>Convention</a:t>
            </a:r>
            <a:r>
              <a:rPr lang="cs-CZ" sz="2000" dirty="0"/>
              <a:t> </a:t>
            </a:r>
            <a:r>
              <a:rPr lang="cs-CZ" sz="2000" dirty="0" err="1"/>
              <a:t>Bureau</a:t>
            </a:r>
            <a:r>
              <a:rPr lang="cs-CZ" sz="2000" dirty="0"/>
              <a:t>, Czech </a:t>
            </a:r>
            <a:r>
              <a:rPr lang="cs-CZ" sz="2000" dirty="0" err="1"/>
              <a:t>Convention</a:t>
            </a:r>
            <a:r>
              <a:rPr lang="cs-CZ" sz="2000" dirty="0"/>
              <a:t> </a:t>
            </a:r>
            <a:r>
              <a:rPr lang="cs-CZ" sz="2000" dirty="0" err="1"/>
              <a:t>Bureau</a:t>
            </a:r>
            <a:r>
              <a:rPr lang="cs-CZ" sz="2000" dirty="0"/>
              <a:t>, Prague </a:t>
            </a:r>
            <a:r>
              <a:rPr lang="cs-CZ" sz="2000" dirty="0" err="1"/>
              <a:t>Convention</a:t>
            </a:r>
            <a:r>
              <a:rPr lang="cs-CZ" sz="2000" dirty="0"/>
              <a:t> </a:t>
            </a:r>
            <a:r>
              <a:rPr lang="cs-CZ" sz="2000" dirty="0" err="1"/>
              <a:t>Bureau</a:t>
            </a:r>
            <a:r>
              <a:rPr lang="cs-CZ" sz="2000" dirty="0"/>
              <a:t>, Pražská informační služba.</a:t>
            </a:r>
          </a:p>
        </p:txBody>
      </p:sp>
    </p:spTree>
    <p:extLst>
      <p:ext uri="{BB962C8B-B14F-4D97-AF65-F5344CB8AC3E}">
        <p14:creationId xmlns:p14="http://schemas.microsoft.com/office/powerpoint/2010/main" val="3327169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Výběr z použité literatury: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8042" y="105958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HRALA, V., 2005. </a:t>
            </a:r>
            <a:r>
              <a:rPr lang="cs-CZ" sz="2000" i="1" dirty="0"/>
              <a:t>Geografie cestovního ruchu. </a:t>
            </a:r>
            <a:r>
              <a:rPr lang="cs-CZ" sz="2000" dirty="0"/>
              <a:t>Praha: VŠE. ISBN 80-245-0858-3.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KLETEČKOVÁ, M., 2017. </a:t>
            </a:r>
            <a:r>
              <a:rPr lang="it-IT" sz="2000" i="1" dirty="0"/>
              <a:t>V roce 2016 jsme více cestovali po naší vlasti</a:t>
            </a:r>
            <a:r>
              <a:rPr lang="cs-CZ" sz="2000" i="1" dirty="0"/>
              <a:t>. </a:t>
            </a:r>
            <a:r>
              <a:rPr lang="cs-CZ" sz="2000" dirty="0"/>
              <a:t>In Statistika a My. Měsíční ČSÚ.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LEJSEK, Z., 2017. </a:t>
            </a:r>
            <a:r>
              <a:rPr lang="cs-CZ" sz="2000" i="1" dirty="0"/>
              <a:t>Největší příjmy z cestovního ruchu mají Spojené státy. </a:t>
            </a:r>
            <a:r>
              <a:rPr lang="cs-CZ" sz="2000" dirty="0"/>
              <a:t>In Statistika a My. Měsíčník ČSÚ.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MIKULA, R., 2017. </a:t>
            </a:r>
            <a:r>
              <a:rPr lang="cs-CZ" sz="2000" i="1" dirty="0"/>
              <a:t>Rekordní počet příjezdů. </a:t>
            </a:r>
            <a:r>
              <a:rPr lang="en-US" sz="2000" dirty="0"/>
              <a:t>In</a:t>
            </a:r>
            <a:r>
              <a:rPr lang="cs-CZ" sz="2000" dirty="0"/>
              <a:t> </a:t>
            </a:r>
            <a:r>
              <a:rPr lang="en-US" sz="2000" dirty="0" err="1"/>
              <a:t>Statistika</a:t>
            </a:r>
            <a:r>
              <a:rPr lang="en-US" sz="2000" dirty="0"/>
              <a:t> a My.</a:t>
            </a:r>
            <a:r>
              <a:rPr lang="cs-CZ" sz="2000" dirty="0"/>
              <a:t> </a:t>
            </a:r>
            <a:r>
              <a:rPr lang="en-US" sz="2000" dirty="0" err="1"/>
              <a:t>Měsíčník</a:t>
            </a:r>
            <a:r>
              <a:rPr lang="cs-CZ" sz="2000" dirty="0"/>
              <a:t> </a:t>
            </a:r>
            <a:r>
              <a:rPr lang="en-US" sz="2000" dirty="0"/>
              <a:t>ČSÚ.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SLAVOMÍR, H., 2006. </a:t>
            </a:r>
            <a:r>
              <a:rPr lang="cs-CZ" sz="2000" i="1" dirty="0"/>
              <a:t>Geografie cestovního ruchu Evropy. </a:t>
            </a:r>
            <a:r>
              <a:rPr lang="cs-CZ" sz="2000" dirty="0"/>
              <a:t>Pardubice: Radek Drahný. ISBN 80-903734-1-0.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VANČURA, P., 2017. </a:t>
            </a:r>
            <a:r>
              <a:rPr lang="cs-CZ" sz="2000" i="1" dirty="0"/>
              <a:t>Popularita Česka u zahraničních návštěvníků roste.</a:t>
            </a:r>
            <a:r>
              <a:rPr lang="en-US" sz="2000" i="1" dirty="0"/>
              <a:t> </a:t>
            </a:r>
            <a:r>
              <a:rPr lang="en-US" sz="2000" dirty="0"/>
              <a:t>In </a:t>
            </a:r>
            <a:r>
              <a:rPr lang="en-US" sz="2000" dirty="0" err="1"/>
              <a:t>Statistika</a:t>
            </a:r>
            <a:r>
              <a:rPr lang="en-US" sz="2000" dirty="0"/>
              <a:t> a My. </a:t>
            </a:r>
            <a:r>
              <a:rPr lang="en-US" sz="2000" dirty="0" err="1"/>
              <a:t>Měsíčník</a:t>
            </a:r>
            <a:r>
              <a:rPr lang="en-US" sz="2000" dirty="0"/>
              <a:t> ČSÚ.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VYSTOUPIL, J., M. ŠAUER a kol., 2011. </a:t>
            </a:r>
            <a:r>
              <a:rPr lang="cs-CZ" sz="2000" i="1" dirty="0"/>
              <a:t>Geografie cestovního ruchu České republiky. </a:t>
            </a:r>
            <a:r>
              <a:rPr lang="cs-CZ" sz="2000" dirty="0"/>
              <a:t>Plzeň: </a:t>
            </a:r>
            <a:r>
              <a:rPr lang="cs-CZ" sz="2000"/>
              <a:t>Aleš Čeněk. </a:t>
            </a:r>
            <a:r>
              <a:rPr lang="cs-CZ" sz="2000" dirty="0"/>
              <a:t>ISBN 978-80-7380-340-7. </a:t>
            </a:r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Cestovní ruch dle místa realizace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83289" y="987574"/>
            <a:ext cx="903649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a) domácí cestovní ruch </a:t>
            </a:r>
            <a:r>
              <a:rPr lang="cs-CZ" dirty="0"/>
              <a:t>= aktivity spojené s účastí občanů dané země na cestovním ruchu v rámci jejího území,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b)</a:t>
            </a:r>
            <a:r>
              <a:rPr lang="cs-CZ" dirty="0"/>
              <a:t> </a:t>
            </a:r>
            <a:r>
              <a:rPr lang="cs-CZ" b="1" dirty="0"/>
              <a:t>Mezinárodní cestovní ruch </a:t>
            </a:r>
            <a:r>
              <a:rPr lang="cs-CZ" dirty="0"/>
              <a:t>= souhrn aktivit spojených s příjezdem občanů ze zahraničí do dané země = </a:t>
            </a:r>
            <a:r>
              <a:rPr lang="cs-CZ" b="1" dirty="0"/>
              <a:t>příjezdový cestovní ruch </a:t>
            </a:r>
            <a:r>
              <a:rPr lang="cs-CZ" dirty="0"/>
              <a:t>(incoming),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dirty="0"/>
              <a:t>souhrn aktivit spojených s občany ze zahraničí danou zemí projíždějících = </a:t>
            </a:r>
            <a:r>
              <a:rPr lang="cs-CZ" b="1" dirty="0"/>
              <a:t>tranzitní cestovní ruch,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cs-CZ" dirty="0"/>
              <a:t>souhrn aktivit spojených s výjezdem občanů dané země do zahraničí = </a:t>
            </a:r>
            <a:r>
              <a:rPr lang="cs-CZ" b="1" dirty="0"/>
              <a:t>výjezdový cestovní ruch </a:t>
            </a:r>
            <a:r>
              <a:rPr lang="cs-CZ" dirty="0"/>
              <a:t>(</a:t>
            </a:r>
            <a:r>
              <a:rPr lang="cs-CZ" dirty="0" err="1"/>
              <a:t>outgoing</a:t>
            </a:r>
            <a:r>
              <a:rPr lang="cs-CZ" dirty="0"/>
              <a:t>),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c) vnitrostátní cestovní ruch </a:t>
            </a:r>
            <a:r>
              <a:rPr lang="cs-CZ" dirty="0"/>
              <a:t>= aktivity spojené s domácím a příjezdovým cestovním ruchem,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d) národní cestovní ruch </a:t>
            </a:r>
            <a:r>
              <a:rPr lang="cs-CZ" dirty="0"/>
              <a:t>= aktivity spojené s domácím a výjezdovým cestovním ruchem,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e) světový cestovní ruch </a:t>
            </a:r>
            <a:r>
              <a:rPr lang="cs-CZ" dirty="0"/>
              <a:t>= veškerý cestovní ruch spojený s překročením hranic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1599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ČR jako součást evropského turismu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Česká republika je tradiční </a:t>
            </a:r>
            <a:r>
              <a:rPr lang="cs-CZ" sz="2000" b="1" dirty="0"/>
              <a:t>součástí evropského turismu.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Proto je pro vývoj cestovního ruchu v ČR zásadní situace </a:t>
            </a:r>
            <a:r>
              <a:rPr lang="cs-CZ" sz="2000" b="1" dirty="0"/>
              <a:t>na evropském trhu cestovního ruchu.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Na jedné straně je ČR </a:t>
            </a:r>
            <a:r>
              <a:rPr lang="cs-CZ" sz="2000" b="1" dirty="0"/>
              <a:t>významně závislá na příjezdech z jiných evropských zemí</a:t>
            </a:r>
            <a:r>
              <a:rPr lang="cs-CZ" sz="2000" dirty="0"/>
              <a:t>, na straně druhé je </a:t>
            </a:r>
            <a:r>
              <a:rPr lang="cs-CZ" sz="2000" b="1" dirty="0"/>
              <a:t>výrazným prvkem evropské nabídky cestovního ruchu</a:t>
            </a:r>
            <a:r>
              <a:rPr lang="cs-CZ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Vývoj evropského trhu cestovního ruchu tak nepřímo </a:t>
            </a:r>
            <a:r>
              <a:rPr lang="cs-CZ" sz="2000" b="1" dirty="0"/>
              <a:t>ovlivňuje i situaci odvětví v ČR.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Evropa je dnes velmi konkurenčním prostředím. Kupní síla, zkušenosti s cestováním, změny preferencí evropských účastníků cestovního ruchu tlačí na růst </a:t>
            </a:r>
            <a:r>
              <a:rPr lang="cs-CZ" sz="2000" b="1" dirty="0"/>
              <a:t>kvality poskytovaných služeb, na inovaci produktů a zlepšování infrastrukturní vybavenosti evropských destinací</a:t>
            </a:r>
            <a:r>
              <a:rPr lang="cs-CZ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Na tyto nabídkové i poptávkové vlivy </a:t>
            </a:r>
            <a:r>
              <a:rPr lang="cs-CZ" sz="2000" b="1" dirty="0"/>
              <a:t>musí umět Česká republika reagovat.</a:t>
            </a:r>
          </a:p>
        </p:txBody>
      </p:sp>
    </p:spTree>
    <p:extLst>
      <p:ext uri="{BB962C8B-B14F-4D97-AF65-F5344CB8AC3E}">
        <p14:creationId xmlns:p14="http://schemas.microsoft.com/office/powerpoint/2010/main" val="194925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Významné oblasti cestovního ruchu v ČR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Praha - historické památky, kulturní a sportovní akce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Střední Čechy - hrady a zámky, vodní nádrže, blízkost Prahy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Karlovarsko - lázně, kulturní památky, filmový festival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Šumava a Český les - zimní střediska, turistika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Jižní Čechy - historické památky, vodní turistika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Český ráj - hrady a zámky, přírodní památky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Krkonoše - zimní střediska, turistika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Královéhradecko - hrady a zámky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Jesenicko - zimní střediska, turistika, lázně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</a:t>
            </a:r>
            <a:r>
              <a:rPr lang="cs-CZ" sz="2000" dirty="0" err="1"/>
              <a:t>Beskydsko</a:t>
            </a:r>
            <a:r>
              <a:rPr lang="cs-CZ" sz="2000" dirty="0"/>
              <a:t> - zimní střediska, turistika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Jižní Morava - víno, tradice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    Brněnsko - historické památky, jeskyně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4295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Významná zimní střediska v ČR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Šumava - Špičák, Kašperské Hory, </a:t>
            </a:r>
            <a:r>
              <a:rPr lang="cs-CZ" sz="2200" dirty="0" err="1"/>
              <a:t>Zadov</a:t>
            </a:r>
            <a:r>
              <a:rPr lang="cs-CZ" sz="2200" dirty="0"/>
              <a:t>, Lipno.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Krušné hory - Klínovec, Bouřňák, Zadní Telnice.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Jizerské hory - Bedřichov, Ještěd.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Krkonoše - Harrachov, Špindlerův Mlýn, Pec pod Sněžkou, Žacléř, Rokytnice nad Jizerou, </a:t>
            </a:r>
            <a:r>
              <a:rPr lang="cs-CZ" sz="2200" dirty="0" err="1"/>
              <a:t>Benecko</a:t>
            </a:r>
            <a:r>
              <a:rPr lang="cs-CZ" sz="22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Orlické hory - Deštné v Orlických horách, Říčky v Orlických horách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Ždárské vrchy - Nové Město na Moravě.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Jeseníky - Praděd-Ovčárna, Malá Morávka, Čenkovice.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Beskydy - Pustevny, Bílá, Soláň, </a:t>
            </a:r>
            <a:r>
              <a:rPr lang="cs-CZ" sz="2200" dirty="0" err="1"/>
              <a:t>Razula</a:t>
            </a:r>
            <a:r>
              <a:rPr lang="cs-CZ" sz="22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5794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Významná lázeňská střediska v ČR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severozápadní Čechy - Karlovy Vary, Mariánské Lázně, Františkovy Lázně, Jáchymov, Lázně Kynžvart, Konstantinovy Lázně.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severovýchodní Čechy - Teplice, Lázně Kundratice, Jánské Lázně, Velichovky, Poděbrady.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jižní Čechy - Bechyně, Třeboň.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Jesenicko - Jeseník, Karlova Studánka, Velké Losiny.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severovýchodní Morava a Slezsko - Lázně </a:t>
            </a:r>
            <a:r>
              <a:rPr lang="cs-CZ" sz="2200" dirty="0" err="1"/>
              <a:t>Darkov</a:t>
            </a:r>
            <a:r>
              <a:rPr lang="cs-CZ" sz="2200" dirty="0"/>
              <a:t>, Klimkovice, Teplice nad Bečvou.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    jihovýchodní Morava - Luhačovice, Ostrožská Nová Ves, Hodonín, Lednice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54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Významné přírodní památky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/>
              <a:t>jeskyně: Punkevní, Kateřinská, Sloupsko-</a:t>
            </a:r>
            <a:r>
              <a:rPr lang="cs-CZ" sz="2400" dirty="0" err="1"/>
              <a:t>šosůvské</a:t>
            </a:r>
            <a:r>
              <a:rPr lang="cs-CZ" sz="2400" dirty="0"/>
              <a:t>, </a:t>
            </a:r>
            <a:r>
              <a:rPr lang="cs-CZ" sz="2400" dirty="0" err="1"/>
              <a:t>Balcarka</a:t>
            </a:r>
            <a:r>
              <a:rPr lang="cs-CZ" sz="2400" dirty="0"/>
              <a:t> (Moravský kras), Koněpruské (Český kras), </a:t>
            </a:r>
            <a:r>
              <a:rPr lang="cs-CZ" sz="2400" dirty="0" err="1"/>
              <a:t>Zbrašovské</a:t>
            </a:r>
            <a:r>
              <a:rPr lang="cs-CZ" sz="2400" dirty="0"/>
              <a:t> aragonitové, </a:t>
            </a:r>
            <a:r>
              <a:rPr lang="cs-CZ" sz="2400" dirty="0" err="1"/>
              <a:t>Mladečské</a:t>
            </a:r>
            <a:r>
              <a:rPr lang="cs-CZ" sz="2400" dirty="0"/>
              <a:t>, Javoříčské (Olomoucko), Na Pomezí a Na Špičáku (Jeseníky), Chýnovské (Táborsko).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/>
              <a:t>    propasti: Macocha (Moravský kraj), Hranická propast.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/>
              <a:t>    skalní města: Adršpašsko-teplické skály (Broumovsko), Jetřichovické skály, </a:t>
            </a:r>
            <a:r>
              <a:rPr lang="cs-CZ" sz="2400" dirty="0" err="1"/>
              <a:t>Pravčická</a:t>
            </a:r>
            <a:r>
              <a:rPr lang="cs-CZ" sz="2400" dirty="0"/>
              <a:t> brána (České Švýcarsko), Prachovské skály (Český ráj).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1485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92727" y="267494"/>
            <a:ext cx="7704856" cy="507703"/>
          </a:xfrm>
        </p:spPr>
        <p:txBody>
          <a:bodyPr/>
          <a:lstStyle/>
          <a:p>
            <a:br>
              <a:rPr lang="cs-CZ" dirty="0"/>
            </a:br>
            <a:endParaRPr lang="cs-CZ" sz="16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25B8E20-C6C4-47A7-B24E-0BBEE1AF2F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860032" cy="51435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1327CDF-B0AC-4474-BDB2-9FA55DF1C5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2" y="0"/>
            <a:ext cx="333074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299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4152</TotalTime>
  <Words>2099</Words>
  <Application>Microsoft Office PowerPoint</Application>
  <PresentationFormat>Předvádění na obrazovce (16:9)</PresentationFormat>
  <Paragraphs>147</Paragraphs>
  <Slides>22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SLU</vt:lpstr>
      <vt:lpstr>Název prezentace</vt:lpstr>
      <vt:lpstr>12. Postavení ČR v mezinárodním CR      </vt:lpstr>
      <vt:lpstr>Cestovní ruch dle místa realizace </vt:lpstr>
      <vt:lpstr>ČR jako součást evropského turismu </vt:lpstr>
      <vt:lpstr>Významné oblasti cestovního ruchu v ČR </vt:lpstr>
      <vt:lpstr>Významná zimní střediska v ČR </vt:lpstr>
      <vt:lpstr>Významná lázeňská střediska v ČR </vt:lpstr>
      <vt:lpstr>Významné přírodní památky </vt:lpstr>
      <vt:lpstr> </vt:lpstr>
      <vt:lpstr>Prezentace aplikace PowerPoint</vt:lpstr>
      <vt:lpstr>Institucionální zajištění turismu v ČR.</vt:lpstr>
      <vt:lpstr>Institucionální zajištění turismu v ČR.</vt:lpstr>
      <vt:lpstr>Institucionální zajištění turismu v ČR.</vt:lpstr>
      <vt:lpstr>Institucionální zajištění turismu v ČR.</vt:lpstr>
      <vt:lpstr>Institucionální zajištění turismu v ČR.</vt:lpstr>
      <vt:lpstr>Institucionální zajištění turismu v ČR.</vt:lpstr>
      <vt:lpstr>Institucionální zajištění turismu v ČR.</vt:lpstr>
      <vt:lpstr>Institucionální zajištění turismu v ČR.</vt:lpstr>
      <vt:lpstr>Institucionální zajištění turismu v ČR</vt:lpstr>
      <vt:lpstr>Institucionální zajištění turismu v ČR.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Patrik Kajzar</cp:lastModifiedBy>
  <cp:revision>225</cp:revision>
  <dcterms:created xsi:type="dcterms:W3CDTF">2016-07-06T15:42:34Z</dcterms:created>
  <dcterms:modified xsi:type="dcterms:W3CDTF">2024-02-08T10:57:26Z</dcterms:modified>
</cp:coreProperties>
</file>