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kudyznudy.cz/aktuality/objevte-ctrnact-ceskych-pamatek-unesc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Česká republika v </a:t>
            </a:r>
            <a:r>
              <a:rPr lang="cs-CZ" dirty="0" err="1" smtClean="0"/>
              <a:t>mcr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7701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Česká republika je díky své geografické poloze, četnosti a rozmanitosti atraktivit, rozvinuté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infrastruktuře a stabilní politické situaci významnou destinací Evropy i světového cestovního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ruchu. Světová organizace cestovního ruchu (UNWTO) řadí Českou republiku (stejně jako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ostatní bývalé socialistické státy) v rámci regionu Evropa do </a:t>
            </a:r>
            <a:r>
              <a:rPr lang="cs-CZ" dirty="0" err="1"/>
              <a:t>subregionu</a:t>
            </a:r>
            <a:r>
              <a:rPr lang="cs-CZ" dirty="0"/>
              <a:t> střední a východní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Evropa (CEE).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Česká republika je rozlohou na 115. místě mezi všemi státy světa (podíl 0,1 % na celkové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rozloze pevniny) a na 85. místě měřeno počtem obyvatel (podíl 0,15 % na celkové populaci).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 porovnání HDP na obyvatele je Česká republiky na 39. místě. ČR je tak možné zařadit mezi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ekonomicky vyspělé státy s menší rozlohou a s průměrným počtem obyvatel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674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Potenciál </a:t>
            </a:r>
            <a:r>
              <a:rPr lang="cs-CZ" dirty="0" err="1" smtClean="0"/>
              <a:t>čr</a:t>
            </a:r>
            <a:r>
              <a:rPr lang="cs-CZ" dirty="0" smtClean="0"/>
              <a:t> v </a:t>
            </a:r>
            <a:r>
              <a:rPr lang="cs-CZ" dirty="0" err="1" smtClean="0"/>
              <a:t>mcr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Česká republika má velmi dobrý potenciál pro rozvoj cestovního ruchu. Je destinací s mnoha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památkovými objekty a vyznačuje se jejich velkou koncentrací a rozmanitostí. </a:t>
            </a:r>
            <a:endParaRPr lang="cs-CZ" dirty="0" smtClean="0"/>
          </a:p>
          <a:p>
            <a:r>
              <a:rPr lang="cs-CZ" dirty="0" smtClean="0"/>
              <a:t>O hodnotě kulturního </a:t>
            </a:r>
            <a:r>
              <a:rPr lang="cs-CZ" dirty="0"/>
              <a:t>dědictví ČR svědčí počet památek zapsaných na Seznam světového kulturního </a:t>
            </a:r>
            <a:r>
              <a:rPr lang="cs-CZ" dirty="0" smtClean="0"/>
              <a:t>a přírodního </a:t>
            </a:r>
            <a:r>
              <a:rPr lang="cs-CZ" dirty="0"/>
              <a:t>dědictví UNESCO. Z celkového počtu 1092 památek zapsaných v r. </a:t>
            </a:r>
            <a:r>
              <a:rPr lang="cs-CZ" dirty="0" smtClean="0"/>
              <a:t>2022 </a:t>
            </a:r>
            <a:r>
              <a:rPr lang="cs-CZ" dirty="0"/>
              <a:t>v </a:t>
            </a:r>
            <a:r>
              <a:rPr lang="cs-CZ" dirty="0" smtClean="0"/>
              <a:t>Seznamu UNESCO </a:t>
            </a:r>
            <a:r>
              <a:rPr lang="cs-CZ" dirty="0"/>
              <a:t>jich má ČR zapsáno </a:t>
            </a:r>
            <a:r>
              <a:rPr lang="cs-CZ" dirty="0" smtClean="0"/>
              <a:t>16, </a:t>
            </a:r>
            <a:r>
              <a:rPr lang="cs-CZ" dirty="0"/>
              <a:t>ČR je tak na 23.-25. místě ve světě. </a:t>
            </a:r>
            <a:endParaRPr lang="cs-CZ" dirty="0" smtClean="0"/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www.kudyznudy.cz/aktuality/objevte-ctrnact-ceskych-pamatek-unesco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Četné </a:t>
            </a:r>
            <a:r>
              <a:rPr lang="cs-CZ" dirty="0"/>
              <a:t>jsou v ČR i </a:t>
            </a:r>
            <a:r>
              <a:rPr lang="cs-CZ" dirty="0" smtClean="0"/>
              <a:t>přírodní atraktivity</a:t>
            </a:r>
            <a:r>
              <a:rPr lang="cs-CZ" dirty="0"/>
              <a:t>, ovšem ve světovém srovnání jsou méně významné.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Česká republika má nadprůměrný potenciál pro lázeňský cestovní ruch. 37 lázeňských míst,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rozmanitá struktura přírodních léčebných zdrojů a dlouholetá tradicí medicínského lázeňství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ji řadí mezi významné státy evropského lázeňství.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762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Dobrých výsledků dosahuje Praha v </a:t>
            </a:r>
            <a:r>
              <a:rPr lang="cs-CZ" b="1" dirty="0"/>
              <a:t>kongresovém cestovním ruchu</a:t>
            </a:r>
            <a:r>
              <a:rPr lang="cs-CZ" dirty="0"/>
              <a:t>. Podle statistiky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Mezinárodní kongresové asociace (ICCA) se v roce 2017 umístila Praha na 10. místě na světě </a:t>
            </a:r>
            <a:r>
              <a:rPr lang="cs-CZ" dirty="0" err="1" smtClean="0"/>
              <a:t>zhlediska</a:t>
            </a:r>
            <a:r>
              <a:rPr lang="cs-CZ" dirty="0" smtClean="0"/>
              <a:t> </a:t>
            </a:r>
            <a:r>
              <a:rPr lang="cs-CZ" dirty="0"/>
              <a:t>počtu pořádaných akcí.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V rámci střední a východní Evropy má ČR velmi dobrý potenciál pro golfový turismus. V ČR je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přes 100 </a:t>
            </a:r>
            <a:r>
              <a:rPr lang="cs-CZ" b="1" dirty="0"/>
              <a:t>golfových hřišť</a:t>
            </a:r>
            <a:r>
              <a:rPr lang="cs-CZ" dirty="0"/>
              <a:t>, a ve srovnání s jinými vyspělými golfovými státy je v ČR malý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průměrný počet hráčů na hřiště.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Česká republika patří v Evropské unii mezi země s nejvyšší vybaveností podniky služeb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cestovního ruchu.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885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 je členem významných mezinárodních organizací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Světové organizace cestovního ruchu (</a:t>
            </a:r>
            <a:r>
              <a:rPr lang="cs-CZ" dirty="0" err="1"/>
              <a:t>World</a:t>
            </a:r>
            <a:r>
              <a:rPr lang="cs-CZ" dirty="0"/>
              <a:t> </a:t>
            </a:r>
            <a:r>
              <a:rPr lang="cs-CZ" dirty="0" err="1"/>
              <a:t>Tourism</a:t>
            </a:r>
            <a:r>
              <a:rPr lang="cs-CZ" dirty="0"/>
              <a:t> </a:t>
            </a:r>
            <a:r>
              <a:rPr lang="cs-CZ" dirty="0" err="1"/>
              <a:t>Organization</a:t>
            </a:r>
            <a:r>
              <a:rPr lang="cs-CZ" dirty="0"/>
              <a:t>, UNWTO)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Evropské komise pro cestovní ruch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Travel</a:t>
            </a:r>
            <a:r>
              <a:rPr lang="cs-CZ" dirty="0"/>
              <a:t> </a:t>
            </a:r>
            <a:r>
              <a:rPr lang="cs-CZ" dirty="0" err="1"/>
              <a:t>Commission</a:t>
            </a:r>
            <a:r>
              <a:rPr lang="cs-CZ" dirty="0"/>
              <a:t>, ETC)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</a:t>
            </a:r>
            <a:r>
              <a:rPr lang="cs-CZ" b="1" dirty="0"/>
              <a:t>Mezinárodní profesní asociace </a:t>
            </a:r>
            <a:r>
              <a:rPr lang="cs-CZ" dirty="0"/>
              <a:t>– </a:t>
            </a:r>
            <a:r>
              <a:rPr lang="cs-CZ" dirty="0" err="1" smtClean="0"/>
              <a:t>např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</a:t>
            </a:r>
            <a:r>
              <a:rPr lang="cs-CZ" dirty="0" err="1"/>
              <a:t>European</a:t>
            </a:r>
            <a:r>
              <a:rPr lang="cs-CZ" dirty="0"/>
              <a:t> Center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Eco</a:t>
            </a:r>
            <a:r>
              <a:rPr lang="cs-CZ" dirty="0"/>
              <a:t> Agro </a:t>
            </a:r>
            <a:r>
              <a:rPr lang="cs-CZ" dirty="0" err="1"/>
              <a:t>Tourism</a:t>
            </a:r>
            <a:r>
              <a:rPr lang="cs-CZ" dirty="0"/>
              <a:t> (ECEAT)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Evropská federace průvodcovských asociací (FEG)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International </a:t>
            </a:r>
            <a:r>
              <a:rPr lang="cs-CZ" dirty="0" err="1"/>
              <a:t>Congress</a:t>
            </a:r>
            <a:r>
              <a:rPr lang="cs-CZ" dirty="0"/>
              <a:t> and </a:t>
            </a:r>
            <a:r>
              <a:rPr lang="cs-CZ" dirty="0" err="1"/>
              <a:t>Convention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 (ICCA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89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Projekty </a:t>
            </a:r>
            <a:r>
              <a:rPr lang="cs-CZ" dirty="0" err="1" smtClean="0"/>
              <a:t>cr</a:t>
            </a:r>
            <a:r>
              <a:rPr lang="cs-CZ" dirty="0" smtClean="0"/>
              <a:t> v </a:t>
            </a:r>
            <a:r>
              <a:rPr lang="cs-CZ" dirty="0" err="1" smtClean="0"/>
              <a:t>čr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EHD - Dny evropského dědictví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Heritage</a:t>
            </a:r>
            <a:r>
              <a:rPr lang="cs-CZ" dirty="0"/>
              <a:t> </a:t>
            </a:r>
            <a:r>
              <a:rPr lang="cs-CZ" dirty="0" err="1"/>
              <a:t>Days</a:t>
            </a:r>
            <a:r>
              <a:rPr lang="cs-CZ" dirty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• Projekty EU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Hlavní město evropské kultury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Projekt EDEN 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Destination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ExcelleNce</a:t>
            </a:r>
            <a:r>
              <a:rPr lang="cs-CZ" dirty="0"/>
              <a:t>)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o Projekt ERIH (Evropské cesty industriálního dědictví)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84357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Děkuji za pozornost.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1210861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TM10001114[[fn=Galerie]]</Template>
  <TotalTime>6</TotalTime>
  <Words>486</Words>
  <Application>Microsoft Office PowerPoint</Application>
  <PresentationFormat>Širokoúhlá obrazovka</PresentationFormat>
  <Paragraphs>13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Česká republika v mcr</vt:lpstr>
      <vt:lpstr>Prezentace aplikace PowerPoint</vt:lpstr>
      <vt:lpstr>Potenciál čr v mcr</vt:lpstr>
      <vt:lpstr>Prezentace aplikace PowerPoint</vt:lpstr>
      <vt:lpstr>Česká republika je členem významných mezinárodních organizací</vt:lpstr>
      <vt:lpstr>Projekty cr v čr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Česká republika v mcr</dc:title>
  <dc:creator>Klára Václavínková</dc:creator>
  <cp:lastModifiedBy>Klára Václavínková</cp:lastModifiedBy>
  <cp:revision>6</cp:revision>
  <dcterms:created xsi:type="dcterms:W3CDTF">2022-04-07T06:52:55Z</dcterms:created>
  <dcterms:modified xsi:type="dcterms:W3CDTF">2022-04-07T06:59:03Z</dcterms:modified>
</cp:coreProperties>
</file>