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56" r:id="rId5"/>
    <p:sldId id="481" r:id="rId6"/>
    <p:sldId id="536" r:id="rId7"/>
    <p:sldId id="516" r:id="rId8"/>
    <p:sldId id="532" r:id="rId9"/>
    <p:sldId id="533" r:id="rId10"/>
    <p:sldId id="504" r:id="rId11"/>
    <p:sldId id="517" r:id="rId12"/>
    <p:sldId id="518" r:id="rId13"/>
    <p:sldId id="519" r:id="rId14"/>
    <p:sldId id="520" r:id="rId15"/>
    <p:sldId id="521" r:id="rId16"/>
    <p:sldId id="522" r:id="rId17"/>
    <p:sldId id="523" r:id="rId18"/>
    <p:sldId id="524" r:id="rId19"/>
    <p:sldId id="525" r:id="rId20"/>
    <p:sldId id="526" r:id="rId21"/>
    <p:sldId id="527" r:id="rId22"/>
    <p:sldId id="528" r:id="rId23"/>
    <p:sldId id="529" r:id="rId24"/>
    <p:sldId id="530" r:id="rId25"/>
    <p:sldId id="505" r:id="rId26"/>
    <p:sldId id="534" r:id="rId27"/>
    <p:sldId id="535" r:id="rId28"/>
    <p:sldId id="506" r:id="rId29"/>
    <p:sldId id="512" r:id="rId30"/>
    <p:sldId id="513" r:id="rId31"/>
    <p:sldId id="514" r:id="rId32"/>
    <p:sldId id="480" r:id="rId33"/>
    <p:sldId id="293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78D711-9BB5-4EAC-8517-D2492D1E599C}" v="4" dt="2025-01-17T19:56:38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93" d="100"/>
          <a:sy n="93" d="100"/>
        </p:scale>
        <p:origin x="91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Kajzar" userId="S::kaj0001@ad.slu.cz::20183e21-3a4d-4785-9814-893d74da898c" providerId="AD" clId="Web-{08432D92-A499-421D-8DEE-F90C5A32E1D8}"/>
    <pc:docChg chg="modSld">
      <pc:chgData name="Patrik Kajzar" userId="S::kaj0001@ad.slu.cz::20183e21-3a4d-4785-9814-893d74da898c" providerId="AD" clId="Web-{08432D92-A499-421D-8DEE-F90C5A32E1D8}" dt="2024-11-08T11:01:53.462" v="5" actId="1076"/>
      <pc:docMkLst>
        <pc:docMk/>
      </pc:docMkLst>
      <pc:sldChg chg="addSp delSp modSp">
        <pc:chgData name="Patrik Kajzar" userId="S::kaj0001@ad.slu.cz::20183e21-3a4d-4785-9814-893d74da898c" providerId="AD" clId="Web-{08432D92-A499-421D-8DEE-F90C5A32E1D8}" dt="2024-11-08T11:01:53.462" v="5" actId="1076"/>
        <pc:sldMkLst>
          <pc:docMk/>
          <pc:sldMk cId="280633465" sldId="256"/>
        </pc:sldMkLst>
        <pc:spChg chg="del">
          <ac:chgData name="Patrik Kajzar" userId="S::kaj0001@ad.slu.cz::20183e21-3a4d-4785-9814-893d74da898c" providerId="AD" clId="Web-{08432D92-A499-421D-8DEE-F90C5A32E1D8}" dt="2024-11-08T11:01:38.883" v="2"/>
          <ac:spMkLst>
            <pc:docMk/>
            <pc:sldMk cId="280633465" sldId="256"/>
            <ac:spMk id="3" creationId="{00000000-0000-0000-0000-000000000000}"/>
          </ac:spMkLst>
        </pc:spChg>
        <pc:spChg chg="mod">
          <ac:chgData name="Patrik Kajzar" userId="S::kaj0001@ad.slu.cz::20183e21-3a4d-4785-9814-893d74da898c" providerId="AD" clId="Web-{08432D92-A499-421D-8DEE-F90C5A32E1D8}" dt="2024-11-08T11:01:43.462" v="3" actId="1076"/>
          <ac:spMkLst>
            <pc:docMk/>
            <pc:sldMk cId="280633465" sldId="256"/>
            <ac:spMk id="12" creationId="{00000000-0000-0000-0000-000000000000}"/>
          </ac:spMkLst>
        </pc:spChg>
        <pc:picChg chg="add mod">
          <ac:chgData name="Patrik Kajzar" userId="S::kaj0001@ad.slu.cz::20183e21-3a4d-4785-9814-893d74da898c" providerId="AD" clId="Web-{08432D92-A499-421D-8DEE-F90C5A32E1D8}" dt="2024-11-08T11:01:53.462" v="5" actId="1076"/>
          <ac:picMkLst>
            <pc:docMk/>
            <pc:sldMk cId="280633465" sldId="256"/>
            <ac:picMk id="5" creationId="{6EC7C5DD-9EA9-432F-93CD-E4B1FA0DC57E}"/>
          </ac:picMkLst>
        </pc:picChg>
      </pc:sldChg>
    </pc:docChg>
  </pc:docChgLst>
  <pc:docChgLst>
    <pc:chgData name="Robert Kempný" userId="298310c0-7adf-4607-8c2f-b5a589468f33" providerId="ADAL" clId="{58C6F794-4FE4-4F92-A470-E8DDC93C3335}"/>
    <pc:docChg chg="custSel modSld">
      <pc:chgData name="Robert Kempný" userId="298310c0-7adf-4607-8c2f-b5a589468f33" providerId="ADAL" clId="{58C6F794-4FE4-4F92-A470-E8DDC93C3335}" dt="2024-11-15T13:24:22.550" v="3" actId="1076"/>
      <pc:docMkLst>
        <pc:docMk/>
      </pc:docMkLst>
      <pc:sldChg chg="addSp delSp modSp mod">
        <pc:chgData name="Robert Kempný" userId="298310c0-7adf-4607-8c2f-b5a589468f33" providerId="ADAL" clId="{58C6F794-4FE4-4F92-A470-E8DDC93C3335}" dt="2024-11-15T13:24:22.550" v="3" actId="1076"/>
        <pc:sldMkLst>
          <pc:docMk/>
          <pc:sldMk cId="280633465" sldId="256"/>
        </pc:sldMkLst>
        <pc:picChg chg="del">
          <ac:chgData name="Robert Kempný" userId="298310c0-7adf-4607-8c2f-b5a589468f33" providerId="ADAL" clId="{58C6F794-4FE4-4F92-A470-E8DDC93C3335}" dt="2024-11-15T13:24:05.916" v="0" actId="478"/>
          <ac:picMkLst>
            <pc:docMk/>
            <pc:sldMk cId="280633465" sldId="256"/>
            <ac:picMk id="5" creationId="{6EC7C5DD-9EA9-432F-93CD-E4B1FA0DC57E}"/>
          </ac:picMkLst>
        </pc:picChg>
        <pc:picChg chg="add mod">
          <ac:chgData name="Robert Kempný" userId="298310c0-7adf-4607-8c2f-b5a589468f33" providerId="ADAL" clId="{58C6F794-4FE4-4F92-A470-E8DDC93C3335}" dt="2024-11-15T13:24:22.550" v="3" actId="1076"/>
          <ac:picMkLst>
            <pc:docMk/>
            <pc:sldMk cId="280633465" sldId="256"/>
            <ac:picMk id="1026" creationId="{57607B15-28FE-365D-9F61-23C7186BAC57}"/>
          </ac:picMkLst>
        </pc:picChg>
      </pc:sldChg>
    </pc:docChg>
  </pc:docChgLst>
  <pc:docChgLst>
    <pc:chgData name="Robert Kempný" userId="298310c0-7adf-4607-8c2f-b5a589468f33" providerId="ADAL" clId="{4C001923-EF92-4148-A6D3-037A255E325E}"/>
    <pc:docChg chg="modSld">
      <pc:chgData name="Robert Kempný" userId="298310c0-7adf-4607-8c2f-b5a589468f33" providerId="ADAL" clId="{4C001923-EF92-4148-A6D3-037A255E325E}" dt="2025-01-17T19:58:12.667" v="3" actId="1076"/>
      <pc:docMkLst>
        <pc:docMk/>
      </pc:docMkLst>
      <pc:sldChg chg="addSp modSp mod">
        <pc:chgData name="Robert Kempný" userId="298310c0-7adf-4607-8c2f-b5a589468f33" providerId="ADAL" clId="{4C001923-EF92-4148-A6D3-037A255E325E}" dt="2025-01-17T19:58:12.667" v="3" actId="1076"/>
        <pc:sldMkLst>
          <pc:docMk/>
          <pc:sldMk cId="280633465" sldId="256"/>
        </pc:sldMkLst>
        <pc:spChg chg="mod">
          <ac:chgData name="Robert Kempný" userId="298310c0-7adf-4607-8c2f-b5a589468f33" providerId="ADAL" clId="{4C001923-EF92-4148-A6D3-037A255E325E}" dt="2025-01-17T19:58:03.632" v="2" actId="1076"/>
          <ac:spMkLst>
            <pc:docMk/>
            <pc:sldMk cId="280633465" sldId="256"/>
            <ac:spMk id="9" creationId="{00000000-0000-0000-0000-000000000000}"/>
          </ac:spMkLst>
        </pc:spChg>
        <pc:picChg chg="add mod">
          <ac:chgData name="Robert Kempný" userId="298310c0-7adf-4607-8c2f-b5a589468f33" providerId="ADAL" clId="{4C001923-EF92-4148-A6D3-037A255E325E}" dt="2025-01-17T19:57:49.693" v="1" actId="1076"/>
          <ac:picMkLst>
            <pc:docMk/>
            <pc:sldMk cId="280633465" sldId="256"/>
            <ac:picMk id="3" creationId="{F838DAE7-AEB7-5B23-B85B-AB1CD5055FFA}"/>
          </ac:picMkLst>
        </pc:picChg>
        <pc:picChg chg="mod">
          <ac:chgData name="Robert Kempný" userId="298310c0-7adf-4607-8c2f-b5a589468f33" providerId="ADAL" clId="{4C001923-EF92-4148-A6D3-037A255E325E}" dt="2025-01-17T19:58:12.667" v="3" actId="1076"/>
          <ac:picMkLst>
            <pc:docMk/>
            <pc:sldMk cId="280633465" sldId="256"/>
            <ac:picMk id="8" creationId="{00000000-0000-0000-0000-000000000000}"/>
          </ac:picMkLst>
        </pc:picChg>
      </pc:sldChg>
    </pc:docChg>
  </pc:docChgLst>
  <pc:docChgLst>
    <pc:chgData name="Robert Kempný" userId="S::kem0001@ad.slu.cz::298310c0-7adf-4607-8c2f-b5a589468f33" providerId="AD" clId="Web-{7278D711-9BB5-4EAC-8517-D2492D1E599C}"/>
    <pc:docChg chg="modSld">
      <pc:chgData name="Robert Kempný" userId="S::kem0001@ad.slu.cz::298310c0-7adf-4607-8c2f-b5a589468f33" providerId="AD" clId="Web-{7278D711-9BB5-4EAC-8517-D2492D1E599C}" dt="2025-01-17T19:56:38.523" v="3"/>
      <pc:docMkLst>
        <pc:docMk/>
      </pc:docMkLst>
      <pc:sldChg chg="addSp delSp modSp">
        <pc:chgData name="Robert Kempný" userId="S::kem0001@ad.slu.cz::298310c0-7adf-4607-8c2f-b5a589468f33" providerId="AD" clId="Web-{7278D711-9BB5-4EAC-8517-D2492D1E599C}" dt="2025-01-17T19:56:38.523" v="3"/>
        <pc:sldMkLst>
          <pc:docMk/>
          <pc:sldMk cId="280633465" sldId="256"/>
        </pc:sldMkLst>
        <pc:spChg chg="add del mod">
          <ac:chgData name="Robert Kempný" userId="S::kem0001@ad.slu.cz::298310c0-7adf-4607-8c2f-b5a589468f33" providerId="AD" clId="Web-{7278D711-9BB5-4EAC-8517-D2492D1E599C}" dt="2025-01-17T19:56:38.523" v="3"/>
          <ac:spMkLst>
            <pc:docMk/>
            <pc:sldMk cId="280633465" sldId="256"/>
            <ac:spMk id="3" creationId="{44C88ACE-0B29-378E-DC48-4C3FB56FCC3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743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012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0046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376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991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95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250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426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195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209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08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201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44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85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8196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301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0935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1474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157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7678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0957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730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54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616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426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937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618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sa/4.0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lebicekstore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ebio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ubickypernik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raviaglampresort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symb.cz/pronajmy-objektu/tree-house-soji-hnizdo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saichouse.com/c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phne.cz/projekty/motyli-raj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unaparkfm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dnimlyn.cz/prohlidka-expozic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sn.cz/osn/hlavni-temata/cile-udrzitelneho-rozvoje-sdgs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dgs.un.org/goals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26" y="1578777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3293962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357961" y="3920693"/>
            <a:ext cx="56081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Udržitelnost v mezinárodním cestovním ruchu</a:t>
            </a:r>
            <a:endParaRPr lang="cs-CZ" sz="2800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7607B15-28FE-365D-9F61-23C7186BA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95" y="267494"/>
            <a:ext cx="5616000" cy="131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10">
            <a:hlinkClick r:id="rId6"/>
            <a:extLst>
              <a:ext uri="{FF2B5EF4-FFF2-40B4-BE49-F238E27FC236}">
                <a16:creationId xmlns:a16="http://schemas.microsoft.com/office/drawing/2014/main" id="{F838DAE7-AEB7-5B23-B85B-AB1CD5055F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338" y="4446175"/>
            <a:ext cx="12287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udržitelnou gastronomií a regionálními produkty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457200" indent="-457200">
              <a:buFont typeface="+mj-lt"/>
              <a:buAutoNum type="arabicPeriod"/>
            </a:pPr>
            <a:r>
              <a:rPr lang="cs-CZ" sz="2000" b="1" dirty="0"/>
              <a:t>Chlebíček </a:t>
            </a:r>
            <a:r>
              <a:rPr lang="cs-CZ" sz="2000" b="1" dirty="0" err="1"/>
              <a:t>Store</a:t>
            </a:r>
            <a:r>
              <a:rPr lang="cs-CZ" sz="2000" b="1" dirty="0"/>
              <a:t> – veganské bistro v Libni</a:t>
            </a:r>
          </a:p>
          <a:p>
            <a:pPr algn="just"/>
            <a:r>
              <a:rPr lang="cs-CZ" sz="2000" i="1" dirty="0"/>
              <a:t>Chlebíček </a:t>
            </a:r>
            <a:r>
              <a:rPr lang="cs-CZ" sz="2000" i="1" dirty="0" err="1"/>
              <a:t>Store</a:t>
            </a:r>
            <a:r>
              <a:rPr lang="cs-CZ" sz="2000" i="1" dirty="0"/>
              <a:t> nabízí veganské občerstvení. Hlavním produktem tu jsou chlebíčky, připravované pouze z rostlinných surovin. </a:t>
            </a:r>
          </a:p>
          <a:p>
            <a:pPr algn="just"/>
            <a:r>
              <a:rPr lang="cs-CZ" sz="2000" i="1" dirty="0"/>
              <a:t>Veganské rychlé občerstvení v pražské Libni nabízí pestrou škálu chlebíčků s čistě rostlinnými pomazánkami, cibulové sádlo, pralinky a pudinky. V denní nabídce je také polévka a nechybí káva, čaj nebo </a:t>
            </a:r>
            <a:r>
              <a:rPr lang="cs-CZ" sz="2000" i="1" dirty="0" err="1"/>
              <a:t>fresh</a:t>
            </a:r>
            <a:r>
              <a:rPr lang="cs-CZ" sz="2000" i="1" dirty="0"/>
              <a:t>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/>
              <a:t>Více se dozvíte na stránkách podniku - </a:t>
            </a:r>
            <a:r>
              <a:rPr lang="cs-CZ" sz="2000" i="1" dirty="0">
                <a:hlinkClick r:id="rId3"/>
              </a:rPr>
              <a:t>https://www.chlebicekstore.cz/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95387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udržitelnou gastronomií a regionálními produkty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r>
              <a:rPr lang="cs-CZ" sz="2000" b="1" dirty="0"/>
              <a:t>2. </a:t>
            </a:r>
            <a:r>
              <a:rPr lang="pt-BR" sz="2000" b="1" dirty="0"/>
              <a:t>Rebio – bio vegetariánské restaurace v Brně</a:t>
            </a:r>
          </a:p>
          <a:p>
            <a:pPr algn="just"/>
            <a:r>
              <a:rPr lang="cs-CZ" sz="2000" i="1" dirty="0" err="1"/>
              <a:t>Rebio</a:t>
            </a:r>
            <a:r>
              <a:rPr lang="cs-CZ" sz="2000" i="1" dirty="0"/>
              <a:t> je originální gastronomický koncept, zahrnující tři certifikované Bio restaurace v centru Brna.</a:t>
            </a:r>
          </a:p>
          <a:p>
            <a:pPr algn="just"/>
            <a:r>
              <a:rPr lang="cs-CZ" sz="2000" i="1" dirty="0"/>
              <a:t>Už v době našeho založení v roce 2004 jsme se zaměřili na kuchyni založenou na bio surovinách od jihomoravských pěstitelů.</a:t>
            </a:r>
          </a:p>
          <a:p>
            <a:pPr algn="just"/>
            <a:endParaRPr lang="cs-CZ" sz="2000" b="1" i="1" dirty="0"/>
          </a:p>
          <a:p>
            <a:pPr algn="just"/>
            <a:r>
              <a:rPr lang="cs-CZ" sz="2000" i="1" dirty="0"/>
              <a:t>Více na stránkách podniku </a:t>
            </a:r>
            <a:r>
              <a:rPr lang="cs-CZ" sz="2000" b="1" i="1" dirty="0"/>
              <a:t>- </a:t>
            </a:r>
            <a:r>
              <a:rPr lang="cs-CZ" sz="2000" i="1" dirty="0">
                <a:hlinkClick r:id="rId3"/>
              </a:rPr>
              <a:t>https://rebio.cz/</a:t>
            </a:r>
            <a:endParaRPr lang="cs-CZ" sz="2000" i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103840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udržitelnou gastronomií a regionálními produkty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r>
              <a:rPr lang="cs-CZ" sz="2000" b="1" dirty="0"/>
              <a:t>3. Pardubický perník </a:t>
            </a:r>
            <a:r>
              <a:rPr lang="cs-CZ" sz="2000" b="1" dirty="0" err="1"/>
              <a:t>JaJa</a:t>
            </a:r>
            <a:r>
              <a:rPr lang="cs-CZ" sz="2000" b="1" dirty="0"/>
              <a:t> – </a:t>
            </a:r>
            <a:r>
              <a:rPr lang="cs-CZ" sz="2000" dirty="0"/>
              <a:t>více na </a:t>
            </a:r>
            <a:r>
              <a:rPr lang="cs-CZ" sz="2000" dirty="0">
                <a:hlinkClick r:id="rId3"/>
              </a:rPr>
              <a:t>https://pardubickypernik.cz/</a:t>
            </a:r>
            <a:endParaRPr lang="cs-CZ" sz="2000" dirty="0"/>
          </a:p>
          <a:p>
            <a:pPr algn="just"/>
            <a:r>
              <a:rPr lang="cs-CZ" sz="2000" i="1" dirty="0"/>
              <a:t>Perníky tato rodinná firma vyrábí již od roku 1990, je držitelkou ochranné zeměpisného označení Pardubický perník.</a:t>
            </a:r>
          </a:p>
          <a:p>
            <a:pPr algn="just"/>
            <a:r>
              <a:rPr lang="cs-CZ" sz="2000" i="1" dirty="0"/>
              <a:t>Výroba rodinné firmě byla zahájena v r. 1990 v rodinném domě s malým kuchyňským robotem a domácí troubou. Velmi brzo se měnila ve výrobu perníku s větším počtem zaměstnanců. </a:t>
            </a:r>
          </a:p>
          <a:p>
            <a:pPr algn="just"/>
            <a:r>
              <a:rPr lang="cs-CZ" sz="2000" i="1" dirty="0"/>
              <a:t>Zcela originální výrobky vyvinuté v této firmě jsou perníkové dezerty různých chutí vyrobené za použití všech ingrediencí dostupných na našem trhu. Sortiment cca 70 druhů perníkových dezertů se liší tvarem, chutí a provedením.</a:t>
            </a:r>
          </a:p>
          <a:p>
            <a:pPr algn="just"/>
            <a:r>
              <a:rPr lang="cs-CZ" sz="2000" i="1" dirty="0"/>
              <a:t>Od roku 2012 jsou držiteli CERTIFIKÁTU  "Český výrobek“ a perníčky vyrábí pod ochrannou známkou chráněné zeměpisné označení "Pardubický perník".</a:t>
            </a:r>
            <a:endParaRPr lang="cs-CZ" sz="2000" b="1" i="1" dirty="0"/>
          </a:p>
        </p:txBody>
      </p:sp>
    </p:spTree>
    <p:extLst>
      <p:ext uri="{BB962C8B-B14F-4D97-AF65-F5344CB8AC3E}">
        <p14:creationId xmlns:p14="http://schemas.microsoft.com/office/powerpoint/2010/main" val="2458900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 ubytováním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Řada hotelů do svého provozu zařazuje udržitelné principy (snaží se dodržovat </a:t>
            </a:r>
            <a:r>
              <a:rPr lang="cs-CZ" sz="2000" dirty="0" err="1"/>
              <a:t>zero-waste</a:t>
            </a:r>
            <a:r>
              <a:rPr lang="cs-CZ" sz="2000" dirty="0"/>
              <a:t>, eliminují jednorázové obaly atd.) a nabízejí návštěvníků udržitelné služby (např. nabíjecí stanice na elektromobil, nabídka veganského či vegetariánského menu </a:t>
            </a:r>
            <a:r>
              <a:rPr lang="cs-CZ" sz="2000" dirty="0" err="1"/>
              <a:t>apod</a:t>
            </a:r>
            <a:r>
              <a:rPr lang="cs-CZ" sz="2000" dirty="0"/>
              <a:t>).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3 věci, kterých si ekologicky uvědomělí hosté všimnou a které přispějí k jejich pozitivnímu dojmu</a:t>
            </a:r>
            <a:r>
              <a:rPr lang="cs-CZ" sz="2000" dirty="0"/>
              <a:t>:</a:t>
            </a:r>
          </a:p>
          <a:p>
            <a:pPr marL="342900" indent="-342900" algn="just">
              <a:buFontTx/>
              <a:buChar char="-"/>
            </a:pPr>
            <a:r>
              <a:rPr lang="cs-CZ" sz="2000" i="1" dirty="0"/>
              <a:t>omezte množství odpadu a recyklujte,</a:t>
            </a:r>
          </a:p>
          <a:p>
            <a:pPr marL="342900" indent="-342900" algn="just">
              <a:buFontTx/>
              <a:buChar char="-"/>
            </a:pPr>
            <a:r>
              <a:rPr lang="cs-CZ" sz="2000" i="1" dirty="0"/>
              <a:t>používejte ekologicky šetrné hygienické produkty,</a:t>
            </a:r>
          </a:p>
          <a:p>
            <a:pPr marL="342900" indent="-342900" algn="just">
              <a:buFontTx/>
              <a:buChar char="-"/>
            </a:pPr>
            <a:r>
              <a:rPr lang="cs-CZ" sz="2000" i="1" dirty="0"/>
              <a:t>omezte použití jednorázových plastů.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Ti nejlepší jsou dokonce držiteli </a:t>
            </a:r>
            <a:r>
              <a:rPr lang="cs-CZ" sz="2000" b="1" dirty="0"/>
              <a:t>ekologických certifikací</a:t>
            </a:r>
            <a:r>
              <a:rPr lang="cs-CZ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Skvělým zážitkem může být pobyt na některé z českých ekofarem.</a:t>
            </a:r>
          </a:p>
        </p:txBody>
      </p:sp>
    </p:spTree>
    <p:extLst>
      <p:ext uri="{BB962C8B-B14F-4D97-AF65-F5344CB8AC3E}">
        <p14:creationId xmlns:p14="http://schemas.microsoft.com/office/powerpoint/2010/main" val="277221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 ubytováním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457200" indent="-457200" algn="just">
              <a:buAutoNum type="arabicPeriod"/>
            </a:pPr>
            <a:r>
              <a:rPr lang="cs-CZ" sz="2000" b="1" dirty="0"/>
              <a:t>Maringotka Za humny</a:t>
            </a:r>
          </a:p>
          <a:p>
            <a:pPr algn="just"/>
            <a:r>
              <a:rPr lang="cs-CZ" sz="2000" i="1" dirty="0"/>
              <a:t>V Moravia </a:t>
            </a:r>
            <a:r>
              <a:rPr lang="cs-CZ" sz="2000" i="1" dirty="0" err="1"/>
              <a:t>glampresortu</a:t>
            </a:r>
            <a:r>
              <a:rPr lang="cs-CZ" sz="2000" i="1" dirty="0"/>
              <a:t> v Bohuslavicích u Konice se kromě vlastního stanu či karavanu ubytujete také ve stylové maringotce.</a:t>
            </a:r>
          </a:p>
          <a:p>
            <a:pPr algn="just"/>
            <a:r>
              <a:rPr lang="cs-CZ" sz="2000" i="1" dirty="0" err="1"/>
              <a:t>Glamping</a:t>
            </a:r>
            <a:r>
              <a:rPr lang="cs-CZ" sz="2000" i="1" dirty="0"/>
              <a:t> dává dohromady </a:t>
            </a:r>
            <a:r>
              <a:rPr lang="cs-CZ" sz="2000" b="1" i="1" dirty="0"/>
              <a:t>klasické kempování v přírodě s přednostmi hotelů nebo apartmánů, jejich komfortem a novými technologiemi.</a:t>
            </a:r>
          </a:p>
          <a:p>
            <a:pPr algn="just"/>
            <a:r>
              <a:rPr lang="cs-CZ" sz="2000" i="1" dirty="0"/>
              <a:t>Část maringotky je tvořena plně vybavenou kuchyní s kávovarem </a:t>
            </a:r>
            <a:r>
              <a:rPr lang="cs-CZ" sz="2000" i="1" dirty="0" err="1"/>
              <a:t>Nespresso</a:t>
            </a:r>
            <a:r>
              <a:rPr lang="cs-CZ" sz="2000" i="1" dirty="0"/>
              <a:t>, lednicí, dřezem, plynovou varnou deskou a spoustou příslušenství. V maringotce se nachází  samozřejmě tekoucí studená i teplá voda.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/>
              <a:t>Více na </a:t>
            </a:r>
            <a:r>
              <a:rPr lang="cs-CZ" sz="2000" i="1" dirty="0">
                <a:hlinkClick r:id="rId3"/>
              </a:rPr>
              <a:t>https://www.moraviaglampresort.cz/</a:t>
            </a:r>
            <a:endParaRPr lang="cs-CZ" sz="2000" i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64585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 ubytováním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algn="just"/>
            <a:r>
              <a:rPr lang="cs-CZ" sz="2000" b="1" dirty="0"/>
              <a:t>2. </a:t>
            </a:r>
            <a:r>
              <a:rPr lang="cs-CZ" sz="2000" b="1" dirty="0" err="1"/>
              <a:t>Tree</a:t>
            </a:r>
            <a:r>
              <a:rPr lang="cs-CZ" sz="2000" b="1" dirty="0"/>
              <a:t> House Sojčí hnízdo – ubytování v korunách stromů</a:t>
            </a:r>
          </a:p>
          <a:p>
            <a:pPr algn="just"/>
            <a:r>
              <a:rPr lang="cs-CZ" sz="2000" i="1" dirty="0"/>
              <a:t>Třetí </a:t>
            </a:r>
            <a:r>
              <a:rPr lang="cs-CZ" sz="2000" i="1" dirty="0" err="1"/>
              <a:t>Tree</a:t>
            </a:r>
            <a:r>
              <a:rPr lang="cs-CZ" sz="2000" i="1" dirty="0"/>
              <a:t> house, tentokrát na douglasce tisolisté navazuje na stávající dva umístěné na buku a na modřínu. Jméno dostal kvůli svému tvaru a hojnému výskytu sojky „Sojčí hnízdo“.</a:t>
            </a:r>
          </a:p>
          <a:p>
            <a:pPr algn="just"/>
            <a:r>
              <a:rPr lang="cs-CZ" sz="2000" i="1" dirty="0" err="1"/>
              <a:t>Tree</a:t>
            </a:r>
            <a:r>
              <a:rPr lang="cs-CZ" sz="2000" i="1" dirty="0"/>
              <a:t> house se nachází v krásném lesním prostředí pod vrcholem Babího lomu mezi obcemi Lelekovice, Vranov, </a:t>
            </a:r>
            <a:r>
              <a:rPr lang="cs-CZ" sz="2000" i="1" dirty="0" err="1"/>
              <a:t>Šebrov</a:t>
            </a:r>
            <a:r>
              <a:rPr lang="cs-CZ" sz="2000" i="1" dirty="0"/>
              <a:t> a Svinošice.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/>
              <a:t>Více na </a:t>
            </a:r>
            <a:r>
              <a:rPr lang="cs-CZ" sz="2000" i="1" dirty="0">
                <a:hlinkClick r:id="rId3"/>
              </a:rPr>
              <a:t>https://www.lesymb.cz/pronajmy-objektu/tree-house-soji-hnizdo</a:t>
            </a:r>
            <a:endParaRPr lang="cs-CZ" sz="2000" i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71147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 ubytováním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3. </a:t>
            </a:r>
            <a:r>
              <a:rPr lang="cs-CZ" sz="2000" b="1" dirty="0" err="1"/>
              <a:t>Mosaic</a:t>
            </a:r>
            <a:r>
              <a:rPr lang="cs-CZ" sz="2000" b="1" dirty="0"/>
              <a:t> House Design Hotel – </a:t>
            </a:r>
            <a:r>
              <a:rPr lang="cs-CZ" sz="2000" dirty="0"/>
              <a:t>více na </a:t>
            </a:r>
            <a:r>
              <a:rPr lang="cs-CZ" sz="2000" dirty="0">
                <a:hlinkClick r:id="rId3"/>
              </a:rPr>
              <a:t>https://www.mosaichouse.com/cs/</a:t>
            </a:r>
            <a:endParaRPr lang="cs-CZ" sz="2000" dirty="0"/>
          </a:p>
          <a:p>
            <a:pPr algn="just"/>
            <a:r>
              <a:rPr lang="cs-CZ" sz="2000" i="1" dirty="0"/>
              <a:t>Stylový </a:t>
            </a:r>
            <a:r>
              <a:rPr lang="cs-CZ" sz="2000" i="1" dirty="0" err="1"/>
              <a:t>Mosaic</a:t>
            </a:r>
            <a:r>
              <a:rPr lang="cs-CZ" sz="2000" i="1" dirty="0"/>
              <a:t> House Design Hotel je situován pouhých 10 minut pěší chůze od Karlova mostu v Praze.</a:t>
            </a:r>
          </a:p>
          <a:p>
            <a:pPr algn="just"/>
            <a:r>
              <a:rPr lang="cs-CZ" sz="2000" i="1" dirty="0"/>
              <a:t> Sází na obnovitelné zdroje energie, krátké cesty a ekologické produkty.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Prvním hotelem v České republice se systémem využívání tzv. šedé vody = jednou použitou vodu ze sprchy a umyvadla ekologicky vyčistíme a opět používáme ke splachování toalet.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Druhou budovou na světě, která kombinuje systém využívání šedé vody se zpětným získáváním tepla. Teplo z odpadní vody používáme k výrobě energie.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Prvním hotelem v České republice s neutrální bilancí CO2.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Kompostuje – získávají vlastní zeminu.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i="1" dirty="0"/>
              <a:t>Vytváří zelené plochy – na terasách pokojů a na střeše budovy, kde udržujeme také pítka pro ptáky.</a:t>
            </a:r>
          </a:p>
        </p:txBody>
      </p:sp>
    </p:spTree>
    <p:extLst>
      <p:ext uri="{BB962C8B-B14F-4D97-AF65-F5344CB8AC3E}">
        <p14:creationId xmlns:p14="http://schemas.microsoft.com/office/powerpoint/2010/main" val="3820502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Udržitelné a ekologicky šetrné zážitky </a:t>
            </a:r>
            <a:r>
              <a:rPr lang="cs-CZ" sz="2000" dirty="0"/>
              <a:t>jsou takové, které minimalizují dopady na životní prostředí. Takové zážitky jsou většinou úzce spojené s přírodou, zvířaty a edukací o klimatických změnách.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 </a:t>
            </a:r>
            <a:r>
              <a:rPr lang="cs-CZ" sz="2000" b="1" dirty="0"/>
              <a:t>Kulturní scéna </a:t>
            </a:r>
            <a:r>
              <a:rPr lang="cs-CZ" sz="2000" dirty="0"/>
              <a:t>v Česku se stále výrazněji věnuje ekologickým tématům. Nehovoří se pouze o akcích zamřených na ekologii, přírodu a zvířata. Důležitý je samotný přístup pořadatelů, kteří se již při plánování a organizaci snaží snižovat dopady akce na životní prostředí.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744108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1.  Příroda - Naučná stezka Motýlí ráj u Ždánic</a:t>
            </a:r>
          </a:p>
          <a:p>
            <a:pPr algn="just"/>
            <a:r>
              <a:rPr lang="cs-CZ" sz="2000" i="1" dirty="0"/>
              <a:t>Není mnoho míst v České republice, kde najdete pohromadě celou polovinu druhů našich denních motýlů. Nejnápadnější z nich jsou denní motýli – mezi 84 druhy denních motýlů nechybí otakárci, bělásci, žluťásci, ostruháčci, modrásci, ohniváčci, batolci, babočky, perleťovci, hnědásci, okáči, soumračníci a vřetenušky.</a:t>
            </a:r>
          </a:p>
          <a:p>
            <a:pPr algn="just"/>
            <a:r>
              <a:rPr lang="cs-CZ" sz="2000" i="1" dirty="0"/>
              <a:t>Naučná stezka Motýlí ráj﻿ vás zavede do dvou údolí – Šraňky a Habrůvky, které vybíhají přímo ze Ždánic severním směrem. Najdete v nich 4 panely naučné stezky, které vás seznámí se zajímavostmi Motýlího ráje. Naučná stezka je značená od autobusového nádraží, kolem městského úřadu na konec města ulicí </a:t>
            </a:r>
            <a:r>
              <a:rPr lang="cs-CZ" sz="2000" i="1" dirty="0" err="1"/>
              <a:t>Žandrof</a:t>
            </a:r>
            <a:r>
              <a:rPr lang="cs-CZ" sz="2000" i="1" dirty="0"/>
              <a:t>, kde přechází do údolí Šraňky. Na konci údolí je možné vstoupit do lesa a napojit se na naučnou stezku Ždánický les.</a:t>
            </a:r>
          </a:p>
          <a:p>
            <a:pPr algn="just"/>
            <a:r>
              <a:rPr lang="cs-CZ" sz="2000" i="1" dirty="0"/>
              <a:t>Více na  </a:t>
            </a:r>
            <a:r>
              <a:rPr lang="cs-CZ" sz="2000" i="1" dirty="0">
                <a:hlinkClick r:id="rId3"/>
              </a:rPr>
              <a:t>https://www.daphne.cz/projekty/motyli-raj</a:t>
            </a:r>
            <a:endParaRPr lang="cs-CZ" sz="2000" i="1" dirty="0"/>
          </a:p>
          <a:p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340920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2.  Příroda - </a:t>
            </a:r>
            <a:r>
              <a:rPr lang="cs-CZ" sz="2000" b="1" dirty="0" err="1"/>
              <a:t>Faunapark</a:t>
            </a:r>
            <a:r>
              <a:rPr lang="cs-CZ" sz="2000" b="1" dirty="0"/>
              <a:t> ve Frýdku-Místku</a:t>
            </a:r>
          </a:p>
          <a:p>
            <a:pPr algn="just"/>
            <a:r>
              <a:rPr lang="cs-CZ" sz="2000" i="1" dirty="0"/>
              <a:t>Jedná se o neziskový nepolitický spolek dobrovolníků a nadšenců, kteří zdarma již více než  deset let budují a provozují </a:t>
            </a:r>
            <a:r>
              <a:rPr lang="cs-CZ" sz="2000" i="1" dirty="0" err="1"/>
              <a:t>Faunapark</a:t>
            </a:r>
            <a:r>
              <a:rPr lang="cs-CZ" sz="2000" i="1" dirty="0"/>
              <a:t>.</a:t>
            </a:r>
          </a:p>
          <a:p>
            <a:pPr algn="just"/>
            <a:r>
              <a:rPr lang="cs-CZ" sz="2000" i="1" dirty="0" err="1"/>
              <a:t>Zaměřujou</a:t>
            </a:r>
            <a:r>
              <a:rPr lang="cs-CZ" sz="2000" i="1" dirty="0"/>
              <a:t> se zejména na rodiny s dětmi a děti do 12 let. </a:t>
            </a:r>
          </a:p>
          <a:p>
            <a:pPr algn="just"/>
            <a:r>
              <a:rPr lang="cs-CZ" sz="2000" i="1" dirty="0"/>
              <a:t>Mezi hlavní témata patří ochrana životního prostředí, ekologie, příroda, zvířata, historie. Snažíme se také přinášet zábavu a nabízet možnosti aktivního odpočinku.</a:t>
            </a:r>
          </a:p>
          <a:p>
            <a:pPr algn="just"/>
            <a:r>
              <a:rPr lang="cs-CZ" sz="2000" i="1" dirty="0"/>
              <a:t>Pořádají naučné i zábavné dětské programy a hry, přednášky, workshopy, divadélka, letní kina, příměstské tábory a další.</a:t>
            </a:r>
          </a:p>
          <a:p>
            <a:pPr algn="just"/>
            <a:r>
              <a:rPr lang="cs-CZ" sz="2000" i="1" dirty="0"/>
              <a:t>Park se pronajímá ke svatebním obřadům, dětským oslavám, firemním akcím a akcím pro veřejnost.</a:t>
            </a:r>
          </a:p>
          <a:p>
            <a:pPr algn="just"/>
            <a:r>
              <a:rPr lang="cs-CZ" sz="2000" i="1" dirty="0"/>
              <a:t>Více na </a:t>
            </a:r>
            <a:r>
              <a:rPr lang="cs-CZ" sz="2000" i="1" dirty="0">
                <a:hlinkClick r:id="rId3"/>
              </a:rPr>
              <a:t>https://www.faunaparkfm.cz/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16620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500" b="1" dirty="0"/>
              <a:t>Obsah prezentace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9756" y="771550"/>
            <a:ext cx="8964488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Udržitelné cestování a jeho definice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Prosazování udržitelnosti v mezinárodním turismu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Udržitelný cestovní ruch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Příklady vybraných aktivit spojených s udržitelností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200" dirty="0"/>
              <a:t>Strategie udržitelného rozvoje EU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v-SE" sz="2200" dirty="0"/>
              <a:t>Globální etický kodex v turismu</a:t>
            </a:r>
            <a:endParaRPr lang="cs-CZ" sz="2200" dirty="0"/>
          </a:p>
          <a:p>
            <a:pPr algn="just"/>
            <a:br>
              <a:rPr lang="cs-CZ" sz="2300" dirty="0"/>
            </a:b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algn="just"/>
            <a:r>
              <a:rPr lang="cs-CZ" sz="2300" dirty="0"/>
              <a:t> 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343178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3"/>
            </a:pPr>
            <a:r>
              <a:rPr lang="cs-CZ" sz="2000" b="1" dirty="0"/>
              <a:t>Památky - Vodní mlýn </a:t>
            </a:r>
            <a:r>
              <a:rPr lang="cs-CZ" sz="2000" b="1" dirty="0" err="1"/>
              <a:t>Wesselsky</a:t>
            </a:r>
            <a:r>
              <a:rPr lang="cs-CZ" sz="2000" b="1" dirty="0"/>
              <a:t> v Loučkách</a:t>
            </a:r>
          </a:p>
          <a:p>
            <a:pPr algn="just"/>
            <a:r>
              <a:rPr lang="cs-CZ" sz="2000" i="1" dirty="0"/>
              <a:t>Vodní mlýn </a:t>
            </a:r>
            <a:r>
              <a:rPr lang="cs-CZ" sz="2000" i="1" dirty="0" err="1"/>
              <a:t>Wesselsky</a:t>
            </a:r>
            <a:r>
              <a:rPr lang="cs-CZ" sz="2000" i="1" dirty="0"/>
              <a:t> v Loučkách leží napravo od řeky Odry a vodní náhon k němu se táhne až z Jakubčovic n. Odrou. Prohlédnout si zde můžete mlýn s ojedinělou technologií, funkčním mlýnským kolem o průměru 3,6 m a obnovenou transmisí pro pohon zemědělských strojů.</a:t>
            </a:r>
          </a:p>
          <a:p>
            <a:pPr algn="just"/>
            <a:r>
              <a:rPr lang="cs-CZ" sz="2000" i="1" dirty="0"/>
              <a:t>Mlýn se stal součástí </a:t>
            </a:r>
            <a:r>
              <a:rPr lang="cs-CZ" sz="2000" i="1" dirty="0" err="1"/>
              <a:t>technotrasy</a:t>
            </a:r>
            <a:r>
              <a:rPr lang="cs-CZ" sz="2000" i="1" dirty="0"/>
              <a:t>, připraven je také program pro školy s ukázkami využití přírodních materiálů ve stavebnictví, demonstrací využití vodní síly, informacemi o mlynářství, hospodaření a jiné činnosti na mlýně a usedlosti, historii a kultuře Sudet, dřívějším a současném životním stylu.</a:t>
            </a:r>
          </a:p>
          <a:p>
            <a:pPr algn="just"/>
            <a:r>
              <a:rPr lang="cs-CZ" sz="2000" i="1" dirty="0"/>
              <a:t>Na mlýně mají pro zájemce připravené „turistické balíčky“, které  vyhoví svým zaměřením turistům pěším i </a:t>
            </a:r>
            <a:r>
              <a:rPr lang="cs-CZ" sz="2000" i="1" dirty="0" err="1"/>
              <a:t>cyklo</a:t>
            </a:r>
            <a:r>
              <a:rPr lang="cs-CZ" sz="2000" i="1" dirty="0"/>
              <a:t>, milovníkům kultury a historie, ochráncům přírody i těm, kteří si přišli opravdu odpočinout.</a:t>
            </a:r>
          </a:p>
          <a:p>
            <a:pPr algn="just"/>
            <a:r>
              <a:rPr lang="cs-CZ" sz="2000" i="1" dirty="0"/>
              <a:t>Více na </a:t>
            </a:r>
            <a:r>
              <a:rPr lang="cs-CZ" sz="2000" i="1" dirty="0">
                <a:hlinkClick r:id="rId3"/>
              </a:rPr>
              <a:t>https://www.vodnimlyn.cz/prohlidka-expozic</a:t>
            </a:r>
            <a:endParaRPr lang="cs-CZ" sz="2000" i="1" dirty="0"/>
          </a:p>
          <a:p>
            <a:pPr algn="just"/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479537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udržitelnými zážitky a akcemi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Mezi udržitelné akce můžeme zařadit např.: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Historické a vojenské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Gastronomické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Společenské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Výstavy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Akce spojené s přírodou a ekologií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Různé druhy expozic a dlouhodobých akcí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Kurzy a workshopy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Sportovní akce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b="1" dirty="0"/>
              <a:t>Lidová řemesla a trhy, apod.</a:t>
            </a:r>
          </a:p>
          <a:p>
            <a:endParaRPr lang="cs-CZ" sz="2000" b="1" dirty="0"/>
          </a:p>
          <a:p>
            <a:r>
              <a:rPr lang="cs-CZ" sz="2000" i="1" dirty="0"/>
              <a:t>Více udržitelných akcí můžete najít na webových stránkách Kudyznudy.cz</a:t>
            </a:r>
          </a:p>
          <a:p>
            <a:endParaRPr lang="cs-CZ" sz="2000" i="1" dirty="0"/>
          </a:p>
          <a:p>
            <a:pPr algn="just"/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646264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UR je vizí dalšího rozvoje, která integruje ekonomické, sociální a environmentální zájmy.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Tato široká definice je však příčinou toho, že je velmi obtížné dosáhnout shody, co to znamená v praxi.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Udržitelný rozvoj je základní zásadou Smlouvy o Evropské unii a hlavním cílem vnitřní i vnější politiky EU.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Evropská komise přijala v roce 2019 </a:t>
            </a:r>
            <a:r>
              <a:rPr lang="cs-CZ" sz="2000" b="1" dirty="0"/>
              <a:t>Zelenou dohodou, </a:t>
            </a:r>
            <a:r>
              <a:rPr lang="cs-CZ" sz="2000" dirty="0"/>
              <a:t>která je ambiciózní plán na dosažení </a:t>
            </a:r>
            <a:r>
              <a:rPr lang="cs-CZ" sz="2000" b="1" dirty="0"/>
              <a:t>klimatické neutrality do roku 2050</a:t>
            </a:r>
            <a:r>
              <a:rPr lang="cs-CZ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Zelená dohoda </a:t>
            </a:r>
            <a:r>
              <a:rPr lang="cs-CZ" sz="2000" dirty="0"/>
              <a:t>je součástí </a:t>
            </a:r>
            <a:r>
              <a:rPr lang="cs-CZ" sz="2000" b="1" dirty="0"/>
              <a:t>strategie udržitelného rozvoje EU </a:t>
            </a:r>
            <a:r>
              <a:rPr lang="cs-CZ" sz="2000" dirty="0"/>
              <a:t>a stanoví cíle pro snížení emisí skleníkových plynů, investování do obnovitelných zdrojů energie a zlepšení energetické účinnost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Strategie se zaměřuje na 17 cílů udržitelného rozvoje (SDG), které byly schváleny všemi členskými státy OSN v roce 2015. </a:t>
            </a:r>
          </a:p>
        </p:txBody>
      </p:sp>
    </p:spTree>
    <p:extLst>
      <p:ext uri="{BB962C8B-B14F-4D97-AF65-F5344CB8AC3E}">
        <p14:creationId xmlns:p14="http://schemas.microsoft.com/office/powerpoint/2010/main" val="2442019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Zelená dohoda </a:t>
            </a:r>
            <a:r>
              <a:rPr lang="cs-CZ" sz="2000" dirty="0"/>
              <a:t>pro Evropu Podporuje přeměnu EU na spravedlivou a prosperující společnost s </a:t>
            </a:r>
            <a:r>
              <a:rPr lang="cs-CZ" sz="2000" b="1" dirty="0"/>
              <a:t>moderní a konkurenceschopnou ekonomikou</a:t>
            </a:r>
            <a:r>
              <a:rPr lang="cs-CZ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Zdůrazňuje potřebu komplexního a meziodvětvového přístupu, v jehož rámci budou k dosažení konečného cíle v oblasti klimatu přispívat všechny relevantní oblasti politiky.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Jsou do něj zahrnuty iniciativy, které se týkají celé řady úzce propojených oblastí – klimatu, životního prostředí, energetiky, dopravy, průmyslu, zemědělství a udržitelného financování.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Cíle udržitelného rozvoje začleňují do všech návrhů, politických opatření a strategií Komise. </a:t>
            </a:r>
          </a:p>
        </p:txBody>
      </p:sp>
    </p:spTree>
    <p:extLst>
      <p:ext uri="{BB962C8B-B14F-4D97-AF65-F5344CB8AC3E}">
        <p14:creationId xmlns:p14="http://schemas.microsoft.com/office/powerpoint/2010/main" val="12459030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Strategie udržitelného rozvoje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Zahrnují odhodlání </a:t>
            </a:r>
            <a:r>
              <a:rPr lang="cs-CZ" sz="2000" b="1" dirty="0"/>
              <a:t>vymýtit extrémní chudobu, zajistit společnou prosperitu a mír, budovat partnerství, ale také chránit životní prostředí</a:t>
            </a:r>
            <a:r>
              <a:rPr lang="cs-CZ" sz="2000" dirty="0"/>
              <a:t>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Na jejich přípravě se nepodílely jen státy, ale také mnoho zástupců občanského, podnikatelského a akademického sektoru. 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Podrobný popis všech 17 Cílů udržitelného rozvoje, včetně 169 podcílů, najdete na stránkách </a:t>
            </a:r>
            <a:r>
              <a:rPr lang="cs-CZ" sz="2000" dirty="0">
                <a:hlinkClick r:id="rId3" tooltip="odkaz se otevírá v novém okně"/>
              </a:rPr>
              <a:t>Informačního centra OSN v Praze</a:t>
            </a:r>
            <a:r>
              <a:rPr lang="cs-CZ" sz="2000" dirty="0"/>
              <a:t> či na </a:t>
            </a:r>
            <a:r>
              <a:rPr lang="cs-CZ" sz="2000" dirty="0">
                <a:hlinkClick r:id="rId4" tooltip="odkaz se otevírá v novém okně"/>
              </a:rPr>
              <a:t>oficiálních stránkách </a:t>
            </a:r>
            <a:r>
              <a:rPr lang="cs-CZ" sz="2000" dirty="0" err="1">
                <a:hlinkClick r:id="rId4" tooltip="odkaz se otevírá v novém okně"/>
              </a:rPr>
              <a:t>SDGs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8577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Cíle Evropské komise v oblasti udržitelného rozvoje</a:t>
            </a:r>
            <a:br>
              <a:rPr lang="cs-CZ" dirty="0"/>
            </a:b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9926D98-6E17-43A1-98C0-90CB542E3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99" t="10219" r="4231" b="9733"/>
          <a:stretch/>
        </p:blipFill>
        <p:spPr>
          <a:xfrm>
            <a:off x="683568" y="771550"/>
            <a:ext cx="6624736" cy="4032448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F57632C-65D7-408D-B71A-D96103254286}"/>
              </a:ext>
            </a:extLst>
          </p:cNvPr>
          <p:cNvSpPr/>
          <p:nvPr/>
        </p:nvSpPr>
        <p:spPr>
          <a:xfrm>
            <a:off x="755576" y="4774168"/>
            <a:ext cx="8204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Zdroje: https://osn.cz/osn/hlavni-temata/cile-udrzitelneho-rozvoje-sdgs/</a:t>
            </a:r>
          </a:p>
        </p:txBody>
      </p:sp>
    </p:spTree>
    <p:extLst>
      <p:ext uri="{BB962C8B-B14F-4D97-AF65-F5344CB8AC3E}">
        <p14:creationId xmlns:p14="http://schemas.microsoft.com/office/powerpoint/2010/main" val="3365175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/>
              <a:t>Globální etický kodex turismu</a:t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UNWTO hraje významnou roli i v oblasti udržitelného turismu.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Základním nástrojem prosazování udržitelného turismu je účast UNWTO při přípravě dokumentů, které se udržitelnosti turismu týkají, a nebo jejich přijímání.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Jedná se o sérii dokumentů, zejména deklarací, z nichž zásadní roli hraje dokument </a:t>
            </a:r>
            <a:r>
              <a:rPr lang="cs-CZ" sz="2100" b="1" dirty="0"/>
              <a:t>Globální kodex etika v turismu </a:t>
            </a:r>
            <a:r>
              <a:rPr lang="cs-CZ" sz="2100" dirty="0"/>
              <a:t>(</a:t>
            </a:r>
            <a:r>
              <a:rPr lang="cs-CZ" sz="2100" dirty="0" err="1"/>
              <a:t>Global</a:t>
            </a:r>
            <a:r>
              <a:rPr lang="cs-CZ" sz="2100" dirty="0"/>
              <a:t> </a:t>
            </a:r>
            <a:r>
              <a:rPr lang="cs-CZ" sz="2100" dirty="0" err="1"/>
              <a:t>Code</a:t>
            </a:r>
            <a:r>
              <a:rPr lang="cs-CZ" sz="2100" dirty="0"/>
              <a:t>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Ethics</a:t>
            </a:r>
            <a:r>
              <a:rPr lang="cs-CZ" sz="2100" dirty="0"/>
              <a:t> </a:t>
            </a:r>
            <a:r>
              <a:rPr lang="cs-CZ" sz="2100" dirty="0" err="1"/>
              <a:t>for</a:t>
            </a:r>
            <a:r>
              <a:rPr lang="cs-CZ" sz="2100" dirty="0"/>
              <a:t> </a:t>
            </a:r>
            <a:r>
              <a:rPr lang="cs-CZ" sz="2100" dirty="0" err="1"/>
              <a:t>Tourism</a:t>
            </a:r>
            <a:r>
              <a:rPr lang="cs-CZ" sz="2100" dirty="0"/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100" dirty="0"/>
              <a:t>Aktivity, které provádí UNWTO při prosazování udržitelnosti, spočívající v plánování udržitelnosti, shromažďování příkladů nejlepší praxe, stanovování indikátorů turismu i v podpoře certifikačních systémů na bázi udržitelnosti.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65732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dirty="0">
                <a:solidFill>
                  <a:srgbClr val="307871"/>
                </a:solidFill>
              </a:rPr>
              <a:t>Globální etický kodex v turismu</a:t>
            </a: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-28575" y="915566"/>
            <a:ext cx="91439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Etický kodex cestovního ruchu je dokumentem, který shrnuje zásady chování a činnosti nejen pro podnikatele v cestovním ruchu, ale i pro návštěvníky všech zemí světa.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Tento Kodex nastavuje rámec pro zodpovědný a udržitelný rozvoj cestovního ruchu. </a:t>
            </a:r>
            <a:r>
              <a:rPr lang="cs-CZ" b="1" dirty="0"/>
              <a:t>Cílem tohoto dokumentu je snaha o minimalizaci negativních dopadů cestovního ruchu na životní prostředí  a kulturní dědictví v budoucnosti a maximalizaci přínosů pro obyvatele destinací</a:t>
            </a:r>
            <a:r>
              <a:rPr lang="cs-CZ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/>
              <a:t>Dokument je postaven na </a:t>
            </a:r>
            <a:r>
              <a:rPr lang="cs-CZ" b="1" dirty="0"/>
              <a:t>deseti principech (článcích) </a:t>
            </a:r>
            <a:r>
              <a:rPr lang="cs-CZ" dirty="0"/>
              <a:t>– devět z nich jsou pravidla pro účastníky cestovního ruchu a desátý se zabývá implementací pravidel do praxe.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Principy Kodexu přitom </a:t>
            </a:r>
            <a:r>
              <a:rPr lang="cs-CZ" dirty="0"/>
              <a:t>definují např. podíl cestovního ruchu na vzájemném porozumění a respektování národů a společností, popisují cestovní ruch jako faktor udržitelného rozvoje nebo jako prospěšnou aktivitu pro hostitelské země.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b="1" dirty="0"/>
              <a:t>Zásady uvedené v Kodexu dále </a:t>
            </a:r>
            <a:r>
              <a:rPr lang="cs-CZ" dirty="0"/>
              <a:t>stanovují např. závazky účastníků rozvoje cestovního ruchu a právo každého člověka na cestování, svobodný pohyb turistů nebo práva pracovníků a podnikatelů v oblasti cestovního ruchu.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238391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100" b="1" dirty="0"/>
              <a:t>Příklady, jak se Globální etický kodex cestovního ruchu uplatňuje v praxi:</a:t>
            </a:r>
            <a:br>
              <a:rPr lang="cs-CZ" b="1" dirty="0"/>
            </a:br>
            <a:br>
              <a:rPr lang="cs-CZ" sz="2100" dirty="0"/>
            </a:br>
            <a:endParaRPr lang="cs-CZ" sz="2100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9143999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Certifikace:</a:t>
            </a:r>
            <a:r>
              <a:rPr lang="cs-CZ" sz="2000" dirty="0"/>
              <a:t> Existuje celá řada certifikací pro turistické destinace a ubytovací zařízení, které zaručují dodržování principů etického kodexu.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Osvětové kampaně:</a:t>
            </a:r>
            <a:r>
              <a:rPr lang="cs-CZ" sz="2000" dirty="0"/>
              <a:t> UNWTO a další organizace realizují osvětové kampaně zaměřené na šíření principů etického kodexu mezi turisty a cestovními profesionály.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b="1" dirty="0"/>
              <a:t>Vzdělávání:</a:t>
            </a:r>
            <a:r>
              <a:rPr lang="cs-CZ" sz="2000" dirty="0"/>
              <a:t> Principy etického kodexu se začleňují do vzdělávacích programů pro studenty cestovního ruchu a pracovníky v cestovním ruchu.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004412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Výběr z použitých zdrojů: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1764" y="915566"/>
            <a:ext cx="87307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NOVACKÁ, L. a kol., 2013. </a:t>
            </a:r>
            <a:r>
              <a:rPr lang="cs-CZ" sz="2400" i="1" dirty="0" err="1"/>
              <a:t>Cestovný</a:t>
            </a:r>
            <a:r>
              <a:rPr lang="cs-CZ" sz="2400" i="1" dirty="0"/>
              <a:t> ruch, </a:t>
            </a:r>
            <a:r>
              <a:rPr lang="cs-CZ" sz="2400" i="1" dirty="0" err="1"/>
              <a:t>udržateľnosť</a:t>
            </a:r>
            <a:r>
              <a:rPr lang="cs-CZ" sz="2400" i="1" dirty="0"/>
              <a:t> a </a:t>
            </a:r>
            <a:r>
              <a:rPr lang="cs-CZ" sz="2400" i="1" dirty="0" err="1"/>
              <a:t>zodpovednosť</a:t>
            </a:r>
            <a:r>
              <a:rPr lang="cs-CZ" sz="2400" i="1" dirty="0"/>
              <a:t> na </a:t>
            </a:r>
            <a:r>
              <a:rPr lang="cs-CZ" sz="2400" i="1" dirty="0" err="1"/>
              <a:t>medzinárodnom</a:t>
            </a:r>
            <a:r>
              <a:rPr lang="cs-CZ" sz="2400" i="1" dirty="0"/>
              <a:t> trhu. </a:t>
            </a:r>
            <a:r>
              <a:rPr lang="cs-CZ" sz="2400" dirty="0"/>
              <a:t>Bratislava: EKONÓM. ISBN 978-80-225-3475-8.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PALATKOVÁ, M., 2013. </a:t>
            </a:r>
            <a:r>
              <a:rPr lang="cs-CZ" sz="2400" i="1" dirty="0"/>
              <a:t>Mezinárodní turismus: </a:t>
            </a:r>
            <a:r>
              <a:rPr lang="cs-CZ" sz="2400" dirty="0"/>
              <a:t>2., aktualizované a rozšířené vydání. Praha: </a:t>
            </a:r>
            <a:r>
              <a:rPr lang="cs-CZ" sz="2400" dirty="0" err="1"/>
              <a:t>Grada</a:t>
            </a:r>
            <a:r>
              <a:rPr lang="cs-CZ" sz="2400" dirty="0"/>
              <a:t>. ISBN 978-80-247-4862-7.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PÁSKOVÁ, M., 2008. </a:t>
            </a:r>
            <a:r>
              <a:rPr lang="cs-CZ" sz="2400" i="1" dirty="0"/>
              <a:t>Udržitelnost rozvoje cestovního ruchu. </a:t>
            </a:r>
            <a:r>
              <a:rPr lang="cs-CZ" sz="2400" dirty="0"/>
              <a:t>1.vyd. Hradec Králové: </a:t>
            </a:r>
            <a:r>
              <a:rPr lang="cs-CZ" sz="2400" dirty="0" err="1"/>
              <a:t>Gaudeamus</a:t>
            </a:r>
            <a:r>
              <a:rPr lang="cs-CZ" sz="2400" dirty="0"/>
              <a:t>. ISBN 978-80-7041-658-7.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Webové stránky Kudyznudy.cz, OSN.cz…….</a:t>
            </a:r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Udržitelné cestování a jeho definice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" y="1059582"/>
            <a:ext cx="8964488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Cestovat udržitelně</a:t>
            </a:r>
            <a:r>
              <a:rPr lang="cs-CZ" sz="2000" dirty="0"/>
              <a:t>, znamená uvědomovat si dopady cestovního ruchu na životní prostředí a místní komunity a používat osvědčené postupy ke snížení negativních účinků.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Udržitelné cestování </a:t>
            </a:r>
            <a:r>
              <a:rPr lang="cs-CZ" sz="2000" dirty="0"/>
              <a:t>je proto způsob, jak přírodu, zvířata a místní komunity chránit, namísto toho, aby ji poškozoval a vykořisťoval.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Udržitelný rozvoj cestovního ruchu</a:t>
            </a:r>
            <a:r>
              <a:rPr lang="cs-CZ" sz="2000" dirty="0"/>
              <a:t> lze definovat jako takový, který zabezpečuje zajištění současných a budoucích potřeb účastníků cestovního ruchu a přitom pomáhá rozvoji území.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S přihlédnutím k šetrnému využívání přírodních a kulturních hodnot </a:t>
            </a:r>
            <a:r>
              <a:rPr lang="cs-CZ" sz="2000" b="1" dirty="0"/>
              <a:t>vede k dlouhodobé prosperitě dané oblasti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 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80593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Prosazování udržitelnosti v mezinárodním turismu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Mezinárodní turismus </a:t>
            </a:r>
            <a:r>
              <a:rPr lang="cs-CZ" sz="1900" dirty="0"/>
              <a:t>je jedním z největších a nejrychleji rostoucích odvětví na světě.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Má značný dopad na </a:t>
            </a:r>
            <a:r>
              <a:rPr lang="cs-CZ" sz="1900" b="1" dirty="0"/>
              <a:t>globální ekonomiku</a:t>
            </a:r>
            <a:r>
              <a:rPr lang="cs-CZ" sz="1900" dirty="0"/>
              <a:t>, ale také na </a:t>
            </a:r>
            <a:r>
              <a:rPr lang="cs-CZ" sz="1900" b="1" dirty="0"/>
              <a:t>životní prostředí </a:t>
            </a:r>
            <a:r>
              <a:rPr lang="cs-CZ" sz="1900" dirty="0"/>
              <a:t>a</a:t>
            </a:r>
            <a:r>
              <a:rPr lang="cs-CZ" sz="1900" b="1" dirty="0"/>
              <a:t> kulturu</a:t>
            </a:r>
            <a:r>
              <a:rPr lang="cs-CZ" sz="19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Udržitelný turismus je přístup, který se snaží minimalizovat </a:t>
            </a:r>
            <a:r>
              <a:rPr lang="cs-CZ" sz="1900" b="1" dirty="0"/>
              <a:t>negativní dopady turismu</a:t>
            </a:r>
            <a:r>
              <a:rPr lang="cs-CZ" sz="1900" dirty="0"/>
              <a:t> a </a:t>
            </a:r>
            <a:r>
              <a:rPr lang="cs-CZ" sz="1900" b="1" dirty="0"/>
              <a:t>maximalizovat jeho pozitivní dopady. </a:t>
            </a:r>
          </a:p>
          <a:p>
            <a:pPr algn="just"/>
            <a:endParaRPr lang="cs-CZ" sz="19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dirty="0"/>
              <a:t>Existuje mnoho výzev pro prosazování udržitelného turismu. Mezi nejdůležitější patří: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/>
              <a:t>Nedostatek povědomí:</a:t>
            </a:r>
            <a:r>
              <a:rPr lang="cs-CZ" sz="1900" dirty="0"/>
              <a:t> Mnoho turistů a cestovních kanceláří si není vědomo principů udržitelného turismu a toho, jak je lze uplatnit v praxi.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/>
              <a:t>Nedostatek spolupráce:</a:t>
            </a:r>
            <a:r>
              <a:rPr lang="cs-CZ" sz="1900" dirty="0"/>
              <a:t> Mezi vládami, turistickým průmyslem a místními komunitami neexistuje vždy dostatečná spolupráce na prosazování udržitelných turistických praktik.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1900" b="1" dirty="0"/>
              <a:t>Nedostatek financování:</a:t>
            </a:r>
            <a:r>
              <a:rPr lang="cs-CZ" sz="1900" dirty="0"/>
              <a:t> Neexistuje vždy dostatek financování na investice do infrastruktury a služeb, které jsou nezbytné pro udržitelný turismus.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br>
              <a:rPr lang="cs-CZ" sz="2000" b="1" dirty="0"/>
            </a:b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91071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Vliv turismu na životní prostředí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Cestovní ruch může mít negativní dopad na životní prostředí dvěma hlavními způsoby: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Rozvojem oblasti </a:t>
            </a:r>
            <a:r>
              <a:rPr lang="cs-CZ" sz="2000" dirty="0"/>
              <a:t>nebo </a:t>
            </a:r>
            <a:r>
              <a:rPr lang="cs-CZ" sz="2000" b="1" dirty="0"/>
              <a:t>chováním turistů.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Mezi příklady patří:</a:t>
            </a:r>
          </a:p>
          <a:p>
            <a:pPr marL="457200" indent="-457200" algn="just">
              <a:buAutoNum type="arabicParenR"/>
            </a:pPr>
            <a:r>
              <a:rPr lang="cs-CZ" sz="2000" b="1" dirty="0"/>
              <a:t>Rozvoj oblastí: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Narušení a destrukce krajiny hotely, parkovišti či odlesňováním,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postupné narušování chodu a způsobu života kmenů, které žijí stále autentickým způsobem života jako jejich předci, 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vytlačování rezidentů z prestižních převážně historických částí měst a jejich center kvůli preferenci pronájmu turistům skrze např. </a:t>
            </a:r>
            <a:r>
              <a:rPr lang="cs-CZ" sz="2000" dirty="0" err="1"/>
              <a:t>Airbnb</a:t>
            </a:r>
            <a:r>
              <a:rPr lang="cs-CZ" sz="2000" dirty="0"/>
              <a:t> (regulováno např. v Berlíně ale mnoho míst tímto stále trpí),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dirty="0"/>
              <a:t>vytlačování místních autentických obchodů (pro rezidenty) na úkor obchodů se suvenýry, atd. cílící přímo na turisty pro větší profit.</a:t>
            </a:r>
          </a:p>
          <a:p>
            <a:pPr marL="457200" indent="-457200" algn="just">
              <a:buAutoNum type="arabicParenR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40311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Vliv turismu na fyzické prostředí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2) Chování turistů:</a:t>
            </a:r>
          </a:p>
          <a:p>
            <a:pPr marL="457200" indent="-457200" algn="just">
              <a:buAutoNum type="arabicParenR"/>
            </a:pPr>
            <a:endParaRPr lang="cs-CZ" sz="2000" b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54EC3DA-05D0-4501-A274-2048FA788B74}"/>
              </a:ext>
            </a:extLst>
          </p:cNvPr>
          <p:cNvSpPr/>
          <p:nvPr/>
        </p:nvSpPr>
        <p:spPr>
          <a:xfrm>
            <a:off x="0" y="1413525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Nadměrné využívání letecké dopravy: na krátké vzdálenosti či časté víkendové pobyty (radši vyjeď jednou za rok na měsíc, než každý měsíc na víkend),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ničení přírody v důsledku odhazování odpadků a bezohlednosti,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nedobrovolná migrace volně žijících živočichů v důsledku zvýšené hladiny hluku,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vykořisťování a zneužívání zvířat,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plýtvání nedostatečnými místními zdroji – v důsledku nedbalosti a neznalosti turistů situace v dané destinaci (vyšší spotřeba energie, vody, atd.)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cs-CZ" sz="2000" dirty="0"/>
              <a:t>znečištění oceánů v důsledku nedbalosti turistů, kteří nehledí na ekologii a pohazují odpadky všude kolem sebe, apod.</a:t>
            </a:r>
          </a:p>
        </p:txBody>
      </p:sp>
    </p:spTree>
    <p:extLst>
      <p:ext uri="{BB962C8B-B14F-4D97-AF65-F5344CB8AC3E}">
        <p14:creationId xmlns:p14="http://schemas.microsoft.com/office/powerpoint/2010/main" val="98643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Udržitelný cestovní ruch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1446" y="915566"/>
            <a:ext cx="9143999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1900" b="1" dirty="0"/>
              <a:t>Znaky udržitelného společenství</a:t>
            </a:r>
          </a:p>
          <a:p>
            <a:pPr algn="just"/>
            <a:r>
              <a:rPr lang="cs-CZ" sz="1900" dirty="0"/>
              <a:t>• Zdroje jsou využívány efektivně a odpad je minimalizován uzavřenými cykly.</a:t>
            </a:r>
          </a:p>
          <a:p>
            <a:pPr algn="just"/>
            <a:r>
              <a:rPr lang="cs-CZ" sz="1900" dirty="0"/>
              <a:t>• Znečisťování je omezené na stupeň, se kterým se přírodní systémy dokáží vyrovnávat.</a:t>
            </a:r>
          </a:p>
          <a:p>
            <a:pPr algn="just"/>
            <a:r>
              <a:rPr lang="cs-CZ" sz="1900" dirty="0"/>
              <a:t>• Je oceňována a chráněna rozmanitost přírody (biodiverzita).</a:t>
            </a:r>
          </a:p>
          <a:p>
            <a:pPr algn="just"/>
            <a:r>
              <a:rPr lang="cs-CZ" sz="1900" dirty="0"/>
              <a:t>• Tam, kde je to možné, jsou místní potřeby uspokojovány z místních zdrojů.</a:t>
            </a:r>
          </a:p>
          <a:p>
            <a:pPr algn="just"/>
            <a:r>
              <a:rPr lang="cs-CZ" sz="1900" dirty="0"/>
              <a:t>• Obyvatelé mají možnost získat pitnou vodu a jídlo v potřebném množství a dostatečné kvalitě.</a:t>
            </a:r>
          </a:p>
          <a:p>
            <a:pPr algn="just"/>
            <a:r>
              <a:rPr lang="cs-CZ" sz="1900" dirty="0"/>
              <a:t>• Lidé mají možnost získat odpovídající bydlení.</a:t>
            </a:r>
          </a:p>
          <a:p>
            <a:pPr algn="just"/>
            <a:r>
              <a:rPr lang="cs-CZ" sz="1900" dirty="0"/>
              <a:t>• Každý má příležitost získat uspokojivou práci, místní ekonomika není závislá na několika málo provozovatelích, ale je různorodá.</a:t>
            </a:r>
          </a:p>
          <a:p>
            <a:pPr algn="just"/>
            <a:r>
              <a:rPr lang="cs-CZ" sz="1900" dirty="0"/>
              <a:t>• Zdraví člověka je chráněno vytvářením bezpečného, zdravého a příjemného životního prostředí a zajištěním zdravotních služeb, které zdůrazňují prevenci před nemocí, stejně jako řádnou péči o nemocné. Je podporován zdravý způsob života</a:t>
            </a:r>
          </a:p>
        </p:txBody>
      </p:sp>
    </p:spTree>
    <p:extLst>
      <p:ext uri="{BB962C8B-B14F-4D97-AF65-F5344CB8AC3E}">
        <p14:creationId xmlns:p14="http://schemas.microsoft.com/office/powerpoint/2010/main" val="144473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Jak cestovat odpovědně?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1.</a:t>
            </a:r>
            <a:r>
              <a:rPr lang="cs-CZ" sz="2000" dirty="0"/>
              <a:t> Respektujte lokální kulturu, obyvatele, jejich zvyky a tradice. Informujte se o těchto zvycích ještě před cestou. Vždy se upozorněte před focením nebo točením videa o tom, zda to není v rozporu s místní kulturou, zvyky nebo názory.</a:t>
            </a:r>
          </a:p>
          <a:p>
            <a:pPr algn="just"/>
            <a:r>
              <a:rPr lang="cs-CZ" sz="2000" b="1" dirty="0"/>
              <a:t>2.</a:t>
            </a:r>
            <a:r>
              <a:rPr lang="cs-CZ" sz="2000" dirty="0"/>
              <a:t> Šetrně a zodpovědně přistupujte k místnímu přírodnímu bohatství, především v přetížených lokalitách destinačních cílů. Neplýtvejte energiemi a vodou.</a:t>
            </a:r>
          </a:p>
          <a:p>
            <a:pPr algn="just"/>
            <a:r>
              <a:rPr lang="cs-CZ" sz="2000" b="1" dirty="0"/>
              <a:t>3.</a:t>
            </a:r>
            <a:r>
              <a:rPr lang="cs-CZ" sz="2000" dirty="0"/>
              <a:t> Šetrně a s respektem přistupujte k hmotnému kulturnímu dědictví lokality.</a:t>
            </a:r>
          </a:p>
          <a:p>
            <a:pPr algn="just"/>
            <a:r>
              <a:rPr lang="cs-CZ" sz="2000" b="1" dirty="0"/>
              <a:t>4.</a:t>
            </a:r>
            <a:r>
              <a:rPr lang="cs-CZ" sz="2000" dirty="0"/>
              <a:t> Pokud možno využívejte hromadnou dopravu nebo </a:t>
            </a:r>
            <a:r>
              <a:rPr lang="cs-CZ" sz="2000" dirty="0" err="1"/>
              <a:t>bezuhlíkovou</a:t>
            </a:r>
            <a:r>
              <a:rPr lang="cs-CZ" sz="2000" dirty="0"/>
              <a:t> formu dopravy k zmírnění negativního dopadu na životní prostředí. Sledujte svou uhlíkovou stopu.</a:t>
            </a:r>
          </a:p>
          <a:p>
            <a:pPr algn="just"/>
            <a:r>
              <a:rPr lang="cs-CZ" sz="2000" b="1" dirty="0"/>
              <a:t>5.</a:t>
            </a:r>
            <a:r>
              <a:rPr lang="cs-CZ" sz="2000" dirty="0"/>
              <a:t> Vyhazujte a </a:t>
            </a:r>
            <a:r>
              <a:rPr lang="cs-CZ" sz="2000" dirty="0" err="1"/>
              <a:t>tříďte</a:t>
            </a:r>
            <a:r>
              <a:rPr lang="cs-CZ" sz="2000" dirty="0"/>
              <a:t> odpad. V lepším případě využívat ekologické nebo vratné obaly. Udržujte čistotu na navštívených místech.</a:t>
            </a:r>
          </a:p>
          <a:p>
            <a:pPr algn="just"/>
            <a:r>
              <a:rPr lang="cs-CZ" sz="2000" b="1" dirty="0"/>
              <a:t>6.</a:t>
            </a:r>
            <a:r>
              <a:rPr lang="cs-CZ" sz="2000" dirty="0"/>
              <a:t> Podpořte místní produkty a ručně vyráběné výrobky jako podporu místním obyv.</a:t>
            </a:r>
          </a:p>
          <a:p>
            <a:pPr algn="just"/>
            <a:r>
              <a:rPr lang="cs-CZ" sz="2000" b="1" dirty="0"/>
              <a:t>7.</a:t>
            </a:r>
            <a:r>
              <a:rPr lang="cs-CZ" sz="2000" dirty="0"/>
              <a:t> Co nejvíce využívejte ubytovací a gastronomické zařízení patřící místním obyvatelům.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567423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Příklady vybraných aktivit spojených s udržitelnou gastronomií a regionálními produkty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Udržitelnost je dlouhodobým </a:t>
            </a:r>
            <a:r>
              <a:rPr lang="cs-CZ" sz="2000" b="1" dirty="0"/>
              <a:t>trendem i v gastronomii.</a:t>
            </a:r>
          </a:p>
          <a:p>
            <a:pPr algn="just"/>
            <a:endParaRPr lang="cs-CZ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Společenská odpovědnost, dodržování </a:t>
            </a:r>
            <a:r>
              <a:rPr lang="cs-CZ" sz="2000" dirty="0" err="1"/>
              <a:t>zero-waste</a:t>
            </a:r>
            <a:r>
              <a:rPr lang="cs-CZ" sz="2000" dirty="0"/>
              <a:t> principů (tedy snaha neplýtvat s potravinami) a respekt ke </a:t>
            </a:r>
            <a:r>
              <a:rPr lang="cs-CZ" sz="2000" dirty="0" err="1"/>
              <a:t>kulinářským</a:t>
            </a:r>
            <a:r>
              <a:rPr lang="cs-CZ" sz="2000" dirty="0"/>
              <a:t> tradicím i lidem, </a:t>
            </a:r>
            <a:r>
              <a:rPr lang="cs-CZ" sz="2000" dirty="0" err="1"/>
              <a:t>kteří</a:t>
            </a:r>
            <a:r>
              <a:rPr lang="cs-CZ" sz="2000" dirty="0"/>
              <a:t> potraviny </a:t>
            </a:r>
            <a:r>
              <a:rPr lang="cs-CZ" sz="2000" dirty="0" err="1"/>
              <a:t>pěstují</a:t>
            </a:r>
            <a:r>
              <a:rPr lang="cs-CZ" sz="2000" dirty="0"/>
              <a:t> a produkují. 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To jsou hodnoty, které uznávají top </a:t>
            </a:r>
            <a:r>
              <a:rPr lang="cs-CZ" sz="2000" dirty="0" err="1"/>
              <a:t>gastropodniky</a:t>
            </a:r>
            <a:r>
              <a:rPr lang="cs-CZ" sz="2000" dirty="0"/>
              <a:t> ale i samotní návštěvníci, kteří ocení lokální gastronomii, sezónní suroviny a čerstvost. 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75939777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8F5BA3-1756-4667-9BDC-B6D8180429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C5F76E-E81F-4C61-8269-0DE23D33716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E0C2F93-E3F0-4C84-A382-17118E2260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5242</TotalTime>
  <Words>2966</Words>
  <Application>Microsoft Office PowerPoint</Application>
  <PresentationFormat>Předvádění na obrazovce (16:9)</PresentationFormat>
  <Paragraphs>264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SLU</vt:lpstr>
      <vt:lpstr>      </vt:lpstr>
      <vt:lpstr>Obsah prezentace </vt:lpstr>
      <vt:lpstr>Udržitelné cestování a jeho definice </vt:lpstr>
      <vt:lpstr>Prosazování udržitelnosti v mezinárodním turismu </vt:lpstr>
      <vt:lpstr>Vliv turismu na životní prostředí  </vt:lpstr>
      <vt:lpstr>Vliv turismu na fyzické prostředí </vt:lpstr>
      <vt:lpstr>Udržitelný cestovní ruch </vt:lpstr>
      <vt:lpstr>Jak cestovat odpovědně? </vt:lpstr>
      <vt:lpstr>Příklady vybraných aktivit spojených s udržitelnou gastronomií a regionálními produkty</vt:lpstr>
      <vt:lpstr>Příklady vybraných aktivit spojených s udržitelnou gastronomií a regionálními produkty</vt:lpstr>
      <vt:lpstr>Příklady vybraných aktivit spojených s udržitelnou gastronomií a regionálními produkty</vt:lpstr>
      <vt:lpstr>Příklady vybraných aktivit spojených s udržitelnou gastronomií a regionálními produkty</vt:lpstr>
      <vt:lpstr>Příklady vybraných aktivit spojených s udržitelným ubytováním</vt:lpstr>
      <vt:lpstr>Příklady vybraných aktivit spojených s udržitelným ubytováním</vt:lpstr>
      <vt:lpstr>Příklady vybraných aktivit spojených s udržitelným ubytováním</vt:lpstr>
      <vt:lpstr>Příklady vybraných aktivit spojených s udržitelným ubytováním</vt:lpstr>
      <vt:lpstr>Příklady vybraných aktivit spojených s udržitelnými zážitky a akcemi</vt:lpstr>
      <vt:lpstr>Příklady vybraných aktivit spojených s udržitelnými zážitky a akcemi</vt:lpstr>
      <vt:lpstr>Příklady vybraných aktivit spojených s udržitelnými zážitky a akcemi</vt:lpstr>
      <vt:lpstr>Příklady vybraných aktivit spojených s udržitelnými zážitky a akcemi</vt:lpstr>
      <vt:lpstr>Příklady vybraných aktivit spojených s udržitelnými zážitky a akcemi</vt:lpstr>
      <vt:lpstr>Strategie udržitelného rozvoje EU </vt:lpstr>
      <vt:lpstr>Strategie udržitelného rozvoje EU </vt:lpstr>
      <vt:lpstr>Strategie udržitelného rozvoje EU </vt:lpstr>
      <vt:lpstr>Cíle Evropské komise v oblasti udržitelného rozvoje </vt:lpstr>
      <vt:lpstr>Globální etický kodex turismu </vt:lpstr>
      <vt:lpstr>Globální etický kodex v turismu </vt:lpstr>
      <vt:lpstr>Příklady, jak se Globální etický kodex cestovního ruchu uplatňuje v praxi:  </vt:lpstr>
      <vt:lpstr>Výběr z použitých zdrojů: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Robert Kempný</cp:lastModifiedBy>
  <cp:revision>352</cp:revision>
  <dcterms:created xsi:type="dcterms:W3CDTF">2016-07-06T15:42:34Z</dcterms:created>
  <dcterms:modified xsi:type="dcterms:W3CDTF">2025-01-17T19:58:19Z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