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481" r:id="rId6"/>
    <p:sldId id="521" r:id="rId7"/>
    <p:sldId id="516" r:id="rId8"/>
    <p:sldId id="517" r:id="rId9"/>
    <p:sldId id="519" r:id="rId10"/>
    <p:sldId id="518" r:id="rId11"/>
    <p:sldId id="520" r:id="rId12"/>
    <p:sldId id="522" r:id="rId13"/>
    <p:sldId id="523" r:id="rId14"/>
    <p:sldId id="525" r:id="rId15"/>
    <p:sldId id="524" r:id="rId16"/>
    <p:sldId id="293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93" d="100"/>
          <a:sy n="93" d="100"/>
        </p:scale>
        <p:origin x="918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k Kajzar" userId="S::kaj0001@ad.slu.cz::20183e21-3a4d-4785-9814-893d74da898c" providerId="AD" clId="Web-{7E45BE44-09E1-4B6C-ABA7-3F293BC065E3}"/>
    <pc:docChg chg="modSld">
      <pc:chgData name="Patrik Kajzar" userId="S::kaj0001@ad.slu.cz::20183e21-3a4d-4785-9814-893d74da898c" providerId="AD" clId="Web-{7E45BE44-09E1-4B6C-ABA7-3F293BC065E3}" dt="2024-11-08T11:03:58.341" v="1" actId="1076"/>
      <pc:docMkLst>
        <pc:docMk/>
      </pc:docMkLst>
      <pc:sldChg chg="addSp modSp">
        <pc:chgData name="Patrik Kajzar" userId="S::kaj0001@ad.slu.cz::20183e21-3a4d-4785-9814-893d74da898c" providerId="AD" clId="Web-{7E45BE44-09E1-4B6C-ABA7-3F293BC065E3}" dt="2024-11-08T11:03:58.341" v="1" actId="1076"/>
        <pc:sldMkLst>
          <pc:docMk/>
          <pc:sldMk cId="280633465" sldId="256"/>
        </pc:sldMkLst>
        <pc:picChg chg="add mod">
          <ac:chgData name="Patrik Kajzar" userId="S::kaj0001@ad.slu.cz::20183e21-3a4d-4785-9814-893d74da898c" providerId="AD" clId="Web-{7E45BE44-09E1-4B6C-ABA7-3F293BC065E3}" dt="2024-11-08T11:03:58.341" v="1" actId="1076"/>
          <ac:picMkLst>
            <pc:docMk/>
            <pc:sldMk cId="280633465" sldId="256"/>
            <ac:picMk id="3" creationId="{8FC69E25-4252-8476-C2CD-0172F990859B}"/>
          </ac:picMkLst>
        </pc:picChg>
      </pc:sldChg>
    </pc:docChg>
  </pc:docChgLst>
  <pc:docChgLst>
    <pc:chgData name="Patrik Kajzar" userId="S::kaj0001@ad.slu.cz::20183e21-3a4d-4785-9814-893d74da898c" providerId="AD" clId="Web-{1568A8B7-310E-4A4A-BAA9-D377269103D5}"/>
    <pc:docChg chg="modSld">
      <pc:chgData name="Patrik Kajzar" userId="S::kaj0001@ad.slu.cz::20183e21-3a4d-4785-9814-893d74da898c" providerId="AD" clId="Web-{1568A8B7-310E-4A4A-BAA9-D377269103D5}" dt="2024-11-08T11:02:53.092" v="3"/>
      <pc:docMkLst>
        <pc:docMk/>
      </pc:docMkLst>
      <pc:sldChg chg="addSp delSp modSp">
        <pc:chgData name="Patrik Kajzar" userId="S::kaj0001@ad.slu.cz::20183e21-3a4d-4785-9814-893d74da898c" providerId="AD" clId="Web-{1568A8B7-310E-4A4A-BAA9-D377269103D5}" dt="2024-11-08T11:02:53.092" v="3"/>
        <pc:sldMkLst>
          <pc:docMk/>
          <pc:sldMk cId="280633465" sldId="256"/>
        </pc:sldMkLst>
        <pc:spChg chg="del">
          <ac:chgData name="Patrik Kajzar" userId="S::kaj0001@ad.slu.cz::20183e21-3a4d-4785-9814-893d74da898c" providerId="AD" clId="Web-{1568A8B7-310E-4A4A-BAA9-D377269103D5}" dt="2024-11-08T11:02:34.107" v="0"/>
          <ac:spMkLst>
            <pc:docMk/>
            <pc:sldMk cId="280633465" sldId="256"/>
            <ac:spMk id="3" creationId="{00000000-0000-0000-0000-000000000000}"/>
          </ac:spMkLst>
        </pc:spChg>
        <pc:spChg chg="add del">
          <ac:chgData name="Patrik Kajzar" userId="S::kaj0001@ad.slu.cz::20183e21-3a4d-4785-9814-893d74da898c" providerId="AD" clId="Web-{1568A8B7-310E-4A4A-BAA9-D377269103D5}" dt="2024-11-08T11:02:53.092" v="3"/>
          <ac:spMkLst>
            <pc:docMk/>
            <pc:sldMk cId="280633465" sldId="256"/>
            <ac:spMk id="5" creationId="{FBE2CBF3-1A4D-B126-458E-C9486FB64ACB}"/>
          </ac:spMkLst>
        </pc:spChg>
        <pc:spChg chg="mod">
          <ac:chgData name="Patrik Kajzar" userId="S::kaj0001@ad.slu.cz::20183e21-3a4d-4785-9814-893d74da898c" providerId="AD" clId="Web-{1568A8B7-310E-4A4A-BAA9-D377269103D5}" dt="2024-11-08T11:02:38.936" v="1" actId="1076"/>
          <ac:spMkLst>
            <pc:docMk/>
            <pc:sldMk cId="280633465" sldId="256"/>
            <ac:spMk id="12" creationId="{00000000-0000-0000-0000-000000000000}"/>
          </ac:spMkLst>
        </pc:spChg>
      </pc:sldChg>
    </pc:docChg>
  </pc:docChgLst>
  <pc:docChgLst>
    <pc:chgData name="Robert Kempný" userId="298310c0-7adf-4607-8c2f-b5a589468f33" providerId="ADAL" clId="{80CBC25B-CE4C-4AF1-9A2B-1D7E65760F28}"/>
    <pc:docChg chg="custSel modSld">
      <pc:chgData name="Robert Kempný" userId="298310c0-7adf-4607-8c2f-b5a589468f33" providerId="ADAL" clId="{80CBC25B-CE4C-4AF1-9A2B-1D7E65760F28}" dt="2024-11-15T13:23:52.612" v="8" actId="1076"/>
      <pc:docMkLst>
        <pc:docMk/>
      </pc:docMkLst>
      <pc:sldChg chg="addSp delSp modSp mod">
        <pc:chgData name="Robert Kempný" userId="298310c0-7adf-4607-8c2f-b5a589468f33" providerId="ADAL" clId="{80CBC25B-CE4C-4AF1-9A2B-1D7E65760F28}" dt="2024-11-15T13:23:52.612" v="8" actId="1076"/>
        <pc:sldMkLst>
          <pc:docMk/>
          <pc:sldMk cId="280633465" sldId="256"/>
        </pc:sldMkLst>
        <pc:picChg chg="del mod">
          <ac:chgData name="Robert Kempný" userId="298310c0-7adf-4607-8c2f-b5a589468f33" providerId="ADAL" clId="{80CBC25B-CE4C-4AF1-9A2B-1D7E65760F28}" dt="2024-11-15T13:23:37.575" v="4" actId="478"/>
          <ac:picMkLst>
            <pc:docMk/>
            <pc:sldMk cId="280633465" sldId="256"/>
            <ac:picMk id="3" creationId="{8FC69E25-4252-8476-C2CD-0172F990859B}"/>
          </ac:picMkLst>
        </pc:picChg>
        <pc:picChg chg="add mod">
          <ac:chgData name="Robert Kempný" userId="298310c0-7adf-4607-8c2f-b5a589468f33" providerId="ADAL" clId="{80CBC25B-CE4C-4AF1-9A2B-1D7E65760F28}" dt="2024-11-15T13:23:34.353" v="2" actId="1076"/>
          <ac:picMkLst>
            <pc:docMk/>
            <pc:sldMk cId="280633465" sldId="256"/>
            <ac:picMk id="1026" creationId="{B3ECAC98-05B2-8F1B-F2EA-4117FCC94DDD}"/>
          </ac:picMkLst>
        </pc:picChg>
        <pc:picChg chg="add mod">
          <ac:chgData name="Robert Kempný" userId="298310c0-7adf-4607-8c2f-b5a589468f33" providerId="ADAL" clId="{80CBC25B-CE4C-4AF1-9A2B-1D7E65760F28}" dt="2024-11-15T13:23:52.612" v="8" actId="1076"/>
          <ac:picMkLst>
            <pc:docMk/>
            <pc:sldMk cId="280633465" sldId="256"/>
            <ac:picMk id="1028" creationId="{FEBD565F-6B1A-B874-3D04-1E9660AC7D9B}"/>
          </ac:picMkLst>
        </pc:picChg>
      </pc:sldChg>
    </pc:docChg>
  </pc:docChgLst>
  <pc:docChgLst>
    <pc:chgData name="Robert Kempný" userId="298310c0-7adf-4607-8c2f-b5a589468f33" providerId="ADAL" clId="{38F09938-4A81-4C45-9D5E-32CA5A987AC3}"/>
    <pc:docChg chg="modSld">
      <pc:chgData name="Robert Kempný" userId="298310c0-7adf-4607-8c2f-b5a589468f33" providerId="ADAL" clId="{38F09938-4A81-4C45-9D5E-32CA5A987AC3}" dt="2025-01-17T19:59:08.170" v="3" actId="1076"/>
      <pc:docMkLst>
        <pc:docMk/>
      </pc:docMkLst>
      <pc:sldChg chg="addSp modSp mod">
        <pc:chgData name="Robert Kempný" userId="298310c0-7adf-4607-8c2f-b5a589468f33" providerId="ADAL" clId="{38F09938-4A81-4C45-9D5E-32CA5A987AC3}" dt="2025-01-17T19:59:08.170" v="3" actId="1076"/>
        <pc:sldMkLst>
          <pc:docMk/>
          <pc:sldMk cId="280633465" sldId="256"/>
        </pc:sldMkLst>
        <pc:spChg chg="mod">
          <ac:chgData name="Robert Kempný" userId="298310c0-7adf-4607-8c2f-b5a589468f33" providerId="ADAL" clId="{38F09938-4A81-4C45-9D5E-32CA5A987AC3}" dt="2025-01-17T19:58:52.851" v="2" actId="1076"/>
          <ac:spMkLst>
            <pc:docMk/>
            <pc:sldMk cId="280633465" sldId="256"/>
            <ac:spMk id="9" creationId="{00000000-0000-0000-0000-000000000000}"/>
          </ac:spMkLst>
        </pc:spChg>
        <pc:picChg chg="add mod">
          <ac:chgData name="Robert Kempný" userId="298310c0-7adf-4607-8c2f-b5a589468f33" providerId="ADAL" clId="{38F09938-4A81-4C45-9D5E-32CA5A987AC3}" dt="2025-01-17T19:58:43.006" v="1" actId="1076"/>
          <ac:picMkLst>
            <pc:docMk/>
            <pc:sldMk cId="280633465" sldId="256"/>
            <ac:picMk id="3" creationId="{18D909F5-6D25-6D3D-4E92-C95272E14720}"/>
          </ac:picMkLst>
        </pc:picChg>
        <pc:picChg chg="mod">
          <ac:chgData name="Robert Kempný" userId="298310c0-7adf-4607-8c2f-b5a589468f33" providerId="ADAL" clId="{38F09938-4A81-4C45-9D5E-32CA5A987AC3}" dt="2025-01-17T19:59:08.170" v="3" actId="1076"/>
          <ac:picMkLst>
            <pc:docMk/>
            <pc:sldMk cId="280633465" sldId="256"/>
            <ac:picMk id="8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462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289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29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608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53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674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486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13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899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861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548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sa/4.0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054" y="163564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3748" y="3283447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cestovní ruch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866" y="1897833"/>
            <a:ext cx="4690238" cy="209091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357961" y="3994171"/>
            <a:ext cx="56081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bg1"/>
                </a:solidFill>
              </a:rPr>
              <a:t>Seminář_Udržitelnost v mezinárodním cestovním ruchu</a:t>
            </a:r>
            <a:endParaRPr lang="cs-CZ" sz="2800" b="1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EBD565F-6B1A-B874-3D04-1E9660AC7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44" y="262066"/>
            <a:ext cx="5616000" cy="1311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10">
            <a:hlinkClick r:id="rId6"/>
            <a:extLst>
              <a:ext uri="{FF2B5EF4-FFF2-40B4-BE49-F238E27FC236}">
                <a16:creationId xmlns:a16="http://schemas.microsoft.com/office/drawing/2014/main" id="{18D909F5-6D25-6D3D-4E92-C95272E14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829" y="4447381"/>
            <a:ext cx="122872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Evropě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Aktivity během cest </a:t>
            </a:r>
          </a:p>
          <a:p>
            <a:r>
              <a:rPr lang="cs-CZ" sz="2200" b="1" dirty="0"/>
              <a:t>•	Pěší turistika a cykloturistika</a:t>
            </a:r>
          </a:p>
          <a:p>
            <a:r>
              <a:rPr lang="cs-CZ" sz="2200" b="1" dirty="0"/>
              <a:t>o	</a:t>
            </a:r>
            <a:r>
              <a:rPr lang="cs-CZ" sz="2200" dirty="0"/>
              <a:t>Příklady populárních turistických tras (např. </a:t>
            </a:r>
            <a:r>
              <a:rPr lang="cs-CZ" sz="2200" dirty="0" err="1"/>
              <a:t>Camino</a:t>
            </a:r>
            <a:r>
              <a:rPr lang="cs-CZ" sz="2200" dirty="0"/>
              <a:t> de Santiago – Svato Jakubská pouť, </a:t>
            </a:r>
            <a:r>
              <a:rPr lang="cs-CZ" sz="2200" dirty="0" err="1"/>
              <a:t>Alpe-Adria</a:t>
            </a:r>
            <a:r>
              <a:rPr lang="cs-CZ" sz="2200" dirty="0"/>
              <a:t> </a:t>
            </a:r>
            <a:r>
              <a:rPr lang="cs-CZ" sz="2200" dirty="0" err="1"/>
              <a:t>Trail</a:t>
            </a:r>
            <a:r>
              <a:rPr lang="cs-CZ" sz="2200" dirty="0"/>
              <a:t>)</a:t>
            </a:r>
          </a:p>
          <a:p>
            <a:r>
              <a:rPr lang="cs-CZ" sz="2200" dirty="0"/>
              <a:t>o	Cyklistické stezky (např. </a:t>
            </a:r>
            <a:r>
              <a:rPr lang="cs-CZ" sz="2200" dirty="0" err="1"/>
              <a:t>EuroVelo</a:t>
            </a:r>
            <a:r>
              <a:rPr lang="cs-CZ" sz="2200" dirty="0"/>
              <a:t>)</a:t>
            </a:r>
          </a:p>
          <a:p>
            <a:r>
              <a:rPr lang="cs-CZ" sz="2200" b="1" dirty="0"/>
              <a:t>•	Ekoturistika a přírodní rezervace</a:t>
            </a:r>
          </a:p>
          <a:p>
            <a:r>
              <a:rPr lang="cs-CZ" sz="2200" b="1" dirty="0"/>
              <a:t>o	</a:t>
            </a:r>
            <a:r>
              <a:rPr lang="cs-CZ" sz="2200" dirty="0"/>
              <a:t>Návštěva národních parků a chráněných oblastí (např. Plitvická jezera, </a:t>
            </a:r>
            <a:r>
              <a:rPr lang="cs-CZ" sz="2200" dirty="0" err="1"/>
              <a:t>Doñana</a:t>
            </a:r>
            <a:r>
              <a:rPr lang="cs-CZ" sz="2200" dirty="0"/>
              <a:t> </a:t>
            </a:r>
            <a:r>
              <a:rPr lang="cs-CZ" sz="2200" dirty="0" err="1"/>
              <a:t>National</a:t>
            </a:r>
            <a:r>
              <a:rPr lang="cs-CZ" sz="2200" dirty="0"/>
              <a:t> Park)</a:t>
            </a:r>
          </a:p>
          <a:p>
            <a:r>
              <a:rPr lang="cs-CZ" sz="2200" b="1" dirty="0"/>
              <a:t>•	Místní kulturní a ekologické projekty</a:t>
            </a:r>
          </a:p>
          <a:p>
            <a:r>
              <a:rPr lang="cs-CZ" sz="2200" b="1" dirty="0"/>
              <a:t>o	</a:t>
            </a:r>
            <a:r>
              <a:rPr lang="cs-CZ" sz="2200" dirty="0"/>
              <a:t>Dobrovolnictví v ekologických projektech (např. WWOOF - https://wwoof.cz/cs/  , </a:t>
            </a:r>
            <a:r>
              <a:rPr lang="cs-CZ" sz="2200" dirty="0" err="1"/>
              <a:t>Workaway</a:t>
            </a:r>
            <a:r>
              <a:rPr lang="cs-CZ" sz="2200" dirty="0"/>
              <a:t>)</a:t>
            </a:r>
          </a:p>
          <a:p>
            <a:r>
              <a:rPr lang="cs-CZ" sz="2200" b="1" dirty="0"/>
              <a:t>o	</a:t>
            </a:r>
            <a:r>
              <a:rPr lang="cs-CZ" sz="2200" dirty="0"/>
              <a:t>Návštěva ekofarem a biodynamických zemědělských farem</a:t>
            </a:r>
          </a:p>
          <a:p>
            <a:endParaRPr lang="cs-CZ" sz="2200" dirty="0"/>
          </a:p>
          <a:p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5879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Evropě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Udržitelné stravování </a:t>
            </a:r>
          </a:p>
          <a:p>
            <a:r>
              <a:rPr lang="cs-CZ" sz="2200" b="1" dirty="0"/>
              <a:t>•	Lokální a sezónní potraviny</a:t>
            </a:r>
          </a:p>
          <a:p>
            <a:r>
              <a:rPr lang="cs-CZ" sz="2200" b="1" dirty="0"/>
              <a:t>•	Bio a organické restaurace</a:t>
            </a:r>
          </a:p>
          <a:p>
            <a:r>
              <a:rPr lang="cs-CZ" sz="2200" b="1" dirty="0"/>
              <a:t>•	Farmářské trhy a místní producenti</a:t>
            </a:r>
          </a:p>
          <a:p>
            <a:endParaRPr lang="cs-CZ" sz="2200" b="1" dirty="0"/>
          </a:p>
          <a:p>
            <a:r>
              <a:rPr lang="cs-CZ" sz="2200" b="1" dirty="0"/>
              <a:t>Praktické tipy a rady </a:t>
            </a:r>
          </a:p>
          <a:p>
            <a:r>
              <a:rPr lang="cs-CZ" sz="2200" b="1" dirty="0"/>
              <a:t>•	Jak plánovat ekologickou cestu</a:t>
            </a:r>
          </a:p>
          <a:p>
            <a:r>
              <a:rPr lang="cs-CZ" sz="2200" b="1" dirty="0"/>
              <a:t>•	Balicí seznam pro ekologické cestování</a:t>
            </a:r>
          </a:p>
          <a:p>
            <a:r>
              <a:rPr lang="cs-CZ" sz="2200" b="1" dirty="0"/>
              <a:t>•	Aplikace a webové stránky na podporu ekologického cestování</a:t>
            </a:r>
          </a:p>
          <a:p>
            <a:r>
              <a:rPr lang="cs-CZ" sz="2200" b="1" dirty="0"/>
              <a:t>              (</a:t>
            </a:r>
            <a:r>
              <a:rPr lang="cs-CZ" sz="2200" b="1" i="1" dirty="0"/>
              <a:t>ekolist.cz, enviweb.cz, dzs.cz - </a:t>
            </a:r>
            <a:r>
              <a:rPr lang="cs-CZ" b="1" i="1" dirty="0"/>
              <a:t>PRŮVODCE UDRŽITELNÝM CESTOVÁNÍM NEJEN ZA VZDĚLÁNÍM, MZP ČR, blog.zerowastelife.cz/ apod.)</a:t>
            </a:r>
            <a:endParaRPr lang="cs-CZ" i="1" dirty="0"/>
          </a:p>
          <a:p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63572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Evropě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Diskuse a otázky</a:t>
            </a:r>
          </a:p>
          <a:p>
            <a:r>
              <a:rPr lang="cs-CZ" sz="2200" b="1" dirty="0"/>
              <a:t>•	Otevřená diskuse o zkušenostech a názorech studentů</a:t>
            </a:r>
          </a:p>
          <a:p>
            <a:r>
              <a:rPr lang="cs-CZ" sz="2200" b="1" dirty="0"/>
              <a:t>•	Odpovědi na dotazy studentů</a:t>
            </a:r>
          </a:p>
          <a:p>
            <a:r>
              <a:rPr lang="cs-CZ" sz="2200" b="1" dirty="0"/>
              <a:t>•	Sdílení tipů a doporučení</a:t>
            </a:r>
          </a:p>
          <a:p>
            <a:endParaRPr lang="cs-CZ" sz="2200" b="1" dirty="0"/>
          </a:p>
          <a:p>
            <a:r>
              <a:rPr lang="cs-CZ" sz="2200" b="1" dirty="0"/>
              <a:t>Workshop: Plánování vlastní ekologické cesty </a:t>
            </a:r>
          </a:p>
          <a:p>
            <a:r>
              <a:rPr lang="cs-CZ" sz="2200" b="1" dirty="0"/>
              <a:t>•	</a:t>
            </a:r>
            <a:r>
              <a:rPr lang="cs-CZ" sz="2200" dirty="0"/>
              <a:t>Skupinová aktivita: Plánování ekologické cesty do vybrané evropské destinace</a:t>
            </a:r>
          </a:p>
          <a:p>
            <a:r>
              <a:rPr lang="cs-CZ" sz="2200" dirty="0"/>
              <a:t>•	Prezentace plánů a diskuse</a:t>
            </a:r>
          </a:p>
          <a:p>
            <a:endParaRPr lang="cs-CZ" sz="2200" b="1" dirty="0"/>
          </a:p>
          <a:p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42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59332"/>
            <a:ext cx="4320480" cy="276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ČR a po Evropě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600" b="1" dirty="0"/>
              <a:t>Cíl semináře:</a:t>
            </a:r>
          </a:p>
          <a:p>
            <a:pPr algn="just"/>
            <a:endParaRPr lang="cs-CZ" sz="2600" b="1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600" dirty="0"/>
              <a:t>Cílem semináře je seznámit studenty s konceptem ekologického cestování,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600" dirty="0"/>
              <a:t>představit jim konkrétní příklady aktivit, které mohou provádět během svých cest po ČR i po Evropě,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600" dirty="0"/>
              <a:t>a inspirovat je k zodpovědnějšímu přístupu k cestování.</a:t>
            </a:r>
          </a:p>
          <a:p>
            <a:pPr marL="457200" indent="-457200">
              <a:buAutoNum type="arabicPeriod"/>
            </a:pPr>
            <a:endParaRPr lang="cs-CZ" sz="2200" b="1" dirty="0"/>
          </a:p>
          <a:p>
            <a:pPr marL="457200" indent="-457200">
              <a:buAutoNum type="arabicPeriod"/>
            </a:pPr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43178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ČR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1. Úvod do ekologického cestování</a:t>
            </a:r>
          </a:p>
          <a:p>
            <a:r>
              <a:rPr lang="cs-CZ" sz="2200" dirty="0"/>
              <a:t>•	Důležitost ekologického cestování: Proč je ekologické cestování důležité pro životní prostředí a udržitelný rozvoj.</a:t>
            </a:r>
          </a:p>
          <a:p>
            <a:r>
              <a:rPr lang="cs-CZ" sz="2200" dirty="0"/>
              <a:t>•	Principy ekologického cestování: Základní principy a hodnoty ekologického cestování.</a:t>
            </a:r>
          </a:p>
          <a:p>
            <a:r>
              <a:rPr lang="cs-CZ" sz="2200" b="1" dirty="0"/>
              <a:t>2. Zelené dopravní prostředky</a:t>
            </a:r>
          </a:p>
          <a:p>
            <a:r>
              <a:rPr lang="cs-CZ" sz="2200" dirty="0"/>
              <a:t>•	Cyklistika a cyklostezky: Představení hlavních cyklotras v ČR, vybavení pro cyklisty, bezpečnost na silnicích.</a:t>
            </a:r>
          </a:p>
          <a:p>
            <a:r>
              <a:rPr lang="cs-CZ" sz="2200" dirty="0"/>
              <a:t>o	Příklad: Labská stezka - informace, trasy, ubytování a služby pro cyklisty.</a:t>
            </a:r>
          </a:p>
          <a:p>
            <a:r>
              <a:rPr lang="cs-CZ" sz="2200" dirty="0"/>
              <a:t>•	Vlakové cestování: Výhody vlakového cestování, ekologické aspekty.</a:t>
            </a:r>
          </a:p>
          <a:p>
            <a:r>
              <a:rPr lang="cs-CZ" sz="2200" dirty="0"/>
              <a:t>o	Příklad: Cesty vlakem do národních parků, např. Šumava a Krkonoše.</a:t>
            </a:r>
          </a:p>
        </p:txBody>
      </p:sp>
    </p:spTree>
    <p:extLst>
      <p:ext uri="{BB962C8B-B14F-4D97-AF65-F5344CB8AC3E}">
        <p14:creationId xmlns:p14="http://schemas.microsoft.com/office/powerpoint/2010/main" val="331711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ČR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3. Ekologické ubytování</a:t>
            </a:r>
          </a:p>
          <a:p>
            <a:r>
              <a:rPr lang="cs-CZ" sz="2200" dirty="0"/>
              <a:t>•	</a:t>
            </a:r>
            <a:r>
              <a:rPr lang="cs-CZ" sz="2200" dirty="0" err="1"/>
              <a:t>Eko</a:t>
            </a:r>
            <a:r>
              <a:rPr lang="cs-CZ" sz="2200" dirty="0"/>
              <a:t>-hotely a penziony: Co je to </a:t>
            </a:r>
            <a:r>
              <a:rPr lang="cs-CZ" sz="2200" dirty="0" err="1"/>
              <a:t>eko</a:t>
            </a:r>
            <a:r>
              <a:rPr lang="cs-CZ" sz="2200" dirty="0"/>
              <a:t>-hotel, jaké služby nabízí a jak přispívají k ochraně přírody.</a:t>
            </a:r>
          </a:p>
          <a:p>
            <a:r>
              <a:rPr lang="cs-CZ" sz="2200" dirty="0"/>
              <a:t>o	Příklad: Hotel Adalbert v Praze - historie, ekologické iniciativy, certifikace.</a:t>
            </a:r>
          </a:p>
          <a:p>
            <a:r>
              <a:rPr lang="cs-CZ" sz="2200" dirty="0"/>
              <a:t>•	Kempy a chatové osady: Výhody kempování, zásady ekologického chování v kempech.</a:t>
            </a:r>
          </a:p>
          <a:p>
            <a:r>
              <a:rPr lang="cs-CZ" sz="2200" dirty="0"/>
              <a:t>o	Příklad: KEMP Děčín - příklady ekologických opatření, recyklace, využití obnovitelných zdrojů</a:t>
            </a:r>
          </a:p>
        </p:txBody>
      </p:sp>
    </p:spTree>
    <p:extLst>
      <p:ext uri="{BB962C8B-B14F-4D97-AF65-F5344CB8AC3E}">
        <p14:creationId xmlns:p14="http://schemas.microsoft.com/office/powerpoint/2010/main" val="2695906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ČR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4. Pěší turistika a národní parky</a:t>
            </a:r>
          </a:p>
          <a:p>
            <a:r>
              <a:rPr lang="cs-CZ" sz="2200" dirty="0"/>
              <a:t>•	Pěší turistika: Doporučené trasy, vybavení a příprava na ekologickou túru.</a:t>
            </a:r>
          </a:p>
          <a:p>
            <a:r>
              <a:rPr lang="cs-CZ" sz="2200" dirty="0"/>
              <a:t>o	Příklad: Trasa z Českého Švýcarska do Lužických hor - zajímavosti, ochrana přírody, místní fauna a flora.</a:t>
            </a:r>
          </a:p>
          <a:p>
            <a:r>
              <a:rPr lang="cs-CZ" sz="2200" dirty="0"/>
              <a:t>•	Národní parky: Role národních parků v ochraně přírody, pravidla chování návštěvníků.</a:t>
            </a:r>
          </a:p>
          <a:p>
            <a:r>
              <a:rPr lang="cs-CZ" sz="2200" dirty="0"/>
              <a:t>o	Příklad: Národní park Podyjí - ekosystémy, programy pro návštěvníky, projekty na ochranu přírody.</a:t>
            </a:r>
          </a:p>
        </p:txBody>
      </p:sp>
    </p:spTree>
    <p:extLst>
      <p:ext uri="{BB962C8B-B14F-4D97-AF65-F5344CB8AC3E}">
        <p14:creationId xmlns:p14="http://schemas.microsoft.com/office/powerpoint/2010/main" val="2821397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ČR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763572"/>
            <a:ext cx="91440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5. Lokální produkty a gastronomie</a:t>
            </a:r>
          </a:p>
          <a:p>
            <a:r>
              <a:rPr lang="cs-CZ" sz="2000" dirty="0"/>
              <a:t>•	Podpora místních producentů: Jak nákup místních produktů přispívá k udržitelnosti.</a:t>
            </a:r>
          </a:p>
          <a:p>
            <a:r>
              <a:rPr lang="cs-CZ" sz="2000" dirty="0"/>
              <a:t>o	Příklad: Farmářské trhy v Brně - lokální produkty, ekofarmáři, bio produkty.</a:t>
            </a:r>
          </a:p>
          <a:p>
            <a:r>
              <a:rPr lang="cs-CZ" sz="2000" dirty="0"/>
              <a:t>•	Ekologická gastronomie: Restaurace a bistra s ekologickým přístupem, </a:t>
            </a:r>
            <a:r>
              <a:rPr lang="cs-CZ" sz="2000" dirty="0" err="1"/>
              <a:t>zero-waste</a:t>
            </a:r>
            <a:r>
              <a:rPr lang="cs-CZ" sz="2000" dirty="0"/>
              <a:t> kuchyně.</a:t>
            </a:r>
          </a:p>
          <a:p>
            <a:r>
              <a:rPr lang="cs-CZ" sz="2000" dirty="0"/>
              <a:t>o	Příklad: Restaurace Eska v Praze - filozofie, menu, </a:t>
            </a:r>
            <a:r>
              <a:rPr lang="cs-CZ" sz="2000" dirty="0" err="1"/>
              <a:t>zero-waste</a:t>
            </a:r>
            <a:r>
              <a:rPr lang="cs-CZ" sz="2000" dirty="0"/>
              <a:t> iniciativy.</a:t>
            </a:r>
          </a:p>
          <a:p>
            <a:r>
              <a:rPr lang="cs-CZ" sz="2000" b="1" dirty="0"/>
              <a:t>6. Ekologické aktivity a dobrovolnictví</a:t>
            </a:r>
          </a:p>
          <a:p>
            <a:r>
              <a:rPr lang="cs-CZ" sz="2000" dirty="0"/>
              <a:t>•	Účast na ekologických projektech: Možnosti zapojení do místních ekologických projektů a dobrovolnických aktivit.</a:t>
            </a:r>
          </a:p>
          <a:p>
            <a:r>
              <a:rPr lang="cs-CZ" sz="2000" dirty="0"/>
              <a:t>o	Příklad: Úklidová akce „Ukliďme Česko“ - historie, jak se zapojit, dopad akce na životní prostředí.</a:t>
            </a:r>
          </a:p>
          <a:p>
            <a:r>
              <a:rPr lang="cs-CZ" sz="2000" dirty="0"/>
              <a:t>•	Ekoturistické programy: Organizace a účast na ekoturistických programech.</a:t>
            </a:r>
          </a:p>
          <a:p>
            <a:r>
              <a:rPr lang="cs-CZ" sz="2000" dirty="0"/>
              <a:t>o	Příklad: Program „</a:t>
            </a:r>
            <a:r>
              <a:rPr lang="cs-CZ" sz="2000" dirty="0" err="1"/>
              <a:t>Greenways</a:t>
            </a:r>
            <a:r>
              <a:rPr lang="cs-CZ" sz="2000" dirty="0"/>
              <a:t>“ - trasy, aktivity, jak přispívají k udržitelnosti.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7139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ČR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7. Diskuze a sdílení zkušeností</a:t>
            </a:r>
          </a:p>
          <a:p>
            <a:r>
              <a:rPr lang="cs-CZ" sz="2200" b="1" dirty="0"/>
              <a:t>•	</a:t>
            </a:r>
            <a:r>
              <a:rPr lang="cs-CZ" sz="2200" dirty="0"/>
              <a:t>Diskuzní blok: Prostor pro dotazy a sdílení vlastních zkušeností studentů s ekologickým cestováním.</a:t>
            </a:r>
          </a:p>
          <a:p>
            <a:r>
              <a:rPr lang="cs-CZ" sz="2200" dirty="0"/>
              <a:t>•	Praktické rady a tipy: Doporučení pro plánování a realizaci ekologických cest.</a:t>
            </a:r>
          </a:p>
          <a:p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45189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Evropě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 Doprava </a:t>
            </a:r>
          </a:p>
          <a:p>
            <a:r>
              <a:rPr lang="cs-CZ" sz="2200" b="1" dirty="0"/>
              <a:t>•	Alternativní způsoby dopravy po Evropě</a:t>
            </a:r>
          </a:p>
          <a:p>
            <a:r>
              <a:rPr lang="cs-CZ" sz="2200" dirty="0"/>
              <a:t>o		Využití vlakové dopravy (např. </a:t>
            </a:r>
            <a:r>
              <a:rPr lang="cs-CZ" sz="2200" dirty="0" err="1"/>
              <a:t>Eurail</a:t>
            </a:r>
            <a:r>
              <a:rPr lang="cs-CZ" sz="2200" dirty="0"/>
              <a:t>, </a:t>
            </a:r>
            <a:r>
              <a:rPr lang="cs-CZ" sz="2200" dirty="0" err="1"/>
              <a:t>Interrail</a:t>
            </a:r>
            <a:r>
              <a:rPr lang="cs-CZ" sz="2200" dirty="0"/>
              <a:t>)</a:t>
            </a:r>
          </a:p>
          <a:p>
            <a:r>
              <a:rPr lang="cs-CZ" sz="2200" dirty="0"/>
              <a:t>o		Sdílené jízdy a </a:t>
            </a:r>
            <a:r>
              <a:rPr lang="cs-CZ" sz="2200" dirty="0" err="1"/>
              <a:t>carpooling</a:t>
            </a:r>
            <a:r>
              <a:rPr lang="cs-CZ" sz="2200" dirty="0"/>
              <a:t> (např. </a:t>
            </a:r>
            <a:r>
              <a:rPr lang="cs-CZ" sz="2200" dirty="0" err="1"/>
              <a:t>BlaBlaCar</a:t>
            </a:r>
            <a:r>
              <a:rPr lang="cs-CZ" sz="2200" dirty="0"/>
              <a:t>)</a:t>
            </a:r>
          </a:p>
          <a:p>
            <a:r>
              <a:rPr lang="cs-CZ" sz="2200" dirty="0"/>
              <a:t>o		Ekologické autobusy a dálkové autobusy</a:t>
            </a:r>
          </a:p>
          <a:p>
            <a:r>
              <a:rPr lang="cs-CZ" sz="2200" dirty="0"/>
              <a:t>•	</a:t>
            </a:r>
            <a:r>
              <a:rPr lang="cs-CZ" sz="2200" b="1" dirty="0"/>
              <a:t>Příklady měst s ekologickou dopravou </a:t>
            </a:r>
            <a:r>
              <a:rPr lang="cs-CZ" sz="2200" dirty="0"/>
              <a:t>(např. Kodaň, Amsterdam)</a:t>
            </a:r>
          </a:p>
          <a:p>
            <a:r>
              <a:rPr lang="cs-CZ" sz="2200" dirty="0"/>
              <a:t>•	</a:t>
            </a:r>
            <a:r>
              <a:rPr lang="cs-CZ" sz="2200" b="1" dirty="0"/>
              <a:t>Tipy na minimalizaci uhlíkové stopy při cestování</a:t>
            </a:r>
          </a:p>
          <a:p>
            <a:endParaRPr lang="cs-CZ" sz="2200" b="1" dirty="0"/>
          </a:p>
          <a:p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1382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Ekologické cestování po Evropě - Příklady aktivit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2367642-3933-4920-95E4-605490E7451B}"/>
              </a:ext>
            </a:extLst>
          </p:cNvPr>
          <p:cNvSpPr/>
          <p:nvPr/>
        </p:nvSpPr>
        <p:spPr>
          <a:xfrm>
            <a:off x="0" y="91556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Ubytování </a:t>
            </a:r>
          </a:p>
          <a:p>
            <a:r>
              <a:rPr lang="cs-CZ" sz="2200" b="1" dirty="0"/>
              <a:t>•	Ekologicky šetrné hotely a hostely</a:t>
            </a:r>
          </a:p>
          <a:p>
            <a:r>
              <a:rPr lang="cs-CZ" sz="2200" dirty="0"/>
              <a:t>o		Certifikáty a označení ekologického ubytování (např. Green </a:t>
            </a:r>
            <a:r>
              <a:rPr lang="cs-CZ" sz="2200" dirty="0" err="1"/>
              <a:t>Key</a:t>
            </a:r>
            <a:r>
              <a:rPr lang="cs-CZ" sz="2200" dirty="0"/>
              <a:t>, EU </a:t>
            </a:r>
            <a:r>
              <a:rPr lang="cs-CZ" sz="2200" dirty="0" err="1"/>
              <a:t>Ecolabel</a:t>
            </a:r>
            <a:r>
              <a:rPr lang="cs-CZ" sz="2200" dirty="0"/>
              <a:t>)</a:t>
            </a:r>
          </a:p>
          <a:p>
            <a:r>
              <a:rPr lang="cs-CZ" sz="2200" dirty="0"/>
              <a:t>o		Příklady ekologických hotelů a hostelů po Evropě</a:t>
            </a:r>
          </a:p>
          <a:p>
            <a:r>
              <a:rPr lang="cs-CZ" sz="2200" dirty="0"/>
              <a:t>•	</a:t>
            </a:r>
            <a:r>
              <a:rPr lang="cs-CZ" sz="2200" b="1" dirty="0"/>
              <a:t>Alternativní možnosti ubytování</a:t>
            </a:r>
          </a:p>
          <a:p>
            <a:r>
              <a:rPr lang="cs-CZ" sz="2200" dirty="0"/>
              <a:t>o		</a:t>
            </a:r>
            <a:r>
              <a:rPr lang="cs-CZ" sz="2200" dirty="0" err="1"/>
              <a:t>Eko</a:t>
            </a:r>
            <a:r>
              <a:rPr lang="cs-CZ" sz="2200" dirty="0"/>
              <a:t>-vesničky a komunity</a:t>
            </a:r>
          </a:p>
          <a:p>
            <a:r>
              <a:rPr lang="cs-CZ" sz="2200" dirty="0"/>
              <a:t>o		</a:t>
            </a:r>
            <a:r>
              <a:rPr lang="cs-CZ" sz="2200" dirty="0" err="1"/>
              <a:t>Glamping</a:t>
            </a:r>
            <a:r>
              <a:rPr lang="cs-CZ" sz="2200" dirty="0"/>
              <a:t> a ekologické kempy</a:t>
            </a:r>
          </a:p>
          <a:p>
            <a:endParaRPr lang="cs-CZ" sz="2200" b="1" dirty="0"/>
          </a:p>
          <a:p>
            <a:endParaRPr lang="cs-CZ" sz="2200" b="1" dirty="0"/>
          </a:p>
          <a:p>
            <a:endParaRPr lang="cs-CZ" sz="22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6006368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A5B606-D28C-4446-841C-7566DA1F8E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921A91-7C86-4EB4-9264-3B2707E542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E28F7C-CF26-483C-878A-66C3114B2AE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5260</TotalTime>
  <Words>950</Words>
  <Application>Microsoft Office PowerPoint</Application>
  <PresentationFormat>Předvádění na obrazovce (16:9)</PresentationFormat>
  <Paragraphs>114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SLU</vt:lpstr>
      <vt:lpstr>      </vt:lpstr>
      <vt:lpstr>Ekologické cestování po ČR a po Evropě </vt:lpstr>
      <vt:lpstr>Ekologické cestování po ČR - Příklady aktivit</vt:lpstr>
      <vt:lpstr>Ekologické cestování po ČR - Příklady aktivit</vt:lpstr>
      <vt:lpstr>Ekologické cestování po ČR - Příklady aktivit</vt:lpstr>
      <vt:lpstr>Ekologické cestování po ČR - Příklady aktivit</vt:lpstr>
      <vt:lpstr>Ekologické cestování po ČR - Příklady aktivit</vt:lpstr>
      <vt:lpstr>Ekologické cestování po Evropě - Příklady aktivit</vt:lpstr>
      <vt:lpstr>Ekologické cestování po Evropě - Příklady aktivit</vt:lpstr>
      <vt:lpstr>Ekologické cestování po Evropě - Příklady aktivit</vt:lpstr>
      <vt:lpstr>Ekologické cestování po Evropě - Příklady aktivit</vt:lpstr>
      <vt:lpstr>Ekologické cestování po Evropě - Příklady aktivit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Robert Kempný</cp:lastModifiedBy>
  <cp:revision>351</cp:revision>
  <dcterms:created xsi:type="dcterms:W3CDTF">2016-07-06T15:42:34Z</dcterms:created>
  <dcterms:modified xsi:type="dcterms:W3CDTF">2025-01-17T19:59:17Z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