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4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6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irb9aYXb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Cedz2ogQI" TargetMode="External"/><Relationship Id="rId2" Type="http://schemas.openxmlformats.org/officeDocument/2006/relationships/hyperlink" Target="https://www.youtube.com/watch?v=LC0c8GQcCB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aQvwbYB3A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jpgR1dHwz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vWkejl714" TargetMode="External"/><Relationship Id="rId2" Type="http://schemas.openxmlformats.org/officeDocument/2006/relationships/hyperlink" Target="https://www.youtube.com/watch?v=lfe9OnpQWX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Trendy v gastronomii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„Finger Food“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Jde o pokrmy o velikosti jednoho až dvou soust, při jejichž konzumaci není potřeba jídelního náčiní, avšak servírované tak, aby si konzument neumazal ruce (v mušlích, ulitách, na špízkách apod.). </a:t>
            </a:r>
          </a:p>
          <a:p>
            <a:r>
              <a:rPr lang="cs-CZ" b="1" dirty="0"/>
              <a:t>Může se jednat o </a:t>
            </a:r>
            <a:r>
              <a:rPr lang="cs-CZ" b="1" dirty="0" err="1"/>
              <a:t>kanapky</a:t>
            </a:r>
            <a:r>
              <a:rPr lang="cs-CZ" b="1" dirty="0"/>
              <a:t>, </a:t>
            </a:r>
            <a:r>
              <a:rPr lang="cs-CZ" b="1" dirty="0" err="1"/>
              <a:t>minisendviče</a:t>
            </a:r>
            <a:r>
              <a:rPr lang="cs-CZ" b="1" dirty="0"/>
              <a:t>, suši, či polévky. Podobně se</a:t>
            </a:r>
            <a:br>
              <a:rPr lang="cs-CZ" b="1" dirty="0"/>
            </a:br>
            <a:r>
              <a:rPr lang="cs-CZ" b="1" dirty="0"/>
              <a:t>můžeme setkat s pojmem </a:t>
            </a:r>
            <a:r>
              <a:rPr lang="cs-CZ" b="1" dirty="0" err="1"/>
              <a:t>Amuse</a:t>
            </a:r>
            <a:r>
              <a:rPr lang="cs-CZ" b="1" dirty="0"/>
              <a:t> </a:t>
            </a:r>
            <a:r>
              <a:rPr lang="cs-CZ" b="1" dirty="0" err="1"/>
              <a:t>bouche</a:t>
            </a:r>
            <a:r>
              <a:rPr lang="cs-CZ" b="1" dirty="0"/>
              <a:t> – malé porce pokrmů pro povzbuzení chuti, ale i netradiční kombinace surovin a chutí.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34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Molekulární</a:t>
            </a:r>
            <a:br>
              <a:rPr lang="cs-CZ" b="1" dirty="0"/>
            </a:br>
            <a:r>
              <a:rPr lang="cs-CZ" b="1" dirty="0"/>
              <a:t>gastronomie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Molekulární gastronomie vznikla ve Francii v polovině osmdesátých let. Zakladatelem je chemik </a:t>
            </a:r>
            <a:r>
              <a:rPr lang="cs-CZ" b="1" dirty="0" err="1"/>
              <a:t>Hervé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cs-CZ" b="1" dirty="0"/>
              <a:t> spolu se svým přítelem fyzikem Nicholasem </a:t>
            </a:r>
            <a:r>
              <a:rPr lang="cs-CZ" b="1" dirty="0" err="1"/>
              <a:t>Kurti</a:t>
            </a:r>
            <a:r>
              <a:rPr lang="cs-CZ" b="1" dirty="0"/>
              <a:t>. </a:t>
            </a:r>
          </a:p>
          <a:p>
            <a:pPr marL="0" indent="0">
              <a:buNone/>
            </a:pPr>
            <a:r>
              <a:rPr lang="cs-CZ" b="1" dirty="0"/>
              <a:t>Molekulární gastronomie je vědecká disciplína, která se nachází na pomezí kuchařského umění a potravinářské chemie. </a:t>
            </a:r>
          </a:p>
          <a:p>
            <a:pPr marL="0" indent="0">
              <a:buNone/>
            </a:pPr>
            <a:r>
              <a:rPr lang="cs-CZ" b="1" dirty="0"/>
              <a:t>Jejím pokračovatelem je molekulární </a:t>
            </a:r>
            <a:r>
              <a:rPr lang="cs-CZ" b="1" dirty="0" err="1"/>
              <a:t>mixologie</a:t>
            </a:r>
            <a:r>
              <a:rPr lang="cs-CZ" b="1" dirty="0"/>
              <a:t>, vývojový stupeň soustřeďující se na alkohol a míšení nápojů. </a:t>
            </a:r>
          </a:p>
          <a:p>
            <a:pPr marL="0" indent="0">
              <a:buNone/>
            </a:pPr>
            <a:r>
              <a:rPr lang="cs-CZ" b="1" dirty="0"/>
              <a:t>Příkladem může být aplikace tekutého dusíku při chlazení koktejlu až do dosažení pevného skupenství. </a:t>
            </a:r>
          </a:p>
          <a:p>
            <a:pPr marL="0" indent="0">
              <a:buNone/>
            </a:pPr>
            <a:r>
              <a:rPr lang="cs-CZ" b="1" dirty="0"/>
              <a:t>Cílem je determinovat složité fyzikálně-chemické děje odehrávající se při přípravě jídel,</a:t>
            </a:r>
            <a:br>
              <a:rPr lang="cs-CZ" b="1" dirty="0"/>
            </a:br>
            <a:r>
              <a:rPr lang="cs-CZ" b="1" dirty="0"/>
              <a:t>překvapit a uspokojit chuťové buňky například čokoládou a chilli, </a:t>
            </a:r>
            <a:r>
              <a:rPr lang="cs-CZ" b="1" dirty="0" err="1"/>
              <a:t>wasabi</a:t>
            </a:r>
            <a:r>
              <a:rPr lang="cs-CZ" b="1" dirty="0"/>
              <a:t>, nebo</a:t>
            </a:r>
            <a:br>
              <a:rPr lang="cs-CZ" b="1" dirty="0"/>
            </a:br>
            <a:r>
              <a:rPr lang="cs-CZ" b="1" dirty="0"/>
              <a:t>šafránem.</a:t>
            </a:r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https://www.youtube.com/watch?v=tBirb9aYXbg</a:t>
            </a:r>
            <a:r>
              <a:rPr lang="cs-CZ" b="1" dirty="0"/>
              <a:t>   6 minut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808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Taste </a:t>
            </a:r>
            <a:r>
              <a:rPr lang="cs-CZ" b="1" dirty="0" err="1"/>
              <a:t>Waste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neboli vaření beze zbytků. </a:t>
            </a:r>
          </a:p>
          <a:p>
            <a:r>
              <a:rPr lang="cs-CZ" dirty="0"/>
              <a:t>V nedávných průzkumech se zjistilo, že jeden člověk vyhodí za rok více než 150 kg jídla, a to už je množství, nad kterým by se měl každý zamyslet. </a:t>
            </a:r>
          </a:p>
          <a:p>
            <a:r>
              <a:rPr lang="cs-CZ" dirty="0"/>
              <a:t>Nejen restaurace se tedy snaží o zpracování surovin podle známých přístupů </a:t>
            </a:r>
            <a:r>
              <a:rPr lang="cs-CZ" dirty="0" err="1"/>
              <a:t>root</a:t>
            </a:r>
            <a:r>
              <a:rPr lang="cs-CZ" dirty="0"/>
              <a:t>-to-</a:t>
            </a:r>
            <a:r>
              <a:rPr lang="cs-CZ" dirty="0" err="1"/>
              <a:t>leaf</a:t>
            </a:r>
            <a:r>
              <a:rPr lang="cs-CZ" dirty="0"/>
              <a:t> (od kořínků po lísteček) nebo nose-to-</a:t>
            </a:r>
            <a:r>
              <a:rPr lang="cs-CZ" dirty="0" err="1"/>
              <a:t>tail</a:t>
            </a:r>
            <a:r>
              <a:rPr lang="cs-CZ" dirty="0"/>
              <a:t> (od čumáčku po ocásek). </a:t>
            </a:r>
          </a:p>
          <a:p>
            <a:r>
              <a:rPr lang="cs-CZ" dirty="0"/>
              <a:t>Snaží se tak zpracovávat suroviny komplexně (například z mrkve se zpracují i slupky a nať). </a:t>
            </a:r>
          </a:p>
        </p:txBody>
      </p:sp>
    </p:spTree>
    <p:extLst>
      <p:ext uri="{BB962C8B-B14F-4D97-AF65-F5344CB8AC3E}">
        <p14:creationId xmlns:p14="http://schemas.microsoft.com/office/powerpoint/2010/main" val="382550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Konzervace potravin</a:t>
            </a:r>
            <a:endParaRPr lang="cs-CZ" dirty="0"/>
          </a:p>
          <a:p>
            <a:r>
              <a:rPr lang="cs-CZ" dirty="0"/>
              <a:t>Jeho největším propagátorem je restaurace Eska v pražském Karlíně. </a:t>
            </a:r>
          </a:p>
          <a:p>
            <a:r>
              <a:rPr lang="cs-CZ" dirty="0"/>
              <a:t>Nechávají tu zkvasit červenou pšenici, brambory, houby, česnek nebo třeba ovesnou kaši. </a:t>
            </a:r>
          </a:p>
        </p:txBody>
      </p:sp>
    </p:spTree>
    <p:extLst>
      <p:ext uri="{BB962C8B-B14F-4D97-AF65-F5344CB8AC3E}">
        <p14:creationId xmlns:p14="http://schemas.microsoft.com/office/powerpoint/2010/main" val="225436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Brinner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spojení dvou anglických slov </a:t>
            </a:r>
            <a:r>
              <a:rPr lang="cs-CZ" dirty="0" err="1"/>
              <a:t>breakfast</a:t>
            </a:r>
            <a:r>
              <a:rPr lang="cs-CZ" dirty="0"/>
              <a:t> a </a:t>
            </a:r>
            <a:r>
              <a:rPr lang="cs-CZ" dirty="0" err="1"/>
              <a:t>dinner</a:t>
            </a:r>
            <a:r>
              <a:rPr lang="cs-CZ" dirty="0"/>
              <a:t> (</a:t>
            </a:r>
            <a:r>
              <a:rPr lang="cs-CZ" dirty="0" err="1"/>
              <a:t>Breakfast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Dinner</a:t>
            </a:r>
            <a:r>
              <a:rPr lang="cs-CZ" dirty="0"/>
              <a:t>). </a:t>
            </a:r>
          </a:p>
          <a:p>
            <a:r>
              <a:rPr lang="cs-CZ" dirty="0"/>
              <a:t>Jde o to, že jsou snídaňové pokrmy servírovány po celý den. </a:t>
            </a:r>
            <a:r>
              <a:rPr lang="cs-CZ" dirty="0" err="1"/>
              <a:t>Brinner</a:t>
            </a:r>
            <a:r>
              <a:rPr lang="cs-CZ" dirty="0"/>
              <a:t> si můžete vychutnat například v Café </a:t>
            </a:r>
            <a:r>
              <a:rPr lang="cs-CZ" dirty="0" err="1"/>
              <a:t>Savoy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89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Pastrami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hovězí hrudí, které se naloží do láku s kořením a nechá se odležet. Poté se vyudí a následně uvaří v páře doměkka. Je to opravdu dlouhý proces.</a:t>
            </a:r>
          </a:p>
        </p:txBody>
      </p:sp>
    </p:spTree>
    <p:extLst>
      <p:ext uri="{BB962C8B-B14F-4D97-AF65-F5344CB8AC3E}">
        <p14:creationId xmlns:p14="http://schemas.microsoft.com/office/powerpoint/2010/main" val="129089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Trendy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 Lokálnost</a:t>
            </a:r>
          </a:p>
          <a:p>
            <a:pPr marL="0" indent="0">
              <a:buNone/>
            </a:pPr>
            <a:r>
              <a:rPr lang="cs-CZ" dirty="0"/>
              <a:t>Lokálnost, nebo dokonce „</a:t>
            </a:r>
            <a:r>
              <a:rPr lang="cs-CZ" b="1" dirty="0" err="1"/>
              <a:t>hyperlokálnost</a:t>
            </a:r>
            <a:r>
              <a:rPr lang="cs-CZ" dirty="0"/>
              <a:t>“, „</a:t>
            </a:r>
            <a:r>
              <a:rPr lang="cs-CZ" b="1" dirty="0" err="1"/>
              <a:t>locavores</a:t>
            </a:r>
            <a:r>
              <a:rPr lang="cs-CZ" dirty="0"/>
              <a:t>“ (ti co „jedí svou lokalitu“), „</a:t>
            </a:r>
            <a:r>
              <a:rPr lang="cs-CZ" b="1" dirty="0" err="1"/>
              <a:t>farm</a:t>
            </a:r>
            <a:r>
              <a:rPr lang="cs-CZ" b="1" dirty="0"/>
              <a:t>-to-table</a:t>
            </a:r>
            <a:r>
              <a:rPr lang="cs-CZ" dirty="0"/>
              <a:t>“ (koncept přímého </a:t>
            </a:r>
            <a:r>
              <a:rPr lang="cs-CZ" dirty="0" err="1"/>
              <a:t>zásobitelství</a:t>
            </a:r>
            <a:r>
              <a:rPr lang="cs-CZ" dirty="0"/>
              <a:t>) či </a:t>
            </a:r>
            <a:r>
              <a:rPr lang="cs-CZ" b="1" dirty="0"/>
              <a:t>vlastnoručně vypěstované plodiny na střechách restaurací</a:t>
            </a:r>
            <a:r>
              <a:rPr lang="cs-CZ" dirty="0"/>
              <a:t> nebo </a:t>
            </a:r>
            <a:r>
              <a:rPr lang="cs-CZ" b="1" dirty="0"/>
              <a:t>hydroponicky</a:t>
            </a:r>
            <a:r>
              <a:rPr lang="cs-CZ" dirty="0"/>
              <a:t> přímo v jejich prostorách. </a:t>
            </a:r>
          </a:p>
          <a:p>
            <a:pPr marL="0" indent="0">
              <a:buNone/>
            </a:pPr>
            <a:r>
              <a:rPr lang="cs-CZ" dirty="0"/>
              <a:t>To jsou trendy, které vyjadřují jasné sdělení – jak šéfkuchaři, tak hosté v restauracích si jasně uvědomují, že čím blíž našim talířům je jídlo vypěstováno, tím čerstvější, chutnější a často také kvalitnější je. </a:t>
            </a:r>
          </a:p>
          <a:p>
            <a:pPr marL="0" indent="0">
              <a:buNone/>
            </a:pPr>
            <a:r>
              <a:rPr lang="cs-CZ" dirty="0"/>
              <a:t>Už dávno se nejedná o výsadu těch nejlepších nebo nejuvědomělejších. </a:t>
            </a:r>
          </a:p>
          <a:p>
            <a:pPr marL="0" indent="0">
              <a:buNone/>
            </a:pPr>
            <a:r>
              <a:rPr lang="cs-CZ" dirty="0"/>
              <a:t>Z lokálnosti se stává základní atribut dobrého menu. </a:t>
            </a:r>
          </a:p>
          <a:p>
            <a:pPr marL="0" indent="0">
              <a:buNone/>
            </a:pPr>
            <a:r>
              <a:rPr lang="cs-CZ" dirty="0"/>
              <a:t>Dát přednost vlastnímu, místnímu a zpravidla menšímu dodavateli či pěstiteli a vybudovat si s ním dlouhodobý obchodní vztah, se navíc vyplatí nejen z hlediska kvality, </a:t>
            </a:r>
            <a:r>
              <a:rPr lang="cs-CZ" b="1" dirty="0"/>
              <a:t>přímé dodávky často znamenají mnohem nižší cenu a větší možnost výběru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51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Maso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Také u masa je zásadní znát jeho </a:t>
            </a:r>
            <a:r>
              <a:rPr lang="cs-CZ" b="1" dirty="0"/>
              <a:t>původ a způsob, jakým bylo dané zvíře chováno, krmeno, zabito a zpracováno</a:t>
            </a:r>
            <a:r>
              <a:rPr lang="cs-CZ" dirty="0"/>
              <a:t>. </a:t>
            </a:r>
          </a:p>
          <a:p>
            <a:r>
              <a:rPr lang="cs-CZ" dirty="0"/>
              <a:t>Důraz na lokální, ohleduplně a šetrně chovaná a přirozenou stravou krmená zvířata už je v lepších restauracích naprosto přirozený. Stejně tak začíná kuchaře i spotřebitele ve větší míře zajímat environmentální dopad masa, které kupují. Jeho snižování jde ruku v ruce právě s lokálností a šetrností chovu a zpracování.</a:t>
            </a:r>
          </a:p>
          <a:p>
            <a:r>
              <a:rPr lang="cs-CZ" dirty="0"/>
              <a:t>Minulému roku dominovaly nové a dosud málo využívané části, jako například prasečí ouška či kravské oháňky. </a:t>
            </a:r>
          </a:p>
          <a:p>
            <a:r>
              <a:rPr lang="cs-CZ" dirty="0"/>
              <a:t>Zatímco nyní se tento trend dostává mírně do pozadí, </a:t>
            </a:r>
            <a:r>
              <a:rPr lang="cs-CZ" b="1" dirty="0"/>
              <a:t>pozornosti se dostává novým plemenům</a:t>
            </a:r>
            <a:r>
              <a:rPr lang="cs-CZ" dirty="0"/>
              <a:t>, jako je například </a:t>
            </a:r>
            <a:r>
              <a:rPr lang="cs-CZ" dirty="0" err="1"/>
              <a:t>mangalica</a:t>
            </a:r>
            <a:r>
              <a:rPr lang="cs-CZ" dirty="0"/>
              <a:t> – maďarské plemeno prasete se srstí podobnou té ovčí a schopností pást se venku po celou zimu.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Dalším trendem, ve kterém mnoho gastronomických expertů vidí budoucnost, je </a:t>
            </a:r>
            <a:r>
              <a:rPr lang="cs-CZ" b="1" dirty="0"/>
              <a:t>hmyz jako zdroj nezbytných proteinů</a:t>
            </a:r>
            <a:r>
              <a:rPr lang="cs-CZ" dirty="0"/>
              <a:t>. Křoupání kobylek k snídani zní možná mnohým jako nechutnost, kterou by nikdy v životě nepodstoupili, mnoho inovativních firem však již přichází s nápady, jak hmyz využít a zároveň odpor spotřebitelů překonat – vyrábí hmyzí mouku, proteinové tyčinky a další potraviny, u nichž by jejich hlavní ingredienci málokdo uhádl.</a:t>
            </a:r>
          </a:p>
          <a:p>
            <a:r>
              <a:rPr lang="cs-CZ" dirty="0">
                <a:hlinkClick r:id="rId2"/>
              </a:rPr>
              <a:t>https://www.youtube.com/watch?v=LC0c8GQcCBg</a:t>
            </a:r>
            <a:r>
              <a:rPr lang="cs-CZ" dirty="0"/>
              <a:t> 2 min.</a:t>
            </a:r>
          </a:p>
          <a:p>
            <a:r>
              <a:rPr lang="cs-CZ" dirty="0">
                <a:hlinkClick r:id="rId3"/>
              </a:rPr>
              <a:t>https</a:t>
            </a:r>
            <a:r>
              <a:rPr lang="cs-CZ">
                <a:hlinkClick r:id="rId3"/>
              </a:rPr>
              <a:t>://www.youtube.com/watch?v=XACedz2ogQI</a:t>
            </a:r>
            <a:r>
              <a:rPr lang="cs-CZ"/>
              <a:t> 11.min.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81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326524"/>
            <a:ext cx="9601196" cy="45493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Mnohem konzervativnější předpovědí pro rok 2017 je naopak očekávaný </a:t>
            </a:r>
            <a:r>
              <a:rPr lang="cs-CZ" b="1" dirty="0"/>
              <a:t>růst popularity tradičního a poctivého řeznického řemesla</a:t>
            </a:r>
            <a:r>
              <a:rPr lang="cs-CZ" dirty="0"/>
              <a:t>. </a:t>
            </a:r>
          </a:p>
          <a:p>
            <a:r>
              <a:rPr lang="cs-CZ" dirty="0"/>
              <a:t>Mluví se dokonce o novém trendu „</a:t>
            </a:r>
            <a:r>
              <a:rPr lang="cs-CZ" b="1" dirty="0" err="1"/>
              <a:t>butcher</a:t>
            </a:r>
            <a:r>
              <a:rPr lang="cs-CZ" b="1" dirty="0"/>
              <a:t>-to-table</a:t>
            </a:r>
            <a:r>
              <a:rPr lang="cs-CZ" dirty="0"/>
              <a:t>“ neboli od řezníka rovnou na stůl. Tento styl zpracování masa ctí jeho dobrý původ a ohleduplnost k životu zvířat, zpracování „od čumáčku po ocásek“, tedy do posledního kousku, vyznačuje se vysokou kvalitou a rovněž skvělými chuťovými vlastnostmi. </a:t>
            </a:r>
          </a:p>
          <a:p>
            <a:r>
              <a:rPr lang="cs-CZ" dirty="0"/>
              <a:t>V tomto duchu jde také další očekávaný trend – </a:t>
            </a:r>
            <a:r>
              <a:rPr lang="cs-CZ" b="1" dirty="0"/>
              <a:t>domácí výroba uzenin a masových produktů</a:t>
            </a:r>
            <a:r>
              <a:rPr lang="cs-CZ" dirty="0"/>
              <a:t>, která pomáhá řezníkům i kuchařům zpracovat mnohé jinak nepoužívané kousky masa a odřezky a přetvořit je ve vyhledávané pochoutky.</a:t>
            </a:r>
          </a:p>
          <a:p>
            <a:r>
              <a:rPr lang="cs-CZ" dirty="0"/>
              <a:t>Budoucnost chovu zvířat přinese, zdá se, ještě jeden nový pojem – tzv. „</a:t>
            </a:r>
            <a:r>
              <a:rPr lang="cs-CZ" b="1" dirty="0" err="1"/>
              <a:t>regenerative</a:t>
            </a:r>
            <a:r>
              <a:rPr lang="cs-CZ" b="1" dirty="0"/>
              <a:t> </a:t>
            </a:r>
            <a:r>
              <a:rPr lang="cs-CZ" b="1" dirty="0" err="1"/>
              <a:t>grazing</a:t>
            </a:r>
            <a:r>
              <a:rPr lang="cs-CZ" dirty="0"/>
              <a:t>“ neboli regenerativní způsob pasení dobytka. Ten s využitím zvířat napomáhá k obnovování půdy, která je intenzivními způsoby hospodaření plošně ničena, a ztrácí tak ve velkém měřítku svou úrodnost. Právě zvířata a jejich přirozený vliv mohou půdě značně pomoci a důraz na získávání masa z těchto chovů by mohl být dalším krokem k odpovědnější spotřebě.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45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TRENDY V GASTRONOMII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Gastronomické trendy se vyvíjí dle potřeb každé doby a sledují životní styl obyvatel.</a:t>
            </a:r>
            <a:endParaRPr lang="cs-CZ" dirty="0"/>
          </a:p>
          <a:p>
            <a:r>
              <a:rPr lang="cs-CZ" b="1" dirty="0"/>
              <a:t>Gastronomie se zaměřuje na kvalitu,</a:t>
            </a:r>
            <a:br>
              <a:rPr lang="cs-CZ" b="1" dirty="0"/>
            </a:br>
            <a:r>
              <a:rPr lang="cs-CZ" b="1" dirty="0"/>
              <a:t>zdraví prospěšné složky pro udržení dobré kondice, racionálnost, čerstvé ingredience</a:t>
            </a:r>
            <a:br>
              <a:rPr lang="cs-CZ" b="1" dirty="0"/>
            </a:br>
            <a:r>
              <a:rPr lang="cs-CZ" b="1" dirty="0"/>
              <a:t>a redukuje se používání tzv. aditiv (stabilizátory, pojiva atd.). </a:t>
            </a:r>
          </a:p>
          <a:p>
            <a:r>
              <a:rPr lang="cs-CZ" b="1" dirty="0"/>
              <a:t>Efektivní a kratší doba</a:t>
            </a:r>
            <a:br>
              <a:rPr lang="cs-CZ" b="1" dirty="0"/>
            </a:br>
            <a:r>
              <a:rPr lang="cs-CZ" b="1" dirty="0"/>
              <a:t>přípravy je docílena využitím nových poznatků a nové techniky v gastronomii.</a:t>
            </a:r>
          </a:p>
        </p:txBody>
      </p:sp>
    </p:spTree>
    <p:extLst>
      <p:ext uri="{BB962C8B-B14F-4D97-AF65-F5344CB8AC3E}">
        <p14:creationId xmlns:p14="http://schemas.microsoft.com/office/powerpoint/2010/main" val="105301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501F4-0A62-48E1-A6C6-B4BD4991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Top 10 Hospitality Industry Trends in 2023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3ACD8-E1BA-4138-8F0E-4FE890BD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</a:t>
            </a:r>
            <a:r>
              <a:rPr lang="cs-CZ">
                <a:hlinkClick r:id="rId2"/>
              </a:rPr>
              <a:t>8aQvwbYB3Aw</a:t>
            </a:r>
            <a:r>
              <a:rPr lang="cs-CZ"/>
              <a:t>     1 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87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Jednoduchost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Vyznávání jednoduchosti a tzv. filosofie „</a:t>
            </a:r>
            <a:r>
              <a:rPr lang="cs-CZ" b="1" dirty="0"/>
              <a:t>zpátky ke kořenům</a:t>
            </a:r>
            <a:r>
              <a:rPr lang="cs-CZ" dirty="0"/>
              <a:t>“ se těší velké popularitě v mnoha oborech a gastronomie není žádnou výjimkou.</a:t>
            </a:r>
          </a:p>
          <a:p>
            <a:r>
              <a:rPr lang="cs-CZ" b="1" dirty="0"/>
              <a:t>nekomplikované recepty postavené na menším množství vysoce kvalitních surovin</a:t>
            </a:r>
            <a:r>
              <a:rPr lang="cs-CZ" dirty="0"/>
              <a:t>. </a:t>
            </a:r>
          </a:p>
          <a:p>
            <a:r>
              <a:rPr lang="cs-CZ" dirty="0"/>
              <a:t>Očividně však pravidlo jednoduchosti neplatí na 100 %. </a:t>
            </a:r>
          </a:p>
          <a:p>
            <a:r>
              <a:rPr lang="cs-CZ" dirty="0"/>
              <a:t>Jedním z předpovídaných trendů pro příští rok jsou totiž „</a:t>
            </a:r>
            <a:r>
              <a:rPr lang="cs-CZ" b="1" dirty="0"/>
              <a:t>tekuté chutě</a:t>
            </a:r>
            <a:r>
              <a:rPr lang="cs-CZ" dirty="0"/>
              <a:t>“, které využívají zejména barmani. </a:t>
            </a:r>
          </a:p>
          <a:p>
            <a:r>
              <a:rPr lang="cs-CZ" dirty="0"/>
              <a:t>Tekutá chuť vzniká extrakcí ve speciální odstředivce – velmi sofistikované a drahé technologii, s jejíž pomocí je možné získat chuť ve formě tekutiny, a přidávat tak nečekaná chuťová překvapení do drinků i pokrmů, či je například sprejovat na talíře.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6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4. Zdraví a nutriční hodnota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Spotřebitelé již dávno nevybírají jen podle chuťových preferencí, ale vyžadují rovněž, aby mělo jejich jídlo </a:t>
            </a:r>
            <a:r>
              <a:rPr lang="cs-CZ" b="1" dirty="0"/>
              <a:t>vysokou nutriční hodnotu a pozitivní vliv na jejich tělo</a:t>
            </a:r>
            <a:r>
              <a:rPr lang="cs-CZ" dirty="0"/>
              <a:t>. </a:t>
            </a:r>
          </a:p>
          <a:p>
            <a:r>
              <a:rPr lang="cs-CZ" dirty="0"/>
              <a:t>Mnozí špičkoví šéfkuchaři rovněž začínají věnovat velkou pozornost dětem a snaží se vytvářet vyvážená jídla, která malým strávníkům chutnají, poskytují jim všechny potřebné živiny a učí je správným stravovacím návykům.</a:t>
            </a:r>
          </a:p>
        </p:txBody>
      </p:sp>
    </p:spTree>
    <p:extLst>
      <p:ext uri="{BB962C8B-B14F-4D97-AF65-F5344CB8AC3E}">
        <p14:creationId xmlns:p14="http://schemas.microsoft.com/office/powerpoint/2010/main" val="335383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Plýtvání potravinami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Plýtvání potravinami je již u nás i ve světě poměrně velkým tématem a ani restaurace nezůstávají pozadu. </a:t>
            </a:r>
          </a:p>
          <a:p>
            <a:r>
              <a:rPr lang="cs-CZ" dirty="0"/>
              <a:t>Šéfkuchaři si tento problém začínají uvědomovat a </a:t>
            </a:r>
            <a:r>
              <a:rPr lang="cs-CZ" b="1" dirty="0"/>
              <a:t>snaží se množství vyhozeného jídla cíleně snižovat</a:t>
            </a:r>
            <a:r>
              <a:rPr lang="cs-CZ" dirty="0"/>
              <a:t>. </a:t>
            </a:r>
          </a:p>
          <a:p>
            <a:r>
              <a:rPr lang="cs-CZ" dirty="0"/>
              <a:t>Kroků, které se v tomto směru dají podniknout, je spousta, od jednoduchých změn až po velké inovativní nápady a plány. </a:t>
            </a:r>
          </a:p>
          <a:p>
            <a:r>
              <a:rPr lang="cs-CZ" dirty="0"/>
              <a:t>Mezi ty nejzákladnější patří </a:t>
            </a:r>
            <a:r>
              <a:rPr lang="cs-CZ" b="1" dirty="0"/>
              <a:t>zmenšování porcí</a:t>
            </a:r>
            <a:r>
              <a:rPr lang="cs-CZ" dirty="0"/>
              <a:t>, </a:t>
            </a:r>
            <a:r>
              <a:rPr lang="cs-CZ" b="1" dirty="0"/>
              <a:t>využívání surovin do posledního kousku</a:t>
            </a:r>
            <a:r>
              <a:rPr lang="cs-CZ" dirty="0"/>
              <a:t> (tzv. od kořínku po lísteček a od čumáčku po ocásek), </a:t>
            </a:r>
            <a:r>
              <a:rPr lang="cs-CZ" b="1" dirty="0"/>
              <a:t>darování přebytečného jídla charitám</a:t>
            </a:r>
            <a:r>
              <a:rPr lang="cs-CZ" dirty="0"/>
              <a:t>, </a:t>
            </a:r>
            <a:r>
              <a:rPr lang="cs-CZ" b="1" dirty="0"/>
              <a:t>recyklování</a:t>
            </a:r>
            <a:r>
              <a:rPr lang="cs-CZ" dirty="0"/>
              <a:t> a </a:t>
            </a:r>
            <a:r>
              <a:rPr lang="cs-CZ" b="1" dirty="0"/>
              <a:t>kompostování</a:t>
            </a:r>
            <a:r>
              <a:rPr lang="cs-CZ" dirty="0"/>
              <a:t> či </a:t>
            </a:r>
            <a:r>
              <a:rPr lang="cs-CZ" b="1" dirty="0"/>
              <a:t>vzdělávání samotných zákazníků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25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6. Udržitelnost v gastronomii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Téměř všechny výše zmíněné trendy, které jsou v gastronomii na nadcházející rok předpovídány, je možné shrnout jedním slovem – </a:t>
            </a:r>
            <a:r>
              <a:rPr lang="cs-CZ" b="1" dirty="0"/>
              <a:t>udržitelnost</a:t>
            </a:r>
            <a:r>
              <a:rPr lang="cs-CZ" dirty="0"/>
              <a:t>. </a:t>
            </a:r>
          </a:p>
          <a:p>
            <a:r>
              <a:rPr lang="cs-CZ" dirty="0"/>
              <a:t>Dávno už se nejedná jen o přístup několika málo ekologů. Z udržitelnosti v gastronomii se pomalu stává </a:t>
            </a:r>
            <a:r>
              <a:rPr lang="cs-CZ" dirty="0" err="1"/>
              <a:t>mainstream</a:t>
            </a:r>
            <a:r>
              <a:rPr lang="cs-CZ" dirty="0"/>
              <a:t> a všichni experti, vizionáři a udavatelé trendů o tom dobře ví. </a:t>
            </a:r>
          </a:p>
          <a:p>
            <a:r>
              <a:rPr lang="cs-CZ" dirty="0"/>
              <a:t>Také spotřebitele (zejména ty z generace </a:t>
            </a:r>
            <a:r>
              <a:rPr lang="cs-CZ" dirty="0" err="1"/>
              <a:t>mileniálů</a:t>
            </a:r>
            <a:r>
              <a:rPr lang="cs-CZ" dirty="0"/>
              <a:t>) zajímá, jaké hodnoty vyznávají podniky, do kterých chodí, a jak odpovědně se restaurace a kavárny chovají. </a:t>
            </a:r>
          </a:p>
          <a:p>
            <a:r>
              <a:rPr lang="cs-CZ" dirty="0"/>
              <a:t>A šéfkuchaři, kteří si přidanou hodnotu udržitelnějšího přístupu jasně uvědomují, jim jdou naproti. Prospívají tak nejen životnímu prostředí, ale také budoucnosti svého byznysu.</a:t>
            </a:r>
          </a:p>
        </p:txBody>
      </p:sp>
    </p:spTree>
    <p:extLst>
      <p:ext uri="{BB962C8B-B14F-4D97-AF65-F5344CB8AC3E}">
        <p14:creationId xmlns:p14="http://schemas.microsoft.com/office/powerpoint/2010/main" val="78351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7. </a:t>
            </a:r>
            <a:r>
              <a:rPr lang="pt-BR" dirty="0"/>
              <a:t>Čisté a přírodní ingredience a menu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Čistota, kvalita a dobrý původ ingrediencí, se kterými šéfkuchaři pracují, jsou jasným předpokladem dobré gastronomie – a bude tomu tak i nadále. </a:t>
            </a:r>
          </a:p>
          <a:p>
            <a:r>
              <a:rPr lang="cs-CZ" dirty="0"/>
              <a:t>Využívají se hlavně </a:t>
            </a:r>
            <a:r>
              <a:rPr lang="cs-CZ" b="1" dirty="0"/>
              <a:t>primární ingredience</a:t>
            </a:r>
            <a:r>
              <a:rPr lang="cs-CZ" dirty="0"/>
              <a:t> (ty, které zatím nebyly nijak zpracovány) a oceňuje se vlastní výroba všech potenciálně průmyslově zpracovaných surovin – od omáček, koření a dochucovadel až po sýry či uzeniny.</a:t>
            </a:r>
          </a:p>
          <a:p>
            <a:r>
              <a:rPr lang="cs-CZ" dirty="0"/>
              <a:t>Zajímavým trendem, kterému mnozí experti předpovídají nárůst popularity, je </a:t>
            </a:r>
            <a:r>
              <a:rPr lang="cs-CZ" b="1" dirty="0"/>
              <a:t>pokles senzacechtivosti a hladu po všem novém</a:t>
            </a:r>
            <a:r>
              <a:rPr lang="cs-CZ" dirty="0"/>
              <a:t>. </a:t>
            </a:r>
          </a:p>
          <a:p>
            <a:r>
              <a:rPr lang="cs-CZ" dirty="0"/>
              <a:t>Spíše než na vymýšlení a hledání nových receptů, postupů a ingrediencí by se prý měli šéfkuchaři </a:t>
            </a:r>
            <a:r>
              <a:rPr lang="cs-CZ" b="1" dirty="0"/>
              <a:t>soustředit na dělání běžných věcí dobře a ještě lépe</a:t>
            </a:r>
            <a:r>
              <a:rPr lang="cs-CZ" dirty="0"/>
              <a:t>. </a:t>
            </a:r>
          </a:p>
          <a:p>
            <a:r>
              <a:rPr lang="cs-CZ" dirty="0"/>
              <a:t>Osvědčené recepty fungují a často je větším uměním připravit skvěle všeobecně známý pokrm, než v dnešním světě nekonečných možností vymyslet novinku.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57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Zelenina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 ve světě zeleniny se však dají najít vzestupy a pády. </a:t>
            </a:r>
          </a:p>
          <a:p>
            <a:r>
              <a:rPr lang="cs-CZ" dirty="0"/>
              <a:t>Posledním rokům dominoval u nadšenců do zdravého stravování (zejména v USA) kadeřávek. </a:t>
            </a:r>
          </a:p>
          <a:p>
            <a:r>
              <a:rPr lang="cs-CZ" dirty="0"/>
              <a:t>Ten je prý momentálně pomalu, ale jistě nahrazován jinou </a:t>
            </a:r>
            <a:r>
              <a:rPr lang="cs-CZ" dirty="0" err="1"/>
              <a:t>superpotravinou</a:t>
            </a:r>
            <a:r>
              <a:rPr lang="cs-CZ" dirty="0"/>
              <a:t> – </a:t>
            </a:r>
            <a:r>
              <a:rPr lang="cs-CZ" b="1" dirty="0"/>
              <a:t>mořskými řasami</a:t>
            </a:r>
            <a:r>
              <a:rPr lang="cs-CZ" dirty="0"/>
              <a:t>. </a:t>
            </a:r>
          </a:p>
          <a:p>
            <a:r>
              <a:rPr lang="cs-CZ" dirty="0"/>
              <a:t>Větší oblíbenosti se těší také další rostlinné druhy, zejména ty, které jdou ruku v ruce s filosofií neplýtvání. Jedná se například o </a:t>
            </a:r>
            <a:r>
              <a:rPr lang="cs-CZ" b="1" dirty="0"/>
              <a:t>různé druhy natí nebo listů</a:t>
            </a:r>
            <a:r>
              <a:rPr lang="cs-CZ" dirty="0"/>
              <a:t>, které se dodnes používaly jen zřídka – například ty z mrkví či řepy.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20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9. </a:t>
            </a:r>
            <a:r>
              <a:rPr lang="cs-CZ" dirty="0" err="1"/>
              <a:t>Flexitariánství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900" dirty="0"/>
              <a:t>Vegetariánství a veganství, které zažívaly v posledních letech obrovský boom, už prý pomalu odcházejí ze své síně slávy. </a:t>
            </a:r>
          </a:p>
          <a:p>
            <a:r>
              <a:rPr lang="cs-CZ" sz="2900" dirty="0"/>
              <a:t>A to navzdory tomu, že obliba zeleniny narůstá a konzumace masa klesá ve prospěch toho kvalitnějšího. Vytlačuje je totiž jiný způsob stravování – </a:t>
            </a:r>
            <a:r>
              <a:rPr lang="cs-CZ" sz="2900" b="1" dirty="0" err="1"/>
              <a:t>flexitariánství</a:t>
            </a:r>
            <a:r>
              <a:rPr lang="cs-CZ" sz="2900" dirty="0"/>
              <a:t>. </a:t>
            </a:r>
          </a:p>
          <a:p>
            <a:r>
              <a:rPr lang="cs-CZ" sz="2900" b="1" dirty="0" err="1"/>
              <a:t>Flexitariáni</a:t>
            </a:r>
            <a:r>
              <a:rPr lang="cs-CZ" sz="2900" b="1" dirty="0"/>
              <a:t> nejdou cestou extrémů</a:t>
            </a:r>
            <a:r>
              <a:rPr lang="cs-CZ" sz="2900" dirty="0"/>
              <a:t>. Uvědomují si negativní důsledky zvyšující se konzumace masa na životní prostředí i zdraví, zároveň se ho však nechtějí vzdát. </a:t>
            </a:r>
          </a:p>
          <a:p>
            <a:r>
              <a:rPr lang="cs-CZ" sz="2900" dirty="0"/>
              <a:t>Rozhodli se proto </a:t>
            </a:r>
            <a:r>
              <a:rPr lang="cs-CZ" sz="2900" b="1" dirty="0"/>
              <a:t>množství masa ve svém jídelníčku podstatně snížit</a:t>
            </a:r>
            <a:r>
              <a:rPr lang="cs-CZ" sz="2900" dirty="0"/>
              <a:t> a ve chvíli, kdy si ho dopřejí, </a:t>
            </a:r>
            <a:r>
              <a:rPr lang="cs-CZ" sz="2900" b="1" dirty="0"/>
              <a:t>volí vysokou kvalitu</a:t>
            </a:r>
            <a:r>
              <a:rPr lang="cs-CZ" sz="2900" dirty="0"/>
              <a:t> a původ, který maximálně respektuje jak život daného zvířete, tak planetu. </a:t>
            </a:r>
            <a:r>
              <a:rPr lang="cs-CZ" sz="2900" dirty="0" err="1"/>
              <a:t>Flexitariáni</a:t>
            </a:r>
            <a:r>
              <a:rPr lang="cs-CZ" sz="2900" dirty="0"/>
              <a:t> jsou tudíž flexibilními vegetariány.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84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Flexitariánskou</a:t>
            </a:r>
            <a:r>
              <a:rPr lang="cs-CZ" dirty="0"/>
              <a:t> vlnu však doplňuje ještě jeden trend, který jde snižující se konzumaci masa naproti a pro mnoho firem se stal velkým byznysem. </a:t>
            </a:r>
          </a:p>
          <a:p>
            <a:r>
              <a:rPr lang="cs-CZ" b="1" dirty="0"/>
              <a:t>Rostlinné napodobeniny masa</a:t>
            </a:r>
            <a:r>
              <a:rPr lang="cs-CZ" dirty="0"/>
              <a:t> se, zejména díky technologickým inovacím v potravinářském průmyslu a nemalé finanční podpoře investorů, kteří v nich vidí jasnou budoucnost, zdokonalují obrovským tempem. </a:t>
            </a:r>
          </a:p>
          <a:p>
            <a:r>
              <a:rPr lang="cs-CZ" dirty="0">
                <a:hlinkClick r:id="rId2"/>
              </a:rPr>
              <a:t>https://www.youtube.com/watch?v=ljpgR1dHwzg</a:t>
            </a:r>
            <a:r>
              <a:rPr lang="cs-CZ" dirty="0"/>
              <a:t> 8 minut. </a:t>
            </a:r>
          </a:p>
          <a:p>
            <a:r>
              <a:rPr lang="cs-CZ" dirty="0"/>
              <a:t>V dnešní době už seženete rostlinnou variantu téměř jakéhokoli masového produktu a autentičnost jejich zpracování a zvládnutí takových detailů, jako je například „krvavost“ </a:t>
            </a:r>
            <a:r>
              <a:rPr lang="cs-CZ" dirty="0" err="1"/>
              <a:t>burgeru</a:t>
            </a:r>
            <a:r>
              <a:rPr lang="cs-CZ" dirty="0"/>
              <a:t>, je v mnoha případech až děsivá.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14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10. Fast-</a:t>
            </a:r>
            <a:r>
              <a:rPr lang="cs-CZ" dirty="0" err="1"/>
              <a:t>casual</a:t>
            </a:r>
            <a:r>
              <a:rPr lang="cs-CZ" dirty="0"/>
              <a:t>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Tzv. </a:t>
            </a:r>
            <a:r>
              <a:rPr lang="cs-CZ" b="1" dirty="0"/>
              <a:t>„fast-</a:t>
            </a:r>
            <a:r>
              <a:rPr lang="cs-CZ" b="1" dirty="0" err="1"/>
              <a:t>casual</a:t>
            </a:r>
            <a:r>
              <a:rPr lang="cs-CZ" b="1" dirty="0"/>
              <a:t>“ koncept</a:t>
            </a:r>
            <a:r>
              <a:rPr lang="cs-CZ" dirty="0"/>
              <a:t> je obrovsky rostoucím trendem, který spojuje to nejlepší ze dvou tradičních způsobů stravování – fast foodu a klasických restaurací – a ani do budoucna mu pravděpodobně nebude konce. </a:t>
            </a:r>
          </a:p>
          <a:p>
            <a:r>
              <a:rPr lang="cs-CZ" dirty="0"/>
              <a:t>Díky tomu spatřily světlo světa</a:t>
            </a:r>
            <a:r>
              <a:rPr lang="cs-CZ" b="1" dirty="0"/>
              <a:t> fine-</a:t>
            </a:r>
            <a:r>
              <a:rPr lang="cs-CZ" b="1" dirty="0" err="1"/>
              <a:t>dinigové</a:t>
            </a:r>
            <a:r>
              <a:rPr lang="cs-CZ" b="1" dirty="0"/>
              <a:t> verze </a:t>
            </a:r>
            <a:r>
              <a:rPr lang="cs-CZ" b="1" dirty="0" err="1"/>
              <a:t>burgerů</a:t>
            </a:r>
            <a:r>
              <a:rPr lang="cs-CZ" b="1" dirty="0"/>
              <a:t>, pizzy, </a:t>
            </a:r>
            <a:r>
              <a:rPr lang="cs-CZ" b="1" dirty="0" err="1"/>
              <a:t>hotdogů</a:t>
            </a:r>
            <a:r>
              <a:rPr lang="cs-CZ" b="1" dirty="0"/>
              <a:t>, sendvičů</a:t>
            </a:r>
            <a:r>
              <a:rPr lang="cs-CZ" dirty="0"/>
              <a:t> a mnohých dalších, doposud nepříliš zdravých a na poctivé ingredience chudých jídlech. Stejně tak se na bělostné ubrusy těch nejlepších restaurací dostávají tradiční jídla ulic – </a:t>
            </a:r>
            <a:r>
              <a:rPr lang="cs-CZ" b="1" dirty="0"/>
              <a:t>street food</a:t>
            </a:r>
            <a:r>
              <a:rPr lang="cs-CZ" dirty="0"/>
              <a:t> je stále nehasnoucím trendem a stal se obrovskou studnicí inspirace mnohých šéfkuchařů.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0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Klasická nabídka obědů o několika chodech se mění na nabídku menších jídel ze širokého volného výběru. </a:t>
            </a:r>
          </a:p>
          <a:p>
            <a:r>
              <a:rPr lang="cs-CZ" b="1" dirty="0"/>
              <a:t>Projevuje se zájem o vegetariánský způsob stravování. </a:t>
            </a:r>
          </a:p>
          <a:p>
            <a:r>
              <a:rPr lang="cs-CZ" b="1" dirty="0"/>
              <a:t>Od roku 1999</a:t>
            </a:r>
            <a:br>
              <a:rPr lang="cs-CZ" b="1" dirty="0"/>
            </a:br>
            <a:r>
              <a:rPr lang="cs-CZ" b="1" dirty="0"/>
              <a:t>se v českých restauracích objevuje používání biopotravin při sestavování menu, které</a:t>
            </a:r>
            <a:br>
              <a:rPr lang="cs-CZ" b="1" dirty="0"/>
            </a:br>
            <a:r>
              <a:rPr lang="cs-CZ" b="1" dirty="0"/>
              <a:t>kromě kvality pozitivně ovlivňují chuť pokrmů. Pokrmy s obsahem účinných zdraví</a:t>
            </a:r>
            <a:br>
              <a:rPr lang="cs-CZ" b="1" dirty="0"/>
            </a:br>
            <a:r>
              <a:rPr lang="cs-CZ" b="1" dirty="0"/>
              <a:t>prospěšných látek nazýváme „Bio Food“ nebo také „</a:t>
            </a:r>
            <a:r>
              <a:rPr lang="cs-CZ" b="1" dirty="0" err="1"/>
              <a:t>Functional</a:t>
            </a:r>
            <a:r>
              <a:rPr lang="cs-CZ" b="1" dirty="0"/>
              <a:t> Food“.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139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11. Nová generace „globálních chutí“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Globalizace postupuje neskutečným tempem – a ve světě gastronomie možná ještě rychleji. </a:t>
            </a:r>
          </a:p>
          <a:p>
            <a:r>
              <a:rPr lang="cs-CZ" dirty="0"/>
              <a:t>Stálé oblibě se těší jihovýchodní Asie, přibývají však nové země, jako například</a:t>
            </a:r>
            <a:r>
              <a:rPr lang="cs-CZ" b="1" dirty="0"/>
              <a:t> Filipíny či Laos</a:t>
            </a:r>
            <a:r>
              <a:rPr lang="cs-CZ" dirty="0"/>
              <a:t>. Největší pozornost se však upírá směrem k </a:t>
            </a:r>
            <a:r>
              <a:rPr lang="cs-CZ" b="1" dirty="0"/>
              <a:t>Blízkému východu</a:t>
            </a:r>
            <a:r>
              <a:rPr lang="cs-CZ" dirty="0"/>
              <a:t> a hlavně ještě více na jih – </a:t>
            </a:r>
            <a:r>
              <a:rPr lang="cs-CZ" b="1" dirty="0"/>
              <a:t>do Afriky</a:t>
            </a:r>
            <a:r>
              <a:rPr lang="cs-CZ" dirty="0"/>
              <a:t>.</a:t>
            </a:r>
          </a:p>
          <a:p>
            <a:r>
              <a:rPr lang="cs-CZ" dirty="0"/>
              <a:t>Globální chutě zkrátka vyžadují globální menu. </a:t>
            </a:r>
          </a:p>
          <a:p>
            <a:r>
              <a:rPr lang="cs-CZ" dirty="0"/>
              <a:t>Jedním z příkladů kombinace zemí a jejich kulinářských specifik je </a:t>
            </a:r>
            <a:r>
              <a:rPr lang="cs-CZ" b="1" dirty="0" err="1"/>
              <a:t>Nikkei</a:t>
            </a:r>
            <a:r>
              <a:rPr lang="cs-CZ" dirty="0"/>
              <a:t> – pravděpodobně jedna z nejmladších světových kuchyní, kterou v roce 2017 čeká velký boom. </a:t>
            </a:r>
            <a:r>
              <a:rPr lang="cs-CZ" b="1" dirty="0" err="1"/>
              <a:t>Nikkei</a:t>
            </a:r>
            <a:r>
              <a:rPr lang="cs-CZ" b="1" dirty="0"/>
              <a:t> je spojením toho nejlepšího z japonské a peruánské kuchyně</a:t>
            </a:r>
            <a:r>
              <a:rPr lang="cs-CZ" dirty="0"/>
              <a:t>. Je založena na využití latinskoamerických ingrediencí zpracovaných s precizností japonských kulinářských technik a s využitím všech znalostí moderní gastronomie. Dostane se </a:t>
            </a:r>
            <a:r>
              <a:rPr lang="cs-CZ" dirty="0" err="1"/>
              <a:t>Nikkei</a:t>
            </a:r>
            <a:r>
              <a:rPr lang="cs-CZ" dirty="0"/>
              <a:t> i k nám?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93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13. </a:t>
            </a:r>
            <a:r>
              <a:rPr lang="cs-CZ" dirty="0" err="1"/>
              <a:t>Miskování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Servírování jídla do misek</a:t>
            </a:r>
            <a:r>
              <a:rPr lang="cs-CZ" dirty="0"/>
              <a:t> místo na velké bílé talíře má mnoho výhod. Lidem se z nich lépe jí, kuchařům šetří práci, protože do nich nemusí dlouze a pečlivě aranžovat, pojmou bez problémů salát i polévku a jsou základem mnoha oblíbených (nejen) asijských jídel. </a:t>
            </a:r>
          </a:p>
        </p:txBody>
      </p:sp>
    </p:spTree>
    <p:extLst>
      <p:ext uri="{BB962C8B-B14F-4D97-AF65-F5344CB8AC3E}">
        <p14:creationId xmlns:p14="http://schemas.microsoft.com/office/powerpoint/2010/main" val="770874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14. Chutě domácích mazlíčků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Domácí mazlíčci jsou nedílnou součástí našich rodin a životů a nezapomíná se na ně ani ve světě jídla. </a:t>
            </a:r>
          </a:p>
          <a:p>
            <a:r>
              <a:rPr lang="cs-CZ" dirty="0"/>
              <a:t>Je bio? Nutričně vyvážené? Z kvalitních surovin? Udržitelné? </a:t>
            </a:r>
            <a:r>
              <a:rPr lang="cs-CZ" b="1" dirty="0"/>
              <a:t>Obyčejným granulím a konzervám, zdá se, odzvonilo.</a:t>
            </a:r>
            <a:r>
              <a:rPr lang="cs-CZ" dirty="0"/>
              <a:t> </a:t>
            </a:r>
          </a:p>
          <a:p>
            <a:r>
              <a:rPr lang="cs-CZ" dirty="0"/>
              <a:t>Vznikají zvířecí pekárny, kavárny a restaurace zařazují speciální psí menu, pečou se narozeninové dorty mazlíčkům na míru… A podle znalců je to teprve začátek.</a:t>
            </a:r>
          </a:p>
        </p:txBody>
      </p:sp>
    </p:spTree>
    <p:extLst>
      <p:ext uri="{BB962C8B-B14F-4D97-AF65-F5344CB8AC3E}">
        <p14:creationId xmlns:p14="http://schemas.microsoft.com/office/powerpoint/2010/main" val="113379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15. Restaurace bez židlí a židle bez restaurací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Tradiční restaurace, tedy místa, kam host přijde, objedná si, jídlo se v kuchyni kousek od něj připraví, host se nají, zaplatí a odejde, začínají doplňovat, a v některých případech i mírně vytlačovat, nové koncepty, které tyto po dlouhá léta zažité pořádky nerespektují.</a:t>
            </a:r>
          </a:p>
          <a:p>
            <a:r>
              <a:rPr lang="cs-CZ" dirty="0"/>
              <a:t> Rozvozové služby procházejí evolucí a dávno již nejsou jen prostředníkem mezi restaurací a zákazníkem. Vznikají samostatné služby, které si zachovaly většinu vlastností restaurace, </a:t>
            </a:r>
            <a:r>
              <a:rPr lang="cs-CZ" b="1" dirty="0"/>
              <a:t>chybí jim však jedna zásadní věc – židle a samotné jídelní prostory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48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 Místo toho vaří ve finančně výhodnějších a často zastrčených kuchyních a jídlo vozí svým zákazníkům až pod nos. Jedná se o oboustranně výhodný obchod. </a:t>
            </a:r>
            <a:r>
              <a:rPr lang="cs-CZ" b="1" dirty="0"/>
              <a:t>„Restaurace“ se může plně soustředit pouze na chuť a kvalitu jídla</a:t>
            </a:r>
            <a:r>
              <a:rPr lang="cs-CZ" dirty="0"/>
              <a:t>, zákazník se nemusí pohnout z místa a pomocí aplikace a často za rekordní čas dostane jídlo v kvalitě s běžnou restaurací srovnatelnou – a někdy i vyšší.</a:t>
            </a:r>
          </a:p>
          <a:p>
            <a:r>
              <a:rPr lang="cs-CZ" dirty="0"/>
              <a:t>Protipólem tohoto trendu jsou židle (a kuchaři) bez restaurací. Rozvíjí se služby, aplikace a start-</a:t>
            </a:r>
            <a:r>
              <a:rPr lang="cs-CZ" dirty="0" err="1"/>
              <a:t>upy</a:t>
            </a:r>
            <a:r>
              <a:rPr lang="cs-CZ" dirty="0"/>
              <a:t>, založené na tzv. „</a:t>
            </a:r>
            <a:r>
              <a:rPr lang="cs-CZ" b="1" dirty="0" err="1"/>
              <a:t>home</a:t>
            </a:r>
            <a:r>
              <a:rPr lang="cs-CZ" b="1" dirty="0"/>
              <a:t> </a:t>
            </a:r>
            <a:r>
              <a:rPr lang="cs-CZ" b="1" dirty="0" err="1"/>
              <a:t>cooks</a:t>
            </a:r>
            <a:r>
              <a:rPr lang="cs-CZ" dirty="0"/>
              <a:t>“, tedy domácích, většinou amatérských kuchařích, kteří </a:t>
            </a:r>
            <a:r>
              <a:rPr lang="cs-CZ" b="1" dirty="0"/>
              <a:t>vaří ve vlastní (nebo přímo vaší) kuchyni</a:t>
            </a:r>
            <a:r>
              <a:rPr lang="cs-CZ" dirty="0"/>
              <a:t>, a nabízí tak své kuchařské služby a dovednosti. Jak si tito kuchařští nadšenci rozumí se zákony a hygienou, už je věc druhá…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87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16. Snídaně? </a:t>
            </a:r>
            <a:r>
              <a:rPr lang="cs-CZ" dirty="0" err="1"/>
              <a:t>Brunch</a:t>
            </a:r>
            <a:r>
              <a:rPr lang="cs-CZ" dirty="0"/>
              <a:t>? </a:t>
            </a:r>
            <a:r>
              <a:rPr lang="cs-CZ" dirty="0" err="1"/>
              <a:t>Brunchfast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Snídaně po celý den a </a:t>
            </a:r>
            <a:r>
              <a:rPr lang="cs-CZ" dirty="0" err="1"/>
              <a:t>brunche</a:t>
            </a:r>
            <a:r>
              <a:rPr lang="cs-CZ" dirty="0"/>
              <a:t> mají již dávno zajištěné své teplé místo na slunci a není důvod, aby jejich popularita klesala. </a:t>
            </a:r>
          </a:p>
          <a:p>
            <a:r>
              <a:rPr lang="cs-CZ" dirty="0"/>
              <a:t>Tradiční snídaňová nabídka však začíná procházet obměnou a, navzdory všem trendům zdravého stravování, získává mnohem těžší, až „agresivnější“, podobu. </a:t>
            </a:r>
          </a:p>
          <a:p>
            <a:r>
              <a:rPr lang="cs-CZ" b="1" dirty="0"/>
              <a:t>Smažené kuře, </a:t>
            </a:r>
            <a:r>
              <a:rPr lang="cs-CZ" b="1" dirty="0" err="1"/>
              <a:t>sriracha</a:t>
            </a:r>
            <a:r>
              <a:rPr lang="cs-CZ" b="1" dirty="0"/>
              <a:t>, klobása, </a:t>
            </a:r>
            <a:r>
              <a:rPr lang="cs-CZ" b="1" dirty="0" err="1"/>
              <a:t>chimichurri</a:t>
            </a:r>
            <a:r>
              <a:rPr lang="cs-CZ" b="1" dirty="0"/>
              <a:t>, trhané vepřové, smažená vejce, skořicový šnek se slaninou, snídaňové sendviče s vejci, slaninou a křenem, nebo třeba snídaňové </a:t>
            </a:r>
            <a:r>
              <a:rPr lang="cs-CZ" b="1" dirty="0" err="1"/>
              <a:t>tacos</a:t>
            </a:r>
            <a:r>
              <a:rPr lang="cs-CZ" b="1" dirty="0"/>
              <a:t>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10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Poke</a:t>
            </a:r>
            <a:r>
              <a:rPr lang="cs-CZ" dirty="0"/>
              <a:t> tvoří syrová ryba, marinovaná v limetkové šťávě, sezamovém oleji a sójové omáčce. K polynéskému základu se tak v tomto receptu připojil jasný vliv japonské kuchyně.</a:t>
            </a:r>
          </a:p>
          <a:p>
            <a:r>
              <a:rPr lang="cs-CZ" dirty="0"/>
              <a:t>“</a:t>
            </a:r>
            <a:r>
              <a:rPr lang="cs-CZ" b="1" dirty="0" err="1"/>
              <a:t>freakshake</a:t>
            </a:r>
            <a:r>
              <a:rPr lang="cs-CZ" dirty="0"/>
              <a:t>”, australský mléčný koktejl se zmrzlinou, který se vrství šlehačkou s množstvím dalších ingrediencí – od sušenek přes polevy a </a:t>
            </a:r>
            <a:r>
              <a:rPr lang="cs-CZ" dirty="0" err="1"/>
              <a:t>donuty</a:t>
            </a:r>
            <a:r>
              <a:rPr lang="cs-CZ" dirty="0"/>
              <a:t> až po gumové medvídky – do neskutečných výšin. </a:t>
            </a:r>
          </a:p>
          <a:p>
            <a:r>
              <a:rPr lang="cs-CZ" b="1"/>
              <a:t>zeleninové jogurty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6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64837-EFFF-474C-BC88-7EBEA2C0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1A6CB-F47E-40E2-A0D8-9FE9679F6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Rozdělte se do dvojic/trojic a nalezněte významné </a:t>
            </a:r>
            <a:r>
              <a:rPr lang="cs-CZ" dirty="0" err="1"/>
              <a:t>gastrofestivaly</a:t>
            </a:r>
            <a:r>
              <a:rPr lang="cs-CZ" dirty="0"/>
              <a:t> v ČR. </a:t>
            </a:r>
          </a:p>
          <a:p>
            <a:r>
              <a:rPr lang="cs-CZ" dirty="0"/>
              <a:t>Pro jednotlivé kraje – losování </a:t>
            </a:r>
          </a:p>
          <a:p>
            <a:r>
              <a:rPr lang="cs-CZ" dirty="0"/>
              <a:t>Napište : název, termín konání, zaměření, </a:t>
            </a:r>
            <a:r>
              <a:rPr lang="cs-CZ"/>
              <a:t>vstupné atd…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386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https://www.youtube.com/watch?v=lfe9OnpQWXE</a:t>
            </a:r>
            <a:r>
              <a:rPr lang="cs-CZ" dirty="0"/>
              <a:t> trendy ve službách 4 m.  2023</a:t>
            </a:r>
          </a:p>
          <a:p>
            <a:r>
              <a:rPr lang="cs-CZ" dirty="0">
                <a:hlinkClick r:id="rId3"/>
              </a:rPr>
              <a:t>https://www.youtube.com/watch?v=KTvWkejl714</a:t>
            </a:r>
            <a:r>
              <a:rPr lang="cs-CZ" dirty="0"/>
              <a:t>    2024 5. m</a:t>
            </a:r>
          </a:p>
        </p:txBody>
      </p:sp>
    </p:spTree>
    <p:extLst>
      <p:ext uri="{BB962C8B-B14F-4D97-AF65-F5344CB8AC3E}">
        <p14:creationId xmlns:p14="http://schemas.microsoft.com/office/powerpoint/2010/main" val="166283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Zážitková gastronomie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Cílem tzv. zážitkové gastronomie je prožitek z konzumace jídla, a to nejen prožitek</a:t>
            </a:r>
            <a:br>
              <a:rPr lang="cs-CZ" b="1" dirty="0"/>
            </a:br>
            <a:r>
              <a:rPr lang="cs-CZ" b="1" dirty="0"/>
              <a:t>zaměřený na chuťové buňky, ale i na další lidské smysly. </a:t>
            </a:r>
          </a:p>
          <a:p>
            <a:r>
              <a:rPr lang="cs-CZ" b="1" dirty="0"/>
              <a:t>Host může pozorovat přípravu</a:t>
            </a:r>
            <a:br>
              <a:rPr lang="cs-CZ" b="1" dirty="0"/>
            </a:br>
            <a:r>
              <a:rPr lang="cs-CZ" b="1" dirty="0"/>
              <a:t>svého objednaného pokrmu například formou flambování přímo u stolu, </a:t>
            </a:r>
            <a:r>
              <a:rPr lang="cs-CZ" b="1" dirty="0" err="1"/>
              <a:t>filetování</a:t>
            </a:r>
            <a:r>
              <a:rPr lang="cs-CZ" b="1" dirty="0"/>
              <a:t> a podobně. </a:t>
            </a:r>
          </a:p>
          <a:p>
            <a:r>
              <a:rPr lang="cs-CZ" b="1" dirty="0"/>
              <a:t>Často se sám host může i fyzicky podílet na přípravě, která je doprovázena</a:t>
            </a:r>
            <a:br>
              <a:rPr lang="cs-CZ" b="1" dirty="0"/>
            </a:br>
            <a:r>
              <a:rPr lang="cs-CZ" b="1" dirty="0"/>
              <a:t>například zvukovými efekty a nestandardním osvětlením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78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Fun</a:t>
            </a:r>
            <a:r>
              <a:rPr lang="cs-CZ" b="1" dirty="0"/>
              <a:t> Food“ a „</a:t>
            </a:r>
            <a:r>
              <a:rPr lang="cs-CZ" b="1" dirty="0" err="1"/>
              <a:t>Fancy</a:t>
            </a:r>
            <a:r>
              <a:rPr lang="cs-CZ" b="1" dirty="0"/>
              <a:t> Food“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Jedná se o zábavnou formu gastronomie, která využívá tvořivosti kuchaře a obsluhy. </a:t>
            </a:r>
          </a:p>
          <a:p>
            <a:r>
              <a:rPr lang="cs-CZ" b="1" dirty="0"/>
              <a:t>Podobný význam má i pojem „Puzzle Food“, se kterým je možné se setkat zejména v kategorii cukrářských výrobků a atraktivních dezertů. Sladké lahůdky jsou sestaveny z drobných prvků s využitím kuchařovy kreativity s dokonalým aranžmá na talíři. </a:t>
            </a:r>
          </a:p>
          <a:p>
            <a:r>
              <a:rPr lang="cs-CZ" b="1" dirty="0"/>
              <a:t>Vyhledávané jsou podniky které se drží regionální gastronomie, avšak do popředí se stále silněji dostávají pokrmy</a:t>
            </a:r>
            <a:br>
              <a:rPr lang="cs-CZ" b="1" dirty="0"/>
            </a:br>
            <a:r>
              <a:rPr lang="cs-CZ" b="1" dirty="0"/>
              <a:t>z nejrůznějších národních kuchyní - „</a:t>
            </a:r>
            <a:r>
              <a:rPr lang="cs-CZ" b="1" dirty="0" err="1"/>
              <a:t>Ethno</a:t>
            </a:r>
            <a:r>
              <a:rPr lang="cs-CZ" b="1" dirty="0"/>
              <a:t> Food“.</a:t>
            </a:r>
          </a:p>
        </p:txBody>
      </p:sp>
    </p:spTree>
    <p:extLst>
      <p:ext uri="{BB962C8B-B14F-4D97-AF65-F5344CB8AC3E}">
        <p14:creationId xmlns:p14="http://schemas.microsoft.com/office/powerpoint/2010/main" val="119744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„</a:t>
            </a:r>
            <a:r>
              <a:rPr lang="cs-CZ" b="1" dirty="0" err="1"/>
              <a:t>Fusion</a:t>
            </a:r>
            <a:br>
              <a:rPr lang="cs-CZ" b="1" dirty="0"/>
            </a:br>
            <a:r>
              <a:rPr lang="cs-CZ" b="1" dirty="0" err="1"/>
              <a:t>Cuisine</a:t>
            </a:r>
            <a:r>
              <a:rPr lang="cs-CZ" b="1" dirty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Jedná se o gastronomický styl, při kterém je základem tradiční regionální kuchyně obohacená netradiční exotickou kuchyní. Zjednodušeně jde o směs pokrmů připravovaných pomocí vzájemně promíchaných tradičních postupů. </a:t>
            </a:r>
          </a:p>
          <a:p>
            <a:r>
              <a:rPr lang="cs-CZ" b="1" dirty="0"/>
              <a:t>Tento styl vyžaduje velké mistrovské schopnosti kuchaře</a:t>
            </a:r>
          </a:p>
        </p:txBody>
      </p:sp>
    </p:spTree>
    <p:extLst>
      <p:ext uri="{BB962C8B-B14F-4D97-AF65-F5344CB8AC3E}">
        <p14:creationId xmlns:p14="http://schemas.microsoft.com/office/powerpoint/2010/main" val="277078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„Fast Food“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První provozovny tohoto typu se objevily kolem roku 1954 v USA. Ve vyspělých zemích jsou takové podniky nezbytnou součástí života obyvatel, ačkoli je nutno podotknout, že předností tohoto typu stravování je pouze rychlost a dostupnost.</a:t>
            </a:r>
          </a:p>
          <a:p>
            <a:r>
              <a:rPr lang="cs-CZ" b="1" dirty="0"/>
              <a:t>Příprava, servis a podávání probíhá téměř ve stejném čase.</a:t>
            </a:r>
          </a:p>
          <a:p>
            <a:r>
              <a:rPr lang="cs-CZ" b="1" dirty="0"/>
              <a:t>Nutriční hodnota pokrmů však značně zaostává. To vystihuje pojem „</a:t>
            </a:r>
            <a:r>
              <a:rPr lang="cs-CZ" b="1" dirty="0" err="1"/>
              <a:t>Junk</a:t>
            </a:r>
            <a:r>
              <a:rPr lang="cs-CZ" b="1" dirty="0"/>
              <a:t> Food“.</a:t>
            </a:r>
            <a:br>
              <a:rPr lang="cs-CZ" b="1" dirty="0"/>
            </a:br>
            <a:r>
              <a:rPr lang="cs-CZ" b="1" dirty="0"/>
              <a:t>Pokrmy tohoto typu nabízí podniky rychlého občerstvení v podobě smažených</a:t>
            </a:r>
            <a:br>
              <a:rPr lang="cs-CZ" b="1" dirty="0"/>
            </a:br>
            <a:r>
              <a:rPr lang="cs-CZ" b="1" dirty="0"/>
              <a:t>a sladkých pokrmů bez výživných hodnot, dokonce označované jako podřadné jídlo</a:t>
            </a:r>
            <a:br>
              <a:rPr lang="cs-CZ" b="1" dirty="0"/>
            </a:br>
            <a:r>
              <a:rPr lang="cs-CZ" b="1" dirty="0"/>
              <a:t>a prázdné kalorie.</a:t>
            </a:r>
          </a:p>
        </p:txBody>
      </p:sp>
    </p:spTree>
    <p:extLst>
      <p:ext uri="{BB962C8B-B14F-4D97-AF65-F5344CB8AC3E}">
        <p14:creationId xmlns:p14="http://schemas.microsoft.com/office/powerpoint/2010/main" val="318606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„</a:t>
            </a:r>
            <a:r>
              <a:rPr lang="cs-CZ" b="1" dirty="0" err="1"/>
              <a:t>Slow</a:t>
            </a:r>
            <a:r>
              <a:rPr lang="cs-CZ" b="1" dirty="0"/>
              <a:t> Food“,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Představuje harmonické menu o více menších chodech. </a:t>
            </a:r>
          </a:p>
          <a:p>
            <a:r>
              <a:rPr lang="cs-CZ" b="1" dirty="0"/>
              <a:t>Výrobci a restaurace se spojili v hnutí za účelem protestu proti rychlému občerstvení. </a:t>
            </a:r>
          </a:p>
          <a:p>
            <a:r>
              <a:rPr lang="cs-CZ" b="1" dirty="0"/>
              <a:t>Hnutí vzniklo v Itálii v roce 1986 a do současné doby se zapojilo více než 850 míst ze 130 zemí. Cílem je zachovat kulturu stravování a stolování s ohledem na regionální tradice a zdraví, využívání organických a místních surovin bez chemického ošetření.</a:t>
            </a:r>
          </a:p>
        </p:txBody>
      </p:sp>
      <p:sp>
        <p:nvSpPr>
          <p:cNvPr id="4" name="AutoShape 2" descr="Výsledek obrázku pro slow food"/>
          <p:cNvSpPr>
            <a:spLocks noChangeAspect="1" noChangeArrowheads="1"/>
          </p:cNvSpPr>
          <p:nvPr/>
        </p:nvSpPr>
        <p:spPr bwMode="auto">
          <a:xfrm>
            <a:off x="990601" y="1634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slow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slow food"/>
          <p:cNvSpPr>
            <a:spLocks noChangeAspect="1" noChangeArrowheads="1"/>
          </p:cNvSpPr>
          <p:nvPr/>
        </p:nvSpPr>
        <p:spPr bwMode="auto">
          <a:xfrm>
            <a:off x="307975" y="7937"/>
            <a:ext cx="2117070" cy="21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64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Koncept systémové či účelové gastronomie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se zakládá na centralizované kuchyni, ale existují možnosti, jak i pouhý výdej stravy v kantýně může být gastronomicky zajímavým aktem.</a:t>
            </a:r>
          </a:p>
          <a:p>
            <a:r>
              <a:rPr lang="cs-CZ" b="1" dirty="0"/>
              <a:t> Od 80. let minulého století se rozvíjí systém tabletového pásu, na</a:t>
            </a:r>
            <a:br>
              <a:rPr lang="cs-CZ" b="1" dirty="0"/>
            </a:br>
            <a:r>
              <a:rPr lang="cs-CZ" b="1" dirty="0"/>
              <a:t>který se postupně přidávají jednotlivé chody. </a:t>
            </a:r>
          </a:p>
          <a:p>
            <a:r>
              <a:rPr lang="cs-CZ" b="1" dirty="0"/>
              <a:t>Moderní podniky společného stravování jsou vybaveny technikou, která umožní kuchaři vyexpedovat 3 pokrmy za minutu, které se dohotovují dle přání hosta a před jeho zrakem, tzv. „</a:t>
            </a:r>
            <a:r>
              <a:rPr lang="cs-CZ" b="1" dirty="0" err="1"/>
              <a:t>Frontcooking</a:t>
            </a:r>
            <a:r>
              <a:rPr lang="cs-CZ" b="1" dirty="0"/>
              <a:t>“ 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72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3227</Words>
  <Application>Microsoft Office PowerPoint</Application>
  <PresentationFormat>Širokoúhlá obrazovka</PresentationFormat>
  <Paragraphs>149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Organika</vt:lpstr>
      <vt:lpstr>Trendy v gastronomii</vt:lpstr>
      <vt:lpstr>TRENDY V GASTRONOMII</vt:lpstr>
      <vt:lpstr>Prezentace aplikace PowerPoint</vt:lpstr>
      <vt:lpstr>Zážitková gastronomie </vt:lpstr>
      <vt:lpstr>„Fun Food“ a „Fancy Food“</vt:lpstr>
      <vt:lpstr>„Fusion Cuisine“</vt:lpstr>
      <vt:lpstr>„Fast Food“</vt:lpstr>
      <vt:lpstr>„Slow Food“,</vt:lpstr>
      <vt:lpstr>Koncept systémové či účelové gastronomie</vt:lpstr>
      <vt:lpstr>„Finger Food“</vt:lpstr>
      <vt:lpstr>Molekulární gastronomie</vt:lpstr>
      <vt:lpstr>Taste Waste</vt:lpstr>
      <vt:lpstr>Kvašení</vt:lpstr>
      <vt:lpstr>Brinner</vt:lpstr>
      <vt:lpstr>Pastrami</vt:lpstr>
      <vt:lpstr>Trendy</vt:lpstr>
      <vt:lpstr>2. Maso</vt:lpstr>
      <vt:lpstr>Prezentace aplikace PowerPoint</vt:lpstr>
      <vt:lpstr>Prezentace aplikace PowerPoint</vt:lpstr>
      <vt:lpstr>Top 10 Hospitality Industry Trends in 2023</vt:lpstr>
      <vt:lpstr>3. Jednoduchost</vt:lpstr>
      <vt:lpstr>4. Zdraví a nutriční hodnota</vt:lpstr>
      <vt:lpstr>5. Plýtvání potravinami</vt:lpstr>
      <vt:lpstr>6. Udržitelnost v gastronomii</vt:lpstr>
      <vt:lpstr>7. Čisté a přírodní ingredience a menu</vt:lpstr>
      <vt:lpstr>8. Zelenina </vt:lpstr>
      <vt:lpstr>9. Flexitariánství</vt:lpstr>
      <vt:lpstr>Prezentace aplikace PowerPoint</vt:lpstr>
      <vt:lpstr>10. Fast-casual koncept</vt:lpstr>
      <vt:lpstr>11. Nová generace „globálních chutí“</vt:lpstr>
      <vt:lpstr>13. Miskování</vt:lpstr>
      <vt:lpstr>14. Chutě domácích mazlíčků</vt:lpstr>
      <vt:lpstr>15. Restaurace bez židlí a židle bez restaurací </vt:lpstr>
      <vt:lpstr>Prezentace aplikace PowerPoint</vt:lpstr>
      <vt:lpstr>16. Snídaně? Brunch? Brunchfast!</vt:lpstr>
      <vt:lpstr>Prezentace aplikace PowerPoint</vt:lpstr>
      <vt:lpstr>úkol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v gastronomii</dc:title>
  <dc:creator>Uživatel systému Windows</dc:creator>
  <cp:lastModifiedBy>Klára Václavínková</cp:lastModifiedBy>
  <cp:revision>36</cp:revision>
  <dcterms:created xsi:type="dcterms:W3CDTF">2017-02-22T10:55:11Z</dcterms:created>
  <dcterms:modified xsi:type="dcterms:W3CDTF">2025-02-27T08:30:01Z</dcterms:modified>
</cp:coreProperties>
</file>