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cs-CZ"/>
              <a:t>Kliknutím lze upravit styl.</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3/10/2025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3/10/2025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3/10/2025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3/10/2025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cs-CZ"/>
              <a:t>Kliknutím lze upravit styl.</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3E5059C3-6A89-4494-99FF-5A4D6FFD50EB}" type="datetimeFigureOut">
              <a:rPr lang="en-US" dirty="0"/>
              <a:t>3/10/2025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cs-CZ"/>
              <a:t>Kliknutím lze upravit styl.</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3/10/2025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cs-CZ"/>
              <a:t>Kliknutím lze upravit styl.</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2609285" y="2851331"/>
            <a:ext cx="3893623" cy="3071434"/>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666635" y="2851331"/>
            <a:ext cx="3899798" cy="3071434"/>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3/10/2025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3/10/2025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3/10/2025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cs-CZ"/>
              <a:t>Kliknutím lze upravit styl.</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37D525BB-DA17-4BA0-B3C8-3AC3ABC827E6}" type="datetimeFigureOut">
              <a:rPr lang="en-US" dirty="0"/>
              <a:t>3/10/2025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cs-CZ"/>
              <a:t>Kliknutím lze upravit styl.</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16C4C9A-3960-41CF-A4E9-2A8FB932454B}" type="datetimeFigureOut">
              <a:rPr lang="en-US" dirty="0"/>
              <a:t>3/10/2025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3/10/2025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ubytko.cz/ekologicke-ubytovani-v-cr-zelena-dovolena/" TargetMode="External"/><Relationship Id="rId2" Type="http://schemas.openxmlformats.org/officeDocument/2006/relationships/hyperlink" Target="https://www.greenkey.globa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eden-czechtourism.cz/files/czech_code_of_ethics.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czechtourism.cz/cs-CZ/ca155876-62db-487a-a6f8-250c0fe7a080/page/rada-pro-globalni-trvale-udrzitelny-cestovni-ruch" TargetMode="External"/><Relationship Id="rId2" Type="http://schemas.openxmlformats.org/officeDocument/2006/relationships/hyperlink" Target="https://tourdata.cz/data/analyza-navstevnosti-a-dopadu-cestovniho-ruchu-v-narodnich-parcich-a-chko/" TargetMode="External"/><Relationship Id="rId1" Type="http://schemas.openxmlformats.org/officeDocument/2006/relationships/slideLayout" Target="../slideLayouts/slideLayout2.xml"/><Relationship Id="rId5" Type="http://schemas.openxmlformats.org/officeDocument/2006/relationships/hyperlink" Target="https://scholar.google.cz/scholar?as_ylo=2021&amp;q=udr%C5%BEiteln%C3%BD+cestovn%C3%AD+ruch&amp;hl=cs&amp;as_sdt=0,5&amp;as_vis=1" TargetMode="External"/><Relationship Id="rId4" Type="http://schemas.openxmlformats.org/officeDocument/2006/relationships/hyperlink" Target="https://cms.czechtourism.cz/cms/getmedia/e967a91b-6d16-49d7-adb5-8ef362ddc77d/GSTC-Destination-Criteria-v2-0.pdf?_gl=1*g5iqi7*_ga*MzU2NTM1NTUuMTY3NzQ4NDk5OQ..*_ga_2HLRR7D2WM*MTc0MDM5MzU4NS45LjAuMTc0MDM5MzU4NS4wLjAuMA"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BEF02-5CB8-4955-8629-763DE9316E6A}"/>
              </a:ext>
            </a:extLst>
          </p:cNvPr>
          <p:cNvSpPr>
            <a:spLocks noGrp="1"/>
          </p:cNvSpPr>
          <p:nvPr>
            <p:ph type="ctrTitle"/>
          </p:nvPr>
        </p:nvSpPr>
        <p:spPr/>
        <p:txBody>
          <a:bodyPr/>
          <a:lstStyle/>
          <a:p>
            <a:r>
              <a:rPr lang="cs-CZ" dirty="0"/>
              <a:t>Udržitelný cestovní ruchu </a:t>
            </a:r>
          </a:p>
        </p:txBody>
      </p:sp>
      <p:sp>
        <p:nvSpPr>
          <p:cNvPr id="3" name="Podnadpis 2">
            <a:extLst>
              <a:ext uri="{FF2B5EF4-FFF2-40B4-BE49-F238E27FC236}">
                <a16:creationId xmlns:a16="http://schemas.microsoft.com/office/drawing/2014/main" id="{781AB77F-A329-44F8-8BCD-64C2C762F640}"/>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116116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B16A3B-7B39-4AC6-8B38-BE22ABFA682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725648CD-5D3B-45A2-A77F-07C4ADD4123E}"/>
              </a:ext>
            </a:extLst>
          </p:cNvPr>
          <p:cNvSpPr>
            <a:spLocks noGrp="1"/>
          </p:cNvSpPr>
          <p:nvPr>
            <p:ph idx="1"/>
          </p:nvPr>
        </p:nvSpPr>
        <p:spPr/>
        <p:txBody>
          <a:bodyPr/>
          <a:lstStyle/>
          <a:p>
            <a:r>
              <a:rPr lang="cs-CZ" sz="1800" dirty="0">
                <a:effectLst/>
                <a:latin typeface="Times New Roman" panose="02020603050405020304" pitchFamily="18" charset="0"/>
                <a:ea typeface="Calibri" panose="020F0502020204030204" pitchFamily="34" charset="0"/>
                <a:cs typeface="Times New Roman" panose="02020603050405020304" pitchFamily="18" charset="0"/>
              </a:rPr>
              <a:t>O zeleném cestovním ruchu mluvíme v souvislosti s oblastmi, které jsou náchylnější ke zničení turismem a je v nich potřeba snížit škody a zvýšit přínosy z cestovního ruchu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ibidem</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cs-CZ" sz="1800" dirty="0">
                <a:effectLst/>
                <a:latin typeface="Times New Roman" panose="02020603050405020304" pitchFamily="18" charset="0"/>
                <a:ea typeface="Calibri" panose="020F0502020204030204" pitchFamily="34" charset="0"/>
                <a:cs typeface="Times New Roman" panose="02020603050405020304" pitchFamily="18" charset="0"/>
              </a:rPr>
              <a:t>V takovém případě mohou destinace vyžadovat menší a pomalejší rozvoj, aby se stihly přizpůsobit změnám.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Zardava</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Kilipiris</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(2012) dodávají, že ve skutečnosti je zelený cestovní ruch někdy používán jako označení stavu, kdy byly turistům poskytnuty informace o tom, jak se v destinaci chovat.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89836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3A1B07-E248-443A-A736-8A4A9DE6268F}"/>
              </a:ext>
            </a:extLst>
          </p:cNvPr>
          <p:cNvSpPr>
            <a:spLocks noGrp="1"/>
          </p:cNvSpPr>
          <p:nvPr>
            <p:ph type="title"/>
          </p:nvPr>
        </p:nvSpPr>
        <p:spPr/>
        <p:txBody>
          <a:bodyPr>
            <a:normAutofit fontScale="90000"/>
          </a:bodyPr>
          <a:lstStyle/>
          <a:p>
            <a:r>
              <a:rPr lang="cs-CZ" sz="3600" b="1" dirty="0">
                <a:solidFill>
                  <a:srgbClr val="FF0000"/>
                </a:solidFill>
                <a:effectLst/>
                <a:latin typeface="Times New Roman" panose="02020603050405020304" pitchFamily="18" charset="0"/>
                <a:ea typeface="Calibri" panose="020F0502020204030204" pitchFamily="34" charset="0"/>
              </a:rPr>
              <a:t>Principy udržitelnějších cestovních kanceláří během zájezdů</a:t>
            </a:r>
            <a:endParaRPr lang="cs-CZ" dirty="0"/>
          </a:p>
        </p:txBody>
      </p:sp>
      <p:sp>
        <p:nvSpPr>
          <p:cNvPr id="3" name="Zástupný obsah 2">
            <a:extLst>
              <a:ext uri="{FF2B5EF4-FFF2-40B4-BE49-F238E27FC236}">
                <a16:creationId xmlns:a16="http://schemas.microsoft.com/office/drawing/2014/main" id="{C0E43E3D-0C2F-4123-A2B0-DEA02D245A08}"/>
              </a:ext>
            </a:extLst>
          </p:cNvPr>
          <p:cNvSpPr>
            <a:spLocks noGrp="1"/>
          </p:cNvSpPr>
          <p:nvPr>
            <p:ph idx="1"/>
          </p:nvPr>
        </p:nvSpPr>
        <p:spPr/>
        <p:txBody>
          <a:bodyPr>
            <a:normAutofit lnSpcReduction="10000"/>
          </a:bodyPr>
          <a:lstStyle/>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Kampaně s názvem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Don’t</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wash</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kdy mají být ručníky v hotelech měněny jen ve chvíli, kdy si o to klienti řeknou.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Celosvětová osvěta řidičům autobusu, aby vypnuli motor, kdykoliv je to možné.</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Propagace v rámci EU o využívání vlakové dopravy jako nástroje ušetření energie.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Dotazníky pro hotely, dálkové autobusy a aerolinky pro identifikaci dobrých ukazatelů.</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Po každé prohlídce jsou průvodcům předány monitorovací materiály (dotazník o udržitelnosti ubytování, dopravy, výletů a chování zákazníků).</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643416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2B7932-137D-41D8-9DD1-C3A77A23E1D0}"/>
              </a:ext>
            </a:extLst>
          </p:cNvPr>
          <p:cNvSpPr>
            <a:spLocks noGrp="1"/>
          </p:cNvSpPr>
          <p:nvPr>
            <p:ph type="title"/>
          </p:nvPr>
        </p:nvSpPr>
        <p:spPr/>
        <p:txBody>
          <a:bodyPr>
            <a:normAutofit fontScale="90000"/>
          </a:bodyPr>
          <a:lstStyle/>
          <a:p>
            <a:pPr>
              <a:lnSpc>
                <a:spcPct val="107000"/>
              </a:lnSpc>
              <a:spcAft>
                <a:spcPts val="800"/>
              </a:spcAft>
            </a:pP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Interní principy udržitelnosti cestovních kanceláří</a:t>
            </a:r>
            <a:br>
              <a:rPr lang="cs-CZ" sz="28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55E439CD-AF2D-428C-8338-89D8AA7B9D19}"/>
              </a:ext>
            </a:extLst>
          </p:cNvPr>
          <p:cNvSpPr>
            <a:spLocks noGrp="1"/>
          </p:cNvSpPr>
          <p:nvPr>
            <p:ph idx="1"/>
          </p:nvPr>
        </p:nvSpPr>
        <p:spPr/>
        <p:txBody>
          <a:bodyPr>
            <a:normAutofit fontScale="92500"/>
          </a:bodyPr>
          <a:lstStyle/>
          <a:p>
            <a:pPr marL="342900" lvl="0" indent="-342900" algn="just">
              <a:lnSpc>
                <a:spcPct val="107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Snížení množství papírových materiálů vedením kanceláří</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Katalogy jsou tištěny na papíře šetrném k životnímu prostředí, v textu jsou zahrnuty ekologicky odpovědné informace</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Školení průvodců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Studiosus</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ve všech aspektech sociálně odpovědného cestování</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Školení pro místní průvodce v Izraeli, Egyptě, Řecku, Turecku, Jihoafrické republice nebo Namibii</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Validace a registrace eko-auditu ISO 14001</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4223387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E26DF5-C1AF-4894-AD40-C8AC1675643B}"/>
              </a:ext>
            </a:extLst>
          </p:cNvPr>
          <p:cNvSpPr>
            <a:spLocks noGrp="1"/>
          </p:cNvSpPr>
          <p:nvPr>
            <p:ph type="title"/>
          </p:nvPr>
        </p:nvSpPr>
        <p:spPr/>
        <p:txBody>
          <a:bodyPr/>
          <a:lstStyle/>
          <a:p>
            <a:r>
              <a:rPr lang="cs-CZ" dirty="0"/>
              <a:t>Certifikace zařízení cestovního ruchu </a:t>
            </a:r>
          </a:p>
        </p:txBody>
      </p:sp>
      <p:sp>
        <p:nvSpPr>
          <p:cNvPr id="3" name="Zástupný obsah 2">
            <a:extLst>
              <a:ext uri="{FF2B5EF4-FFF2-40B4-BE49-F238E27FC236}">
                <a16:creationId xmlns:a16="http://schemas.microsoft.com/office/drawing/2014/main" id="{9F596D38-CF3D-4632-9493-DF77BF2C8166}"/>
              </a:ext>
            </a:extLst>
          </p:cNvPr>
          <p:cNvSpPr>
            <a:spLocks noGrp="1"/>
          </p:cNvSpPr>
          <p:nvPr>
            <p:ph idx="1"/>
          </p:nvPr>
        </p:nvSpPr>
        <p:spPr/>
        <p:txBody>
          <a:bodyPr/>
          <a:lstStyle/>
          <a:p>
            <a:pPr algn="just">
              <a:lnSpc>
                <a:spcPct val="107000"/>
              </a:lnSpc>
              <a:spcAft>
                <a:spcPts val="8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může signalizovat úroveň kvality a udržitelné praktiky.</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Jelikož původní certifikační systémy </a:t>
            </a:r>
            <a:r>
              <a:rPr lang="cs-CZ"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EMAS a ISO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jsou aplikovatelné pouze na větší společnosti, vznikly dílčí systémy pro kontrolu a následného udělení certifikátu (Font, 2002).</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560972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CC44E4-D1AA-4085-836F-780B9AD4487D}"/>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C0245E7-399E-4949-8234-4525164D0F6F}"/>
              </a:ext>
            </a:extLst>
          </p:cNvPr>
          <p:cNvSpPr>
            <a:spLocks noGrp="1"/>
          </p:cNvSpPr>
          <p:nvPr>
            <p:ph idx="1"/>
          </p:nvPr>
        </p:nvSpPr>
        <p:spPr/>
        <p:txBody>
          <a:bodyPr>
            <a:normAutofit fontScale="92500"/>
          </a:bodyPr>
          <a:lstStyle/>
          <a:p>
            <a:r>
              <a:rPr lang="cs-CZ" sz="24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cs-CZ"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Green Globe 21</a:t>
            </a:r>
            <a:r>
              <a:rPr lang="cs-CZ"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je celosvětově rozšířená certifikace hodnotící udržitelnost. Zahrnuje hodnocení dodržování principů udržitelného cestovního ruchu v hotelech, ekonomický růst místní komunity nebo zmírňování negativních důsledků na životní prostředí (Rašovská, Ryglová, 2017). </a:t>
            </a:r>
          </a:p>
          <a:p>
            <a:r>
              <a:rPr lang="cs-CZ" b="1" dirty="0"/>
              <a:t>Na evropské úrovni funguje certifikát EU </a:t>
            </a:r>
            <a:r>
              <a:rPr lang="cs-CZ" b="1" dirty="0" err="1"/>
              <a:t>Ecolabel</a:t>
            </a:r>
            <a:r>
              <a:rPr lang="cs-CZ" b="1" dirty="0"/>
              <a:t> a na české úrovni jeho obdoba Ekologicky šetrná služba</a:t>
            </a:r>
            <a:r>
              <a:rPr lang="cs-CZ" dirty="0"/>
              <a:t>. Pro získání certifikátu musí hotel splnit určitá kritéria. Certifikace je ale obvykle spojena s jednorázovými a ročními poplatky.</a:t>
            </a:r>
          </a:p>
        </p:txBody>
      </p:sp>
    </p:spTree>
    <p:extLst>
      <p:ext uri="{BB962C8B-B14F-4D97-AF65-F5344CB8AC3E}">
        <p14:creationId xmlns:p14="http://schemas.microsoft.com/office/powerpoint/2010/main" val="2698694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724527-EFFF-47E7-BEF3-2C87AC2C09E5}"/>
              </a:ext>
            </a:extLst>
          </p:cNvPr>
          <p:cNvSpPr>
            <a:spLocks noGrp="1"/>
          </p:cNvSpPr>
          <p:nvPr>
            <p:ph type="title"/>
          </p:nvPr>
        </p:nvSpPr>
        <p:spPr/>
        <p:txBody>
          <a:bodyPr>
            <a:normAutofit fontScale="90000"/>
          </a:bodyPr>
          <a:lstStyle/>
          <a:p>
            <a:r>
              <a:rPr lang="cs-CZ"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European</a:t>
            </a: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Destinations</a:t>
            </a: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of</a:t>
            </a: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Excellence (EDEN)</a:t>
            </a:r>
            <a:r>
              <a:rPr lang="cs-CZ" sz="3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3600" dirty="0">
                <a:effectLst/>
                <a:latin typeface="Times New Roman" panose="02020603050405020304" pitchFamily="18" charset="0"/>
                <a:ea typeface="Calibri" panose="020F0502020204030204" pitchFamily="34" charset="0"/>
                <a:cs typeface="Times New Roman" panose="02020603050405020304" pitchFamily="18" charset="0"/>
              </a:rPr>
              <a:t>působí na území Evropské unie</a:t>
            </a:r>
            <a:endParaRPr lang="cs-CZ" dirty="0"/>
          </a:p>
        </p:txBody>
      </p:sp>
      <p:sp>
        <p:nvSpPr>
          <p:cNvPr id="3" name="Zástupný obsah 2">
            <a:extLst>
              <a:ext uri="{FF2B5EF4-FFF2-40B4-BE49-F238E27FC236}">
                <a16:creationId xmlns:a16="http://schemas.microsoft.com/office/drawing/2014/main" id="{B3DC713F-3FE1-410D-90B9-7ECCBA132674}"/>
              </a:ext>
            </a:extLst>
          </p:cNvPr>
          <p:cNvSpPr>
            <a:spLocks noGrp="1"/>
          </p:cNvSpPr>
          <p:nvPr>
            <p:ph idx="1"/>
          </p:nvPr>
        </p:nvSpPr>
        <p:spPr/>
        <p:txBody>
          <a:bodyPr/>
          <a:lstStyle/>
          <a:p>
            <a:pPr marL="0" lvl="0" indent="0" algn="just">
              <a:lnSpc>
                <a:spcPct val="107000"/>
              </a:lnSpc>
              <a:buNone/>
            </a:pPr>
            <a:r>
              <a:rPr lang="cs-CZ" sz="1800" u="sng" dirty="0">
                <a:effectLst/>
                <a:latin typeface="Times New Roman" panose="02020603050405020304" pitchFamily="18" charset="0"/>
                <a:ea typeface="Calibri" panose="020F0502020204030204" pitchFamily="34" charset="0"/>
                <a:cs typeface="Times New Roman" panose="02020603050405020304" pitchFamily="18" charset="0"/>
              </a:rPr>
              <a:t>destinace turismu</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Palatková</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2011). Jedná se o síť aktérů v destinacích, kteří si mohou sdílet rady na udržitelnější rozvoj. „Cílem sítě je povzbudit ostatní destinace, aby přijaly modely udržitelného rozvoje cestovního ruchu“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European</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Commission</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2023).</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Pro hodnocení </a:t>
            </a:r>
            <a:r>
              <a:rPr lang="cs-CZ" sz="1800" u="sng" dirty="0">
                <a:effectLst/>
                <a:latin typeface="Times New Roman" panose="02020603050405020304" pitchFamily="18" charset="0"/>
                <a:ea typeface="Calibri" panose="020F0502020204030204" pitchFamily="34" charset="0"/>
                <a:cs typeface="Times New Roman" panose="02020603050405020304" pitchFamily="18" charset="0"/>
              </a:rPr>
              <a:t>hotelů, kempů a atraktivit</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celosvětově se využívá systém </a:t>
            </a:r>
            <a:r>
              <a:rPr lang="cs-CZ"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cs-CZ"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Green </a:t>
            </a:r>
            <a:r>
              <a:rPr lang="cs-CZ"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Key</a:t>
            </a:r>
            <a:r>
              <a:rPr lang="cs-CZ"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Palatková</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2011). Tato ekoznačka je udělena zařízením, která splňují přísná kritéria v oblasti udržitelných obchodních praktik (Green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Key</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2023).</a:t>
            </a:r>
          </a:p>
          <a:p>
            <a:pPr marL="0" lvl="0" indent="0" algn="just">
              <a:lnSpc>
                <a:spcPct val="107000"/>
              </a:lnSpc>
              <a:spcAft>
                <a:spcPts val="800"/>
              </a:spcAft>
              <a:buNone/>
            </a:pPr>
            <a:r>
              <a:rPr lang="cs-CZ" sz="1800" dirty="0">
                <a:effectLst/>
                <a:latin typeface="Calibri" panose="020F0502020204030204" pitchFamily="34" charset="0"/>
                <a:ea typeface="Calibri" panose="020F0502020204030204" pitchFamily="34" charset="0"/>
                <a:cs typeface="Times New Roman" panose="02020603050405020304" pitchFamily="18" charset="0"/>
                <a:hlinkClick r:id="rId2"/>
              </a:rPr>
              <a:t>https://www.greenkey.global/</a:t>
            </a:r>
            <a:r>
              <a:rPr lang="cs-CZ" sz="1800" dirty="0">
                <a:latin typeface="Times New Roman" panose="02020603050405020304" pitchFamily="18" charset="0"/>
                <a:ea typeface="Calibri" panose="020F0502020204030204" pitchFamily="34" charset="0"/>
                <a:cs typeface="Times New Roman" panose="02020603050405020304" pitchFamily="18" charset="0"/>
              </a:rPr>
              <a:t> </a:t>
            </a:r>
          </a:p>
          <a:p>
            <a:pPr marL="0" lvl="0" indent="0" algn="just">
              <a:lnSpc>
                <a:spcPct val="107000"/>
              </a:lnSpc>
              <a:spcAft>
                <a:spcPts val="800"/>
              </a:spcAft>
              <a:buNone/>
            </a:pPr>
            <a:r>
              <a:rPr lang="cs-CZ" sz="1800" dirty="0">
                <a:effectLst/>
                <a:latin typeface="Calibri" panose="020F0502020204030204" pitchFamily="34" charset="0"/>
                <a:ea typeface="Calibri" panose="020F0502020204030204" pitchFamily="34" charset="0"/>
                <a:cs typeface="Times New Roman" panose="02020603050405020304" pitchFamily="18" charset="0"/>
                <a:hlinkClick r:id="rId3"/>
              </a:rPr>
              <a:t>https://eubytko.cz/ekologicke-ubytovani-v-cr-zelena-dovolena/</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486341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C55D68-6A41-484E-93E9-E379C54EBC2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1D84643-3F34-4B48-AEA4-D64CE03F2DD4}"/>
              </a:ext>
            </a:extLst>
          </p:cNvPr>
          <p:cNvSpPr>
            <a:spLocks noGrp="1"/>
          </p:cNvSpPr>
          <p:nvPr>
            <p:ph idx="1"/>
          </p:nvPr>
        </p:nvSpPr>
        <p:spPr/>
        <p:txBody>
          <a:bodyPr/>
          <a:lstStyle/>
          <a:p>
            <a:endParaRPr lang="cs-CZ"/>
          </a:p>
        </p:txBody>
      </p:sp>
      <p:pic>
        <p:nvPicPr>
          <p:cNvPr id="4" name="Obrázek 3">
            <a:extLst>
              <a:ext uri="{FF2B5EF4-FFF2-40B4-BE49-F238E27FC236}">
                <a16:creationId xmlns:a16="http://schemas.microsoft.com/office/drawing/2014/main" id="{05B5EE3B-DA7B-4F4A-951B-7022E882A002}"/>
              </a:ext>
            </a:extLst>
          </p:cNvPr>
          <p:cNvPicPr/>
          <p:nvPr/>
        </p:nvPicPr>
        <p:blipFill>
          <a:blip r:embed="rId2"/>
          <a:stretch>
            <a:fillRect/>
          </a:stretch>
        </p:blipFill>
        <p:spPr>
          <a:xfrm>
            <a:off x="1018029" y="660400"/>
            <a:ext cx="9967471" cy="5702300"/>
          </a:xfrm>
          <a:prstGeom prst="rect">
            <a:avLst/>
          </a:prstGeom>
        </p:spPr>
      </p:pic>
    </p:spTree>
    <p:extLst>
      <p:ext uri="{BB962C8B-B14F-4D97-AF65-F5344CB8AC3E}">
        <p14:creationId xmlns:p14="http://schemas.microsoft.com/office/powerpoint/2010/main" val="139160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3FE818-FB1B-41F7-902C-23A8E42E4C15}"/>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092E2A6-EDE5-4157-AC70-E99C3D632BA3}"/>
              </a:ext>
            </a:extLst>
          </p:cNvPr>
          <p:cNvSpPr>
            <a:spLocks noGrp="1"/>
          </p:cNvSpPr>
          <p:nvPr>
            <p:ph idx="1"/>
          </p:nvPr>
        </p:nvSpPr>
        <p:spPr/>
        <p:txBody>
          <a:bodyPr/>
          <a:lstStyle/>
          <a:p>
            <a:endParaRPr lang="cs-CZ"/>
          </a:p>
        </p:txBody>
      </p:sp>
      <p:pic>
        <p:nvPicPr>
          <p:cNvPr id="4" name="Obrázek 3">
            <a:extLst>
              <a:ext uri="{FF2B5EF4-FFF2-40B4-BE49-F238E27FC236}">
                <a16:creationId xmlns:a16="http://schemas.microsoft.com/office/drawing/2014/main" id="{7CE2D991-2BBF-4EE1-B583-10FE05FDAB6E}"/>
              </a:ext>
            </a:extLst>
          </p:cNvPr>
          <p:cNvPicPr/>
          <p:nvPr/>
        </p:nvPicPr>
        <p:blipFill>
          <a:blip r:embed="rId2"/>
          <a:stretch>
            <a:fillRect/>
          </a:stretch>
        </p:blipFill>
        <p:spPr>
          <a:xfrm>
            <a:off x="762000" y="1473200"/>
            <a:ext cx="10160000" cy="4229100"/>
          </a:xfrm>
          <a:prstGeom prst="rect">
            <a:avLst/>
          </a:prstGeom>
        </p:spPr>
      </p:pic>
    </p:spTree>
    <p:extLst>
      <p:ext uri="{BB962C8B-B14F-4D97-AF65-F5344CB8AC3E}">
        <p14:creationId xmlns:p14="http://schemas.microsoft.com/office/powerpoint/2010/main" val="1428668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50B8C-CC37-471B-963C-F7E6DE9D229D}"/>
              </a:ext>
            </a:extLst>
          </p:cNvPr>
          <p:cNvSpPr>
            <a:spLocks noGrp="1"/>
          </p:cNvSpPr>
          <p:nvPr>
            <p:ph type="title"/>
          </p:nvPr>
        </p:nvSpPr>
        <p:spPr/>
        <p:txBody>
          <a:bodyPr>
            <a:normAutofit fontScale="90000"/>
          </a:bodyPr>
          <a:lstStyle/>
          <a:p>
            <a:pPr>
              <a:lnSpc>
                <a:spcPct val="107000"/>
              </a:lnSpc>
              <a:spcAft>
                <a:spcPts val="800"/>
              </a:spcAft>
            </a:pPr>
            <a:r>
              <a:rPr lang="cs-CZ" sz="3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Implementace udržitelnosti cestovními kancelářemi</a:t>
            </a:r>
            <a:br>
              <a:rPr lang="cs-CZ" sz="28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3F70AEB0-9C5B-47EB-B6FD-AE9A70418E18}"/>
              </a:ext>
            </a:extLst>
          </p:cNvPr>
          <p:cNvSpPr>
            <a:spLocks noGrp="1"/>
          </p:cNvSpPr>
          <p:nvPr>
            <p:ph idx="1"/>
          </p:nvPr>
        </p:nvSpPr>
        <p:spPr/>
        <p:txBody>
          <a:bodyPr>
            <a:normAutofit lnSpcReduction="10000"/>
          </a:bodyPr>
          <a:lstStyle/>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Téma udržitelného rozvoje cestovního ruchu je jen teorie, pokud není převedeno do praxe.</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Cestovní kanceláře jako jeden z klíčových aktérů destinací mají pravomoc implementovat udržitelné praktiky do svých procesů.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 roce 2000 proběhlo první setkání Tour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Operators</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Initiative</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Sustainable</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Tourism</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fórum cestovních kanceláří, kde se diskutovaly přístupy k udržitelnému rozvoji cestovního ruchu.</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674050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A46EA0-8C8C-4C96-9DFB-11A57575CF41}"/>
              </a:ext>
            </a:extLst>
          </p:cNvPr>
          <p:cNvSpPr>
            <a:spLocks noGrp="1"/>
          </p:cNvSpPr>
          <p:nvPr>
            <p:ph type="title"/>
          </p:nvPr>
        </p:nvSpPr>
        <p:spPr/>
        <p:txBody>
          <a:bodyPr>
            <a:normAutofit fontScale="90000"/>
          </a:bodyPr>
          <a:lstStyle/>
          <a:p>
            <a:pPr>
              <a:lnSpc>
                <a:spcPct val="107000"/>
              </a:lnSpc>
              <a:spcAft>
                <a:spcPts val="800"/>
              </a:spcAft>
            </a:pPr>
            <a:r>
              <a:rPr lang="cs-CZ" sz="3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Způsoby, jak mohou být cestovní kanceláře udržitelnější, lze rozdělit do tří kategorií (</a:t>
            </a:r>
            <a:r>
              <a:rPr lang="cs-CZ" sz="36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Škorić</a:t>
            </a:r>
            <a:r>
              <a:rPr lang="cs-CZ" sz="3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2022):</a:t>
            </a:r>
            <a:br>
              <a:rPr lang="cs-CZ" sz="28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D37B6470-2094-4C31-A079-C59754915B36}"/>
              </a:ext>
            </a:extLst>
          </p:cNvPr>
          <p:cNvSpPr>
            <a:spLocks noGrp="1"/>
          </p:cNvSpPr>
          <p:nvPr>
            <p:ph idx="1"/>
          </p:nvPr>
        </p:nvSpPr>
        <p:spPr/>
        <p:txBody>
          <a:bodyPr>
            <a:normAutofit fontScale="92500" lnSpcReduction="20000"/>
          </a:bodyPr>
          <a:lstStyle/>
          <a:p>
            <a:pPr algn="just">
              <a:lnSpc>
                <a:spcPct val="107000"/>
              </a:lnSpc>
              <a:spcAft>
                <a:spcPts val="800"/>
              </a:spcAft>
            </a:pPr>
            <a:r>
              <a:rPr lang="cs-CZ" sz="1800" i="1" dirty="0">
                <a:effectLst/>
                <a:latin typeface="Times New Roman" panose="02020603050405020304" pitchFamily="18" charset="0"/>
                <a:ea typeface="Calibri" panose="020F0502020204030204" pitchFamily="34" charset="0"/>
                <a:cs typeface="Times New Roman" panose="02020603050405020304" pitchFamily="18" charset="0"/>
              </a:rPr>
              <a:t>Jednat lokálně pro udržitelnější cestování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Vybírat si lokální ubytovatele a poskytovatele služeb</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Najímat místní průvodce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Edukace zaměstnanců a turistů</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1" dirty="0">
                <a:effectLst/>
                <a:latin typeface="Times New Roman" panose="02020603050405020304" pitchFamily="18" charset="0"/>
                <a:ea typeface="Calibri" panose="020F0502020204030204" pitchFamily="34" charset="0"/>
                <a:cs typeface="Times New Roman" panose="02020603050405020304" pitchFamily="18" charset="0"/>
              </a:rPr>
              <a:t>Snížit uhlíkovou stopu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Využívat přímé lety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Vytvořit zájezdy s vlakovou dopravou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Přijmout dobrodružné cestování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Propagace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slow</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travel</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3186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1C8AC0-FFB6-44B4-B560-FF735E17E781}"/>
              </a:ext>
            </a:extLst>
          </p:cNvPr>
          <p:cNvSpPr>
            <a:spLocks noGrp="1"/>
          </p:cNvSpPr>
          <p:nvPr>
            <p:ph type="title"/>
          </p:nvPr>
        </p:nvSpPr>
        <p:spPr/>
        <p:txBody>
          <a:bodyPr/>
          <a:lstStyle/>
          <a:p>
            <a:r>
              <a:rPr lang="cs-CZ" sz="3600" b="1" dirty="0">
                <a:effectLst/>
                <a:latin typeface="Times New Roman" panose="02020603050405020304" pitchFamily="18" charset="0"/>
                <a:ea typeface="Calibri" panose="020F0502020204030204" pitchFamily="34" charset="0"/>
              </a:rPr>
              <a:t>Udržitelný rozvoj cestovního ruchu</a:t>
            </a:r>
            <a:endParaRPr lang="cs-CZ" dirty="0"/>
          </a:p>
        </p:txBody>
      </p:sp>
      <p:sp>
        <p:nvSpPr>
          <p:cNvPr id="3" name="Zástupný obsah 2">
            <a:extLst>
              <a:ext uri="{FF2B5EF4-FFF2-40B4-BE49-F238E27FC236}">
                <a16:creationId xmlns:a16="http://schemas.microsoft.com/office/drawing/2014/main" id="{C510BF87-CD67-423D-946F-2A50694DFF8C}"/>
              </a:ext>
            </a:extLst>
          </p:cNvPr>
          <p:cNvSpPr>
            <a:spLocks noGrp="1"/>
          </p:cNvSpPr>
          <p:nvPr>
            <p:ph idx="1"/>
          </p:nvPr>
        </p:nvSpPr>
        <p:spPr/>
        <p:txBody>
          <a:bodyPr>
            <a:normAutofit lnSpcReduction="10000"/>
          </a:bodyPr>
          <a:lstStyle/>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lze definovat jako takový, který zabezpečuje zajištění současných a budoucích potřeb účastníků cestovního ruchu a přitom pomáhá rozvoji území.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S přihlédnutím k šetrnému využívání přírodních a kulturních hodnot </a:t>
            </a:r>
            <a:r>
              <a:rPr lang="cs-CZ" sz="2400" b="1" dirty="0">
                <a:effectLst/>
                <a:latin typeface="Times New Roman" panose="02020603050405020304" pitchFamily="18" charset="0"/>
                <a:ea typeface="Calibri" panose="020F0502020204030204" pitchFamily="34" charset="0"/>
                <a:cs typeface="Times New Roman" panose="02020603050405020304" pitchFamily="18" charset="0"/>
              </a:rPr>
              <a:t>vede k dlouhodobé prosperitě dané oblasti</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Základní cíle pro udržitelný cestovní ruch udává </a:t>
            </a:r>
            <a:r>
              <a:rPr lang="cs-CZ" sz="24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Globální etický kodex cestovního ruchu</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Mezinárodní organizace OSN pro cestovní ruch (UNWTO).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134578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7F07E1-9E91-4484-9F78-362DA59C7D4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80BEA51-7775-4A6F-A92A-D952A740B18C}"/>
              </a:ext>
            </a:extLst>
          </p:cNvPr>
          <p:cNvSpPr>
            <a:spLocks noGrp="1"/>
          </p:cNvSpPr>
          <p:nvPr>
            <p:ph idx="1"/>
          </p:nvPr>
        </p:nvSpPr>
        <p:spPr/>
        <p:txBody>
          <a:bodyPr/>
          <a:lstStyle/>
          <a:p>
            <a:pPr algn="just">
              <a:lnSpc>
                <a:spcPct val="107000"/>
              </a:lnSpc>
              <a:spcAft>
                <a:spcPts val="800"/>
              </a:spcAft>
            </a:pPr>
            <a:r>
              <a:rPr lang="cs-CZ" sz="2400" i="1" dirty="0">
                <a:effectLst/>
                <a:latin typeface="Times New Roman" panose="02020603050405020304" pitchFamily="18" charset="0"/>
                <a:ea typeface="Calibri" panose="020F0502020204030204" pitchFamily="34" charset="0"/>
                <a:cs typeface="Times New Roman" panose="02020603050405020304" pitchFamily="18" charset="0"/>
              </a:rPr>
              <a:t>Technologie v udržitelném cestování</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Místo papírových katalogů vytvořit digitální</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Online úložiště</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256685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DBC20E-C982-4BD9-9E89-3B0E0221A7F4}"/>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AF76457-DAD9-49B5-9ACE-7B7D0BBE1C26}"/>
              </a:ext>
            </a:extLst>
          </p:cNvPr>
          <p:cNvSpPr>
            <a:spLocks noGrp="1"/>
          </p:cNvSpPr>
          <p:nvPr>
            <p:ph idx="1"/>
          </p:nvPr>
        </p:nvSpPr>
        <p:spPr/>
        <p:txBody>
          <a:bodyPr>
            <a:normAutofit fontScale="92500"/>
          </a:bodyPr>
          <a:lstStyle/>
          <a:p>
            <a:pPr algn="just">
              <a:lnSpc>
                <a:spcPct val="107000"/>
              </a:lnSpc>
              <a:spcAft>
                <a:spcPts val="800"/>
              </a:spcAft>
            </a:pPr>
            <a:r>
              <a:rPr lang="cs-CZ"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https://tourdata.cz/data/analyza-navstevnosti-a-dopadu-cestovniho-ruchu-v-narodnich-parcich-a-chko/</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https://www.czechtourism.cz/cs-CZ/ca155876-62db-487a-a6f8-250c0fe7a080/page/rada-pro-globalni-trvale-udrzitelny-cestovni-ruch</a:t>
            </a:r>
            <a:r>
              <a:rPr lang="cs-CZ"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https://cms.czechtourism.cz/</a:t>
            </a:r>
            <a:r>
              <a:rPr lang="cs-CZ" sz="1800" b="1"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cms</a:t>
            </a:r>
            <a:r>
              <a:rPr lang="cs-CZ"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a:t>
            </a:r>
            <a:r>
              <a:rPr lang="cs-CZ" sz="1800" b="1"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getmedia</a:t>
            </a:r>
            <a:r>
              <a:rPr lang="cs-CZ"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/e967a91b-6d16-49d7-adb5-8ef362ddc77d/GSTC-Destination-Criteria-v2-0.pdf?_gl=1*g5iqi7*_</a:t>
            </a:r>
            <a:r>
              <a:rPr lang="cs-CZ" sz="1800" b="1"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ga</a:t>
            </a:r>
            <a:r>
              <a:rPr lang="cs-CZ"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*MzU2NTM1NTUuMTY3NzQ4NDk5OQ..*_ga_2HLRR7D2WM*MTc0MDM5MzU4NS45LjAuMTc0MDM5MzU4NS4wLjAuMA</a:t>
            </a:r>
            <a:r>
              <a:rPr lang="cs-CZ" sz="1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5"/>
              </a:rPr>
              <a:t>https://scholar.google.cz/scholar?as_ylo=2021&amp;q=udr%C5%BEiteln%C3%BD+cestovn%C3%AD+ruch&amp;hl=cs&amp;as_sdt=0,5&amp;as_vis=1</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604108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D725B0-9F03-47A4-B11F-EB097C201771}"/>
              </a:ext>
            </a:extLst>
          </p:cNvPr>
          <p:cNvSpPr>
            <a:spLocks noGrp="1"/>
          </p:cNvSpPr>
          <p:nvPr>
            <p:ph type="title"/>
          </p:nvPr>
        </p:nvSpPr>
        <p:spPr/>
        <p:txBody>
          <a:bodyPr/>
          <a:lstStyle/>
          <a:p>
            <a:r>
              <a:rPr lang="cs-CZ" dirty="0"/>
              <a:t>Úkol </a:t>
            </a:r>
          </a:p>
        </p:txBody>
      </p:sp>
      <p:sp>
        <p:nvSpPr>
          <p:cNvPr id="3" name="Zástupný obsah 2">
            <a:extLst>
              <a:ext uri="{FF2B5EF4-FFF2-40B4-BE49-F238E27FC236}">
                <a16:creationId xmlns:a16="http://schemas.microsoft.com/office/drawing/2014/main" id="{FECED365-5561-4233-A578-3759606A119B}"/>
              </a:ext>
            </a:extLst>
          </p:cNvPr>
          <p:cNvSpPr>
            <a:spLocks noGrp="1"/>
          </p:cNvSpPr>
          <p:nvPr>
            <p:ph idx="1"/>
          </p:nvPr>
        </p:nvSpPr>
        <p:spPr/>
        <p:txBody>
          <a:bodyPr/>
          <a:lstStyle/>
          <a:p>
            <a:r>
              <a:rPr lang="cs-CZ"/>
              <a:t>Vyhledejte 1 </a:t>
            </a:r>
            <a:r>
              <a:rPr lang="cs-CZ" dirty="0"/>
              <a:t>CK nebo CA, které aplikují udržitelnost a ochranu ŽP a uveďte konkrétní příklady. </a:t>
            </a:r>
          </a:p>
          <a:p>
            <a:r>
              <a:rPr lang="cs-CZ" dirty="0"/>
              <a:t>Pokud nestihneme dnes - pošlete mi pak na </a:t>
            </a:r>
            <a:r>
              <a:rPr lang="cs-CZ" dirty="0" err="1"/>
              <a:t>meil</a:t>
            </a:r>
            <a:r>
              <a:rPr lang="cs-CZ" dirty="0"/>
              <a:t> </a:t>
            </a:r>
            <a:r>
              <a:rPr lang="cs-CZ" dirty="0">
                <a:sym typeface="Wingdings" panose="05000000000000000000" pitchFamily="2" charset="2"/>
              </a:rPr>
              <a:t> </a:t>
            </a:r>
            <a:endParaRPr lang="cs-CZ" dirty="0"/>
          </a:p>
        </p:txBody>
      </p:sp>
    </p:spTree>
    <p:extLst>
      <p:ext uri="{BB962C8B-B14F-4D97-AF65-F5344CB8AC3E}">
        <p14:creationId xmlns:p14="http://schemas.microsoft.com/office/powerpoint/2010/main" val="2180255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E83139-051B-4B80-A411-BB8874FC452C}"/>
              </a:ext>
            </a:extLst>
          </p:cNvPr>
          <p:cNvSpPr>
            <a:spLocks noGrp="1"/>
          </p:cNvSpPr>
          <p:nvPr>
            <p:ph type="title"/>
          </p:nvPr>
        </p:nvSpPr>
        <p:spPr/>
        <p:txBody>
          <a:bodyPr>
            <a:normAutofit fontScale="90000"/>
          </a:bodyPr>
          <a:lstStyle/>
          <a:p>
            <a:pPr>
              <a:lnSpc>
                <a:spcPct val="107000"/>
              </a:lnSpc>
              <a:spcAft>
                <a:spcPts val="800"/>
              </a:spcAft>
            </a:pPr>
            <a:r>
              <a:rPr lang="cs-CZ" sz="3600" b="1" kern="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Jak cestovat odpovědně?</a:t>
            </a:r>
            <a:br>
              <a:rPr lang="cs-CZ" sz="28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E8AA52D8-97CA-44B2-B106-AF4CF11E64D7}"/>
              </a:ext>
            </a:extLst>
          </p:cNvPr>
          <p:cNvSpPr>
            <a:spLocks noGrp="1"/>
          </p:cNvSpPr>
          <p:nvPr>
            <p:ph idx="1"/>
          </p:nvPr>
        </p:nvSpPr>
        <p:spPr/>
        <p:txBody>
          <a:bodyPr>
            <a:normAutofit fontScale="85000" lnSpcReduction="20000"/>
          </a:bodyPr>
          <a:lstStyle/>
          <a:p>
            <a:pPr algn="just">
              <a:lnSpc>
                <a:spcPct val="107000"/>
              </a:lnSpc>
              <a:spcAft>
                <a:spcPts val="800"/>
              </a:spcAft>
            </a:pPr>
            <a:r>
              <a:rPr lang="cs-CZ" sz="2200" b="1"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cs-CZ" sz="2200" dirty="0">
                <a:effectLst/>
                <a:latin typeface="Times New Roman" panose="02020603050405020304" pitchFamily="18" charset="0"/>
                <a:ea typeface="Times New Roman" panose="02020603050405020304" pitchFamily="18" charset="0"/>
                <a:cs typeface="Times New Roman" panose="02020603050405020304" pitchFamily="18" charset="0"/>
              </a:rPr>
              <a:t> Respektujte lokální kulturu, obyvatele, jejich zvyky a tradice. Informujte se o těchto zvycích ještě před cestou. Vždy se upozorněte před focením nebo točením videa o tom, zda to není v rozporu s místní kulturou, zvyky nebo názory.</a:t>
            </a:r>
            <a:endParaRPr lang="cs-C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200" b="1"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cs-CZ" sz="2200" dirty="0">
                <a:effectLst/>
                <a:latin typeface="Times New Roman" panose="02020603050405020304" pitchFamily="18" charset="0"/>
                <a:ea typeface="Times New Roman" panose="02020603050405020304" pitchFamily="18" charset="0"/>
                <a:cs typeface="Times New Roman" panose="02020603050405020304" pitchFamily="18" charset="0"/>
              </a:rPr>
              <a:t> Šetrně a zodpovědně přistupujte k místnímu přírodnímu bohatství, především v přetížených lokalitách destinačních cílů. Neplýtvejte energiemi a vodou.</a:t>
            </a:r>
            <a:endParaRPr lang="cs-C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200" b="1"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cs-CZ" sz="2200" dirty="0">
                <a:effectLst/>
                <a:latin typeface="Times New Roman" panose="02020603050405020304" pitchFamily="18" charset="0"/>
                <a:ea typeface="Times New Roman" panose="02020603050405020304" pitchFamily="18" charset="0"/>
                <a:cs typeface="Times New Roman" panose="02020603050405020304" pitchFamily="18" charset="0"/>
              </a:rPr>
              <a:t> Šetrně a s respektem přistupujte k hmotnému kulturnímu dědictví lokality.</a:t>
            </a:r>
            <a:endParaRPr lang="cs-C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200" b="1"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cs-CZ" sz="2200" dirty="0">
                <a:effectLst/>
                <a:latin typeface="Times New Roman" panose="02020603050405020304" pitchFamily="18" charset="0"/>
                <a:ea typeface="Times New Roman" panose="02020603050405020304" pitchFamily="18" charset="0"/>
                <a:cs typeface="Times New Roman" panose="02020603050405020304" pitchFamily="18" charset="0"/>
              </a:rPr>
              <a:t> Pokud možno využívejte hromadnou dopravu nebo </a:t>
            </a:r>
            <a:r>
              <a:rPr lang="cs-CZ" sz="2200" dirty="0" err="1">
                <a:effectLst/>
                <a:latin typeface="Times New Roman" panose="02020603050405020304" pitchFamily="18" charset="0"/>
                <a:ea typeface="Times New Roman" panose="02020603050405020304" pitchFamily="18" charset="0"/>
                <a:cs typeface="Times New Roman" panose="02020603050405020304" pitchFamily="18" charset="0"/>
              </a:rPr>
              <a:t>bezuhlíkovou</a:t>
            </a:r>
            <a:r>
              <a:rPr lang="cs-CZ" sz="2200" dirty="0">
                <a:effectLst/>
                <a:latin typeface="Times New Roman" panose="02020603050405020304" pitchFamily="18" charset="0"/>
                <a:ea typeface="Times New Roman" panose="02020603050405020304" pitchFamily="18" charset="0"/>
                <a:cs typeface="Times New Roman" panose="02020603050405020304" pitchFamily="18" charset="0"/>
              </a:rPr>
              <a:t> formu dopravy k zmírnění negativního dopadu na životní prostředí. Sledujte svou uhlíkovou stopu.</a:t>
            </a:r>
            <a:endParaRPr lang="cs-CZ"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211251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72642E-2A7A-4E0E-AE99-A2DD532928FD}"/>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2E7713A-C798-4FCC-AAF8-C5A5D736E8F7}"/>
              </a:ext>
            </a:extLst>
          </p:cNvPr>
          <p:cNvSpPr>
            <a:spLocks noGrp="1"/>
          </p:cNvSpPr>
          <p:nvPr>
            <p:ph idx="1"/>
          </p:nvPr>
        </p:nvSpPr>
        <p:spPr/>
        <p:txBody>
          <a:bodyPr>
            <a:normAutofit lnSpcReduction="10000"/>
          </a:bodyPr>
          <a:lstStyle/>
          <a:p>
            <a:pPr algn="just">
              <a:lnSpc>
                <a:spcPct val="107000"/>
              </a:lnSpc>
              <a:spcAft>
                <a:spcPts val="800"/>
              </a:spcAft>
            </a:pPr>
            <a:r>
              <a:rPr lang="cs-CZ" sz="2800" b="1" dirty="0">
                <a:effectLst/>
                <a:latin typeface="Times New Roman" panose="02020603050405020304" pitchFamily="18" charset="0"/>
                <a:ea typeface="Times New Roman" panose="02020603050405020304" pitchFamily="18" charset="0"/>
                <a:cs typeface="Times New Roman" panose="02020603050405020304" pitchFamily="18" charset="0"/>
              </a:rPr>
              <a:t>5.</a:t>
            </a:r>
            <a:r>
              <a:rPr lang="cs-CZ" sz="2800" dirty="0">
                <a:effectLst/>
                <a:latin typeface="Times New Roman" panose="02020603050405020304" pitchFamily="18" charset="0"/>
                <a:ea typeface="Times New Roman" panose="02020603050405020304" pitchFamily="18" charset="0"/>
                <a:cs typeface="Times New Roman" panose="02020603050405020304" pitchFamily="18" charset="0"/>
              </a:rPr>
              <a:t> Vyhazujte a </a:t>
            </a:r>
            <a:r>
              <a:rPr lang="cs-CZ" sz="2800" dirty="0" err="1">
                <a:effectLst/>
                <a:latin typeface="Times New Roman" panose="02020603050405020304" pitchFamily="18" charset="0"/>
                <a:ea typeface="Times New Roman" panose="02020603050405020304" pitchFamily="18" charset="0"/>
                <a:cs typeface="Times New Roman" panose="02020603050405020304" pitchFamily="18" charset="0"/>
              </a:rPr>
              <a:t>tříďte</a:t>
            </a:r>
            <a:r>
              <a:rPr lang="cs-CZ" sz="2800" dirty="0">
                <a:effectLst/>
                <a:latin typeface="Times New Roman" panose="02020603050405020304" pitchFamily="18" charset="0"/>
                <a:ea typeface="Times New Roman" panose="02020603050405020304" pitchFamily="18" charset="0"/>
                <a:cs typeface="Times New Roman" panose="02020603050405020304" pitchFamily="18" charset="0"/>
              </a:rPr>
              <a:t> odpad. V lepším případě využívat ekologické nebo vratné obaly. Udržujte čistotu na navštívených místech.</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800" b="1" dirty="0">
                <a:effectLst/>
                <a:latin typeface="Times New Roman" panose="02020603050405020304" pitchFamily="18" charset="0"/>
                <a:ea typeface="Times New Roman" panose="02020603050405020304" pitchFamily="18" charset="0"/>
                <a:cs typeface="Times New Roman" panose="02020603050405020304" pitchFamily="18" charset="0"/>
              </a:rPr>
              <a:t>6.</a:t>
            </a:r>
            <a:r>
              <a:rPr lang="cs-CZ" sz="2800" dirty="0">
                <a:effectLst/>
                <a:latin typeface="Times New Roman" panose="02020603050405020304" pitchFamily="18" charset="0"/>
                <a:ea typeface="Times New Roman" panose="02020603050405020304" pitchFamily="18" charset="0"/>
                <a:cs typeface="Times New Roman" panose="02020603050405020304" pitchFamily="18" charset="0"/>
              </a:rPr>
              <a:t> Podpořte místní produkty a ručně vyráběné výrobky jako podporu místním obyvatelům.</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800" b="1" dirty="0">
                <a:effectLst/>
                <a:latin typeface="Times New Roman" panose="02020603050405020304" pitchFamily="18" charset="0"/>
                <a:ea typeface="Times New Roman" panose="02020603050405020304" pitchFamily="18" charset="0"/>
                <a:cs typeface="Times New Roman" panose="02020603050405020304" pitchFamily="18" charset="0"/>
              </a:rPr>
              <a:t>7.</a:t>
            </a:r>
            <a:r>
              <a:rPr lang="cs-CZ" sz="2800" dirty="0">
                <a:effectLst/>
                <a:latin typeface="Times New Roman" panose="02020603050405020304" pitchFamily="18" charset="0"/>
                <a:ea typeface="Times New Roman" panose="02020603050405020304" pitchFamily="18" charset="0"/>
                <a:cs typeface="Times New Roman" panose="02020603050405020304" pitchFamily="18" charset="0"/>
              </a:rPr>
              <a:t> Co nejvíce využívejte ubytovací a gastronomické zařízení patřící místním obyvatelům.</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857511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32E763-0BBD-41CF-AEF4-45FD431FEB1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0A341CA3-8177-4665-BE3A-07C133A6B90D}"/>
              </a:ext>
            </a:extLst>
          </p:cNvPr>
          <p:cNvSpPr>
            <a:spLocks noGrp="1"/>
          </p:cNvSpPr>
          <p:nvPr>
            <p:ph idx="1"/>
          </p:nvPr>
        </p:nvSpPr>
        <p:spPr/>
        <p:txBody>
          <a:bodyPr/>
          <a:lstStyle/>
          <a:p>
            <a:endParaRPr lang="cs-CZ"/>
          </a:p>
        </p:txBody>
      </p:sp>
      <p:pic>
        <p:nvPicPr>
          <p:cNvPr id="4" name="Obrázek 3">
            <a:extLst>
              <a:ext uri="{FF2B5EF4-FFF2-40B4-BE49-F238E27FC236}">
                <a16:creationId xmlns:a16="http://schemas.microsoft.com/office/drawing/2014/main" id="{4074BB9B-097C-4437-A9DF-3A5ACEBDEB04}"/>
              </a:ext>
            </a:extLst>
          </p:cNvPr>
          <p:cNvPicPr/>
          <p:nvPr/>
        </p:nvPicPr>
        <p:blipFill>
          <a:blip r:embed="rId2"/>
          <a:stretch>
            <a:fillRect/>
          </a:stretch>
        </p:blipFill>
        <p:spPr>
          <a:xfrm>
            <a:off x="1422400" y="1612900"/>
            <a:ext cx="9398000" cy="4191000"/>
          </a:xfrm>
          <a:prstGeom prst="rect">
            <a:avLst/>
          </a:prstGeom>
        </p:spPr>
      </p:pic>
    </p:spTree>
    <p:extLst>
      <p:ext uri="{BB962C8B-B14F-4D97-AF65-F5344CB8AC3E}">
        <p14:creationId xmlns:p14="http://schemas.microsoft.com/office/powerpoint/2010/main" val="1735228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3379F8-CBA0-4486-B00F-EF053743BE4B}"/>
              </a:ext>
            </a:extLst>
          </p:cNvPr>
          <p:cNvSpPr>
            <a:spLocks noGrp="1"/>
          </p:cNvSpPr>
          <p:nvPr>
            <p:ph type="title"/>
          </p:nvPr>
        </p:nvSpPr>
        <p:spPr/>
        <p:txBody>
          <a:bodyPr/>
          <a:lstStyle/>
          <a:p>
            <a:r>
              <a:rPr lang="cs-CZ" dirty="0"/>
              <a:t>Negativní vlivy CR</a:t>
            </a:r>
          </a:p>
        </p:txBody>
      </p:sp>
      <p:sp>
        <p:nvSpPr>
          <p:cNvPr id="3" name="Zástupný obsah 2">
            <a:extLst>
              <a:ext uri="{FF2B5EF4-FFF2-40B4-BE49-F238E27FC236}">
                <a16:creationId xmlns:a16="http://schemas.microsoft.com/office/drawing/2014/main" id="{BECA818B-B76B-4C30-A250-A06B5124D289}"/>
              </a:ext>
            </a:extLst>
          </p:cNvPr>
          <p:cNvSpPr>
            <a:spLocks noGrp="1"/>
          </p:cNvSpPr>
          <p:nvPr>
            <p:ph idx="1"/>
          </p:nvPr>
        </p:nvSpPr>
        <p:spPr/>
        <p:txBody>
          <a:bodyPr/>
          <a:lstStyle/>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proces </a:t>
            </a:r>
            <a:r>
              <a:rPr lang="cs-CZ" sz="2400" u="sng" dirty="0">
                <a:effectLst/>
                <a:latin typeface="Times New Roman" panose="02020603050405020304" pitchFamily="18" charset="0"/>
                <a:ea typeface="Calibri" panose="020F0502020204030204" pitchFamily="34" charset="0"/>
                <a:cs typeface="Times New Roman" panose="02020603050405020304" pitchFamily="18" charset="0"/>
              </a:rPr>
              <a:t>degradace pozemků</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který je spojen s odlesňováním za účelem získání nových ploch pro realizaci atraktivit cestovního ruchu. Dalším negativním dopadem je </a:t>
            </a:r>
            <a:r>
              <a:rPr lang="cs-CZ" sz="2400" u="sng" dirty="0">
                <a:effectLst/>
                <a:latin typeface="Times New Roman" panose="02020603050405020304" pitchFamily="18" charset="0"/>
                <a:ea typeface="Calibri" panose="020F0502020204030204" pitchFamily="34" charset="0"/>
                <a:cs typeface="Times New Roman" panose="02020603050405020304" pitchFamily="18" charset="0"/>
              </a:rPr>
              <a:t>znečištění</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jež může být dvojího druhu.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400" b="1" dirty="0">
                <a:effectLst/>
                <a:latin typeface="Times New Roman" panose="02020603050405020304" pitchFamily="18" charset="0"/>
                <a:ea typeface="Calibri" panose="020F0502020204030204" pitchFamily="34" charset="0"/>
                <a:cs typeface="Times New Roman" panose="02020603050405020304" pitchFamily="18" charset="0"/>
              </a:rPr>
              <a:t>znečištění vzduchu</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cs-CZ" sz="2400" b="1" dirty="0">
                <a:effectLst/>
                <a:latin typeface="Times New Roman" panose="02020603050405020304" pitchFamily="18" charset="0"/>
                <a:ea typeface="Calibri" panose="020F0502020204030204" pitchFamily="34" charset="0"/>
                <a:cs typeface="Times New Roman" panose="02020603050405020304" pitchFamily="18" charset="0"/>
              </a:rPr>
              <a:t>estetické znečištění</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kdy nové komplexy nezapadají do prostředí pro svůj odlišný urbanistický styl.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160425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D05001-E831-4F01-AEA8-A411407C36BF}"/>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495A91F3-597B-411B-9C11-64E5487293E4}"/>
              </a:ext>
            </a:extLst>
          </p:cNvPr>
          <p:cNvSpPr>
            <a:spLocks noGrp="1"/>
          </p:cNvSpPr>
          <p:nvPr>
            <p:ph idx="1"/>
          </p:nvPr>
        </p:nvSpPr>
        <p:spPr/>
        <p:txBody>
          <a:bodyPr/>
          <a:lstStyle/>
          <a:p>
            <a:r>
              <a:rPr lang="cs-CZ" b="1" dirty="0">
                <a:effectLst/>
                <a:latin typeface="Times New Roman" panose="02020603050405020304" pitchFamily="18" charset="0"/>
                <a:ea typeface="Calibri" panose="020F0502020204030204" pitchFamily="34" charset="0"/>
                <a:cs typeface="Times New Roman" panose="02020603050405020304" pitchFamily="18" charset="0"/>
              </a:rPr>
              <a:t>S prudkým rozvojem cestovního ruchu přišla výstavba velkokapacitních objektů, které pojmou v jednu chvíli velké množství návštěvníků, ale už neberou ohled na okolní prostředí. </a:t>
            </a:r>
          </a:p>
          <a:p>
            <a:r>
              <a:rPr lang="cs-CZ" b="1" dirty="0">
                <a:effectLst/>
                <a:latin typeface="Times New Roman" panose="02020603050405020304" pitchFamily="18" charset="0"/>
                <a:ea typeface="Calibri" panose="020F0502020204030204" pitchFamily="34" charset="0"/>
                <a:cs typeface="Times New Roman" panose="02020603050405020304" pitchFamily="18" charset="0"/>
              </a:rPr>
              <a:t>Z toho důvodu se snižují ubytovací kapacity pro rezidenty, kteří na situaci nedostatku rezidentního bydlení reagují negativně. </a:t>
            </a:r>
          </a:p>
          <a:p>
            <a:r>
              <a:rPr lang="cs-CZ" b="1" dirty="0">
                <a:effectLst/>
                <a:latin typeface="Times New Roman" panose="02020603050405020304" pitchFamily="18" charset="0"/>
                <a:ea typeface="Calibri" panose="020F0502020204030204" pitchFamily="34" charset="0"/>
                <a:cs typeface="Times New Roman" panose="02020603050405020304" pitchFamily="18" charset="0"/>
              </a:rPr>
              <a:t>Navíc v lokalitě dochází k nárůstu populace v souvislosti s rozvojem cestovního ruchu a s tím spojených jevů, jako je přelidnění, kriminalita nebo dopravní zácpy (</a:t>
            </a:r>
            <a:r>
              <a:rPr lang="cs-CZ" b="1" dirty="0" err="1">
                <a:effectLst/>
                <a:latin typeface="Times New Roman" panose="02020603050405020304" pitchFamily="18" charset="0"/>
                <a:ea typeface="Calibri" panose="020F0502020204030204" pitchFamily="34" charset="0"/>
                <a:cs typeface="Times New Roman" panose="02020603050405020304" pitchFamily="18" charset="0"/>
              </a:rPr>
              <a:t>Palatková</a:t>
            </a:r>
            <a:r>
              <a:rPr lang="cs-CZ" b="1" dirty="0">
                <a:effectLst/>
                <a:latin typeface="Times New Roman" panose="02020603050405020304" pitchFamily="18" charset="0"/>
                <a:ea typeface="Calibri" panose="020F0502020204030204" pitchFamily="34" charset="0"/>
                <a:cs typeface="Times New Roman" panose="02020603050405020304" pitchFamily="18" charset="0"/>
              </a:rPr>
              <a:t>, 2011).</a:t>
            </a:r>
            <a:endParaRPr lang="cs-CZ" b="1"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669530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8076EF-46C8-4D77-9530-F632B2298EE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2C445037-2158-4AEE-BD94-ABDA35626AF6}"/>
              </a:ext>
            </a:extLst>
          </p:cNvPr>
          <p:cNvSpPr>
            <a:spLocks noGrp="1"/>
          </p:cNvSpPr>
          <p:nvPr>
            <p:ph idx="1"/>
          </p:nvPr>
        </p:nvSpPr>
        <p:spPr/>
        <p:txBody>
          <a:bodyPr>
            <a:normAutofit lnSpcReduction="10000"/>
          </a:bodyPr>
          <a:lstStyle/>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Naopak </a:t>
            </a:r>
            <a:r>
              <a:rPr lang="cs-CZ" sz="1800" b="1" dirty="0">
                <a:effectLst/>
                <a:latin typeface="Times New Roman" panose="02020603050405020304" pitchFamily="18" charset="0"/>
                <a:ea typeface="Calibri" panose="020F0502020204030204" pitchFamily="34" charset="0"/>
                <a:cs typeface="Times New Roman" panose="02020603050405020304" pitchFamily="18" charset="0"/>
              </a:rPr>
              <a:t>místní kultura</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představuje </a:t>
            </a:r>
            <a:r>
              <a:rPr lang="cs-CZ" sz="1800" u="sng" dirty="0">
                <a:effectLst/>
                <a:latin typeface="Times New Roman" panose="02020603050405020304" pitchFamily="18" charset="0"/>
                <a:ea typeface="Calibri" panose="020F0502020204030204" pitchFamily="34" charset="0"/>
                <a:cs typeface="Times New Roman" panose="02020603050405020304" pitchFamily="18" charset="0"/>
              </a:rPr>
              <a:t>konkurenční výhodu destinace</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a díky tomu je kulturní dědictví, včetně tradic nebo místního jazyku, udržováno. Jak říká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Palatková</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(2011, str. 144), „kulturní aktivity jsou inspirací pro návštěvníky při cestě do destinace a dochází k realizaci kulturního turismu“. Do destinace plynou vyšší příjmy a celkově se tím zvyšuje kvalita života místních obyvatel.</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Pro řešení </a:t>
            </a:r>
            <a:r>
              <a:rPr lang="cs-CZ" sz="1800" b="1" dirty="0">
                <a:effectLst/>
                <a:latin typeface="Times New Roman" panose="02020603050405020304" pitchFamily="18" charset="0"/>
                <a:ea typeface="Calibri" panose="020F0502020204030204" pitchFamily="34" charset="0"/>
                <a:cs typeface="Times New Roman" panose="02020603050405020304" pitchFamily="18" charset="0"/>
              </a:rPr>
              <a:t>negativních vlivů</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cestovního ruchu je třeba najít komplexní řešení. Může jím být koncept udržitelnosti, který je založen na principu omezených zdrojů, se kterými je nezbytné nakládat šetrně. Nelze však vždy striktně oddělit udržitelný a masový cestovní ruch a přiřadit jim přesné definice. Dle Huntera a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Greena</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(1995) existuje potenciál masového cestovního ruchu pro začlenění udržitelných přístupů a aktivit. </a:t>
            </a:r>
            <a:r>
              <a:rPr lang="cs-CZ" sz="1800" dirty="0" err="1">
                <a:effectLst/>
                <a:latin typeface="Times New Roman" panose="02020603050405020304" pitchFamily="18" charset="0"/>
                <a:ea typeface="Calibri" panose="020F0502020204030204" pitchFamily="34" charset="0"/>
                <a:cs typeface="Times New Roman" panose="02020603050405020304" pitchFamily="18" charset="0"/>
              </a:rPr>
              <a:t>Budeanu</a:t>
            </a:r>
            <a:r>
              <a:rPr lang="cs-CZ" sz="1800" dirty="0">
                <a:effectLst/>
                <a:latin typeface="Times New Roman" panose="02020603050405020304" pitchFamily="18" charset="0"/>
                <a:ea typeface="Calibri" panose="020F0502020204030204" pitchFamily="34" charset="0"/>
                <a:cs typeface="Times New Roman" panose="02020603050405020304" pitchFamily="18" charset="0"/>
              </a:rPr>
              <a:t> (2005) dodává, že udržitelného rozvoje cestovního ruchu lze dosáhnout pouze za předpokladu, že bude udržitelnost součástí masového cestovního ruchu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640304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1675B4-DEE2-4D89-B2F6-286505C3EB3C}"/>
              </a:ext>
            </a:extLst>
          </p:cNvPr>
          <p:cNvSpPr>
            <a:spLocks noGrp="1"/>
          </p:cNvSpPr>
          <p:nvPr>
            <p:ph type="title"/>
          </p:nvPr>
        </p:nvSpPr>
        <p:spPr/>
        <p:txBody>
          <a:bodyPr>
            <a:normAutofit fontScale="90000"/>
          </a:bodyPr>
          <a:lstStyle/>
          <a:p>
            <a:pPr>
              <a:lnSpc>
                <a:spcPct val="107000"/>
              </a:lnSpc>
              <a:spcAft>
                <a:spcPts val="800"/>
              </a:spcAft>
            </a:pP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Typologie udržitelného cestovního ruchu zahrnuje tři hlavní pojmy (</a:t>
            </a:r>
            <a:r>
              <a:rPr lang="cs-CZ"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Zardava</a:t>
            </a: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Kilipiris</a:t>
            </a:r>
            <a:r>
              <a:rPr lang="cs-CZ"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2012):</a:t>
            </a:r>
            <a:br>
              <a:rPr lang="cs-CZ" sz="28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E7F5E5F5-AA43-42D5-BBE8-93A704D436DC}"/>
              </a:ext>
            </a:extLst>
          </p:cNvPr>
          <p:cNvSpPr>
            <a:spLocks noGrp="1"/>
          </p:cNvSpPr>
          <p:nvPr>
            <p:ph idx="1"/>
          </p:nvPr>
        </p:nvSpPr>
        <p:spPr/>
        <p:txBody>
          <a:bodyPr/>
          <a:lstStyle/>
          <a:p>
            <a:pPr marL="342900" lvl="0" indent="-342900" algn="just">
              <a:lnSpc>
                <a:spcPct val="107000"/>
              </a:lnSpc>
              <a:buFont typeface="Symbol" panose="05050102010706020507" pitchFamily="18" charset="2"/>
              <a:buChar char=""/>
            </a:pP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zelený cestovní ruch (green </a:t>
            </a:r>
            <a:r>
              <a:rPr lang="cs-CZ" sz="3200" dirty="0" err="1">
                <a:effectLst/>
                <a:latin typeface="Times New Roman" panose="02020603050405020304" pitchFamily="18" charset="0"/>
                <a:ea typeface="Calibri" panose="020F0502020204030204" pitchFamily="34" charset="0"/>
                <a:cs typeface="Times New Roman" panose="02020603050405020304" pitchFamily="18" charset="0"/>
              </a:rPr>
              <a:t>tourism</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alternativní cestovní ruch (</a:t>
            </a:r>
            <a:r>
              <a:rPr lang="cs-CZ" sz="3200" dirty="0" err="1">
                <a:effectLst/>
                <a:latin typeface="Times New Roman" panose="02020603050405020304" pitchFamily="18" charset="0"/>
                <a:ea typeface="Calibri" panose="020F0502020204030204" pitchFamily="34" charset="0"/>
                <a:cs typeface="Times New Roman" panose="02020603050405020304" pitchFamily="18" charset="0"/>
              </a:rPr>
              <a:t>alternative</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3200" dirty="0" err="1">
                <a:effectLst/>
                <a:latin typeface="Times New Roman" panose="02020603050405020304" pitchFamily="18" charset="0"/>
                <a:ea typeface="Calibri" panose="020F0502020204030204" pitchFamily="34" charset="0"/>
                <a:cs typeface="Times New Roman" panose="02020603050405020304" pitchFamily="18" charset="0"/>
              </a:rPr>
              <a:t>tourism</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 a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odpovědný cestovní ruch (</a:t>
            </a:r>
            <a:r>
              <a:rPr lang="cs-CZ" sz="3200" dirty="0" err="1">
                <a:effectLst/>
                <a:latin typeface="Times New Roman" panose="02020603050405020304" pitchFamily="18" charset="0"/>
                <a:ea typeface="Calibri" panose="020F0502020204030204" pitchFamily="34" charset="0"/>
                <a:cs typeface="Times New Roman" panose="02020603050405020304" pitchFamily="18" charset="0"/>
              </a:rPr>
              <a:t>responsible</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3200" dirty="0" err="1">
                <a:effectLst/>
                <a:latin typeface="Times New Roman" panose="02020603050405020304" pitchFamily="18" charset="0"/>
                <a:ea typeface="Calibri" panose="020F0502020204030204" pitchFamily="34" charset="0"/>
                <a:cs typeface="Times New Roman" panose="02020603050405020304" pitchFamily="18" charset="0"/>
              </a:rPr>
              <a:t>tourism</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6211323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103</TotalTime>
  <Words>1291</Words>
  <Application>Microsoft Office PowerPoint</Application>
  <PresentationFormat>Širokoúhlá obrazovka</PresentationFormat>
  <Paragraphs>74</Paragraphs>
  <Slides>22</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22</vt:i4>
      </vt:variant>
    </vt:vector>
  </HeadingPairs>
  <TitlesOfParts>
    <vt:vector size="30" baseType="lpstr">
      <vt:lpstr>Arial</vt:lpstr>
      <vt:lpstr>Calibri</vt:lpstr>
      <vt:lpstr>MS Shell Dlg 2</vt:lpstr>
      <vt:lpstr>Symbol</vt:lpstr>
      <vt:lpstr>Times New Roman</vt:lpstr>
      <vt:lpstr>Wingdings</vt:lpstr>
      <vt:lpstr>Wingdings 3</vt:lpstr>
      <vt:lpstr>Madison</vt:lpstr>
      <vt:lpstr>Udržitelný cestovní ruchu </vt:lpstr>
      <vt:lpstr>Udržitelný rozvoj cestovního ruchu</vt:lpstr>
      <vt:lpstr>Jak cestovat odpovědně? </vt:lpstr>
      <vt:lpstr>Prezentace aplikace PowerPoint</vt:lpstr>
      <vt:lpstr>Prezentace aplikace PowerPoint</vt:lpstr>
      <vt:lpstr>Negativní vlivy CR</vt:lpstr>
      <vt:lpstr>Prezentace aplikace PowerPoint</vt:lpstr>
      <vt:lpstr>Prezentace aplikace PowerPoint</vt:lpstr>
      <vt:lpstr>Typologie udržitelného cestovního ruchu zahrnuje tři hlavní pojmy (Zardava, Kilipiris, 2012): </vt:lpstr>
      <vt:lpstr>Prezentace aplikace PowerPoint</vt:lpstr>
      <vt:lpstr>Principy udržitelnějších cestovních kanceláří během zájezdů</vt:lpstr>
      <vt:lpstr>Interní principy udržitelnosti cestovních kanceláří </vt:lpstr>
      <vt:lpstr>Certifikace zařízení cestovního ruchu </vt:lpstr>
      <vt:lpstr>Prezentace aplikace PowerPoint</vt:lpstr>
      <vt:lpstr>European Destinations of Excellence (EDEN) působí na území Evropské unie</vt:lpstr>
      <vt:lpstr>Prezentace aplikace PowerPoint</vt:lpstr>
      <vt:lpstr>Prezentace aplikace PowerPoint</vt:lpstr>
      <vt:lpstr>Implementace udržitelnosti cestovními kancelářemi </vt:lpstr>
      <vt:lpstr>Způsoby, jak mohou být cestovní kanceláře udržitelnější, lze rozdělit do tří kategorií (Škorić, 2022): </vt:lpstr>
      <vt:lpstr>Prezentace aplikace PowerPoint</vt:lpstr>
      <vt:lpstr>Prezentace aplikace PowerPoint</vt:lpstr>
      <vt:lpstr>Úkol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Udržitelný cestovní ruchu </dc:title>
  <dc:creator>student</dc:creator>
  <cp:lastModifiedBy>Klára Václavínková</cp:lastModifiedBy>
  <cp:revision>19</cp:revision>
  <dcterms:created xsi:type="dcterms:W3CDTF">2025-03-03T10:45:36Z</dcterms:created>
  <dcterms:modified xsi:type="dcterms:W3CDTF">2025-03-10T11:47:20Z</dcterms:modified>
</cp:coreProperties>
</file>