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handoutMasterIdLst>
    <p:handoutMasterId r:id="rId14"/>
  </p:handoutMasterIdLst>
  <p:sldIdLst>
    <p:sldId id="256" r:id="rId2"/>
    <p:sldId id="277" r:id="rId3"/>
    <p:sldId id="283" r:id="rId4"/>
    <p:sldId id="289" r:id="rId5"/>
    <p:sldId id="291" r:id="rId6"/>
    <p:sldId id="295" r:id="rId7"/>
    <p:sldId id="307" r:id="rId8"/>
    <p:sldId id="310" r:id="rId9"/>
    <p:sldId id="309" r:id="rId10"/>
    <p:sldId id="308" r:id="rId11"/>
    <p:sldId id="305"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Střední styl 3 – zvýraznění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Světlý styl 3 – zvýraznění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7" d="100"/>
          <a:sy n="107" d="100"/>
        </p:scale>
        <p:origin x="162"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tur0001\KAMILA\VYUKA\LS_Region&#225;ln&#237;%20ekonomika%20a%20politika%202024\nace_sektory_CZ.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Sheet1!$B$128</c:f>
              <c:strCache>
                <c:ptCount val="1"/>
                <c:pt idx="0">
                  <c:v>1993</c:v>
                </c:pt>
              </c:strCache>
            </c:strRef>
          </c:tx>
          <c:spPr>
            <a:gradFill rotWithShape="1">
              <a:gsLst>
                <a:gs pos="0">
                  <a:schemeClr val="accent1">
                    <a:tint val="68000"/>
                    <a:alpha val="90000"/>
                    <a:lumMod val="100000"/>
                  </a:schemeClr>
                </a:gs>
                <a:gs pos="100000">
                  <a:schemeClr val="accent1">
                    <a:tint val="90000"/>
                    <a:lumMod val="95000"/>
                  </a:schemeClr>
                </a:gs>
              </a:gsLst>
              <a:lin ang="5400000" scaled="1"/>
            </a:gradFill>
            <a:ln w="9525" cap="flat" cmpd="sng" algn="ctr">
              <a:solidFill>
                <a:schemeClr val="accent1">
                  <a:shade val="95000"/>
                </a:schemeClr>
              </a:solidFill>
              <a:round/>
            </a:ln>
            <a:effectLst/>
          </c:spPr>
          <c:invertIfNegative val="0"/>
          <c:cat>
            <c:strRef>
              <c:f>Sheet1!$A$134:$A$137</c:f>
              <c:strCache>
                <c:ptCount val="4"/>
                <c:pt idx="0">
                  <c:v>primární sektor</c:v>
                </c:pt>
                <c:pt idx="1">
                  <c:v>sekundární sektor</c:v>
                </c:pt>
                <c:pt idx="2">
                  <c:v>terciární sektor</c:v>
                </c:pt>
                <c:pt idx="3">
                  <c:v>kvartérní sektor</c:v>
                </c:pt>
              </c:strCache>
            </c:strRef>
          </c:cat>
          <c:val>
            <c:numRef>
              <c:f>Sheet1!$B$134:$B$137</c:f>
              <c:numCache>
                <c:formatCode>0.00%</c:formatCode>
                <c:ptCount val="4"/>
                <c:pt idx="0">
                  <c:v>6.6942854108104313E-2</c:v>
                </c:pt>
                <c:pt idx="1">
                  <c:v>0.48587696556346277</c:v>
                </c:pt>
                <c:pt idx="2">
                  <c:v>0.28445748129619852</c:v>
                </c:pt>
                <c:pt idx="3">
                  <c:v>0.16272269903223441</c:v>
                </c:pt>
              </c:numCache>
            </c:numRef>
          </c:val>
          <c:extLst>
            <c:ext xmlns:c16="http://schemas.microsoft.com/office/drawing/2014/chart" uri="{C3380CC4-5D6E-409C-BE32-E72D297353CC}">
              <c16:uniqueId val="{00000000-4B27-4DAA-ACD8-A16F140BFA21}"/>
            </c:ext>
          </c:extLst>
        </c:ser>
        <c:ser>
          <c:idx val="1"/>
          <c:order val="1"/>
          <c:tx>
            <c:strRef>
              <c:f>Sheet1!$C$128</c:f>
              <c:strCache>
                <c:ptCount val="1"/>
                <c:pt idx="0">
                  <c:v>2013</c:v>
                </c:pt>
              </c:strCache>
            </c:strRef>
          </c:tx>
          <c:spPr>
            <a:gradFill rotWithShape="1">
              <a:gsLst>
                <a:gs pos="0">
                  <a:schemeClr val="accent2">
                    <a:tint val="68000"/>
                    <a:alpha val="90000"/>
                    <a:lumMod val="100000"/>
                  </a:schemeClr>
                </a:gs>
                <a:gs pos="100000">
                  <a:schemeClr val="accent2">
                    <a:tint val="90000"/>
                    <a:lumMod val="95000"/>
                  </a:schemeClr>
                </a:gs>
              </a:gsLst>
              <a:lin ang="5400000" scaled="1"/>
            </a:gradFill>
            <a:ln w="9525" cap="flat" cmpd="sng" algn="ctr">
              <a:solidFill>
                <a:schemeClr val="accent2">
                  <a:shade val="95000"/>
                </a:schemeClr>
              </a:solidFill>
              <a:round/>
            </a:ln>
            <a:effectLst/>
          </c:spPr>
          <c:invertIfNegative val="0"/>
          <c:cat>
            <c:strRef>
              <c:f>Sheet1!$A$134:$A$137</c:f>
              <c:strCache>
                <c:ptCount val="4"/>
                <c:pt idx="0">
                  <c:v>primární sektor</c:v>
                </c:pt>
                <c:pt idx="1">
                  <c:v>sekundární sektor</c:v>
                </c:pt>
                <c:pt idx="2">
                  <c:v>terciární sektor</c:v>
                </c:pt>
                <c:pt idx="3">
                  <c:v>kvartérní sektor</c:v>
                </c:pt>
              </c:strCache>
            </c:strRef>
          </c:cat>
          <c:val>
            <c:numRef>
              <c:f>Sheet1!$C$134:$C$137</c:f>
              <c:numCache>
                <c:formatCode>0.00%</c:formatCode>
                <c:ptCount val="4"/>
                <c:pt idx="0">
                  <c:v>3.4185695007250147E-2</c:v>
                </c:pt>
                <c:pt idx="1">
                  <c:v>0.49952177676661519</c:v>
                </c:pt>
                <c:pt idx="2">
                  <c:v>0.27958790986296245</c:v>
                </c:pt>
                <c:pt idx="3">
                  <c:v>0.18670461836317226</c:v>
                </c:pt>
              </c:numCache>
            </c:numRef>
          </c:val>
          <c:extLst>
            <c:ext xmlns:c16="http://schemas.microsoft.com/office/drawing/2014/chart" uri="{C3380CC4-5D6E-409C-BE32-E72D297353CC}">
              <c16:uniqueId val="{00000001-4B27-4DAA-ACD8-A16F140BFA21}"/>
            </c:ext>
          </c:extLst>
        </c:ser>
        <c:ser>
          <c:idx val="2"/>
          <c:order val="2"/>
          <c:tx>
            <c:strRef>
              <c:f>Sheet1!$D$128</c:f>
              <c:strCache>
                <c:ptCount val="1"/>
                <c:pt idx="0">
                  <c:v>2022</c:v>
                </c:pt>
              </c:strCache>
            </c:strRef>
          </c:tx>
          <c:spPr>
            <a:gradFill rotWithShape="1">
              <a:gsLst>
                <a:gs pos="0">
                  <a:schemeClr val="accent3">
                    <a:tint val="68000"/>
                    <a:alpha val="90000"/>
                    <a:lumMod val="100000"/>
                  </a:schemeClr>
                </a:gs>
                <a:gs pos="100000">
                  <a:schemeClr val="accent3">
                    <a:tint val="90000"/>
                    <a:lumMod val="95000"/>
                  </a:schemeClr>
                </a:gs>
              </a:gsLst>
              <a:lin ang="5400000" scaled="1"/>
            </a:gradFill>
            <a:ln w="9525" cap="flat" cmpd="sng" algn="ctr">
              <a:solidFill>
                <a:schemeClr val="accent3">
                  <a:shade val="95000"/>
                </a:schemeClr>
              </a:solidFill>
              <a:round/>
            </a:ln>
            <a:effectLst/>
          </c:spPr>
          <c:invertIfNegative val="0"/>
          <c:cat>
            <c:strRef>
              <c:f>Sheet1!$A$134:$A$137</c:f>
              <c:strCache>
                <c:ptCount val="4"/>
                <c:pt idx="0">
                  <c:v>primární sektor</c:v>
                </c:pt>
                <c:pt idx="1">
                  <c:v>sekundární sektor</c:v>
                </c:pt>
                <c:pt idx="2">
                  <c:v>terciární sektor</c:v>
                </c:pt>
                <c:pt idx="3">
                  <c:v>kvartérní sektor</c:v>
                </c:pt>
              </c:strCache>
            </c:strRef>
          </c:cat>
          <c:val>
            <c:numRef>
              <c:f>Sheet1!$D$134:$D$137</c:f>
              <c:numCache>
                <c:formatCode>0.00%</c:formatCode>
                <c:ptCount val="4"/>
                <c:pt idx="0">
                  <c:v>2.8344927596934761E-2</c:v>
                </c:pt>
                <c:pt idx="1">
                  <c:v>0.48786786017100986</c:v>
                </c:pt>
                <c:pt idx="2">
                  <c:v>0.28471901867192956</c:v>
                </c:pt>
                <c:pt idx="3">
                  <c:v>0.19906819356012581</c:v>
                </c:pt>
              </c:numCache>
            </c:numRef>
          </c:val>
          <c:extLst>
            <c:ext xmlns:c16="http://schemas.microsoft.com/office/drawing/2014/chart" uri="{C3380CC4-5D6E-409C-BE32-E72D297353CC}">
              <c16:uniqueId val="{00000002-4B27-4DAA-ACD8-A16F140BFA21}"/>
            </c:ext>
          </c:extLst>
        </c:ser>
        <c:dLbls>
          <c:showLegendKey val="0"/>
          <c:showVal val="0"/>
          <c:showCatName val="0"/>
          <c:showSerName val="0"/>
          <c:showPercent val="0"/>
          <c:showBubbleSize val="0"/>
        </c:dLbls>
        <c:gapWidth val="100"/>
        <c:overlap val="-24"/>
        <c:axId val="699035776"/>
        <c:axId val="446788784"/>
      </c:barChart>
      <c:catAx>
        <c:axId val="699035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cs-CZ"/>
          </a:p>
        </c:txPr>
        <c:crossAx val="446788784"/>
        <c:crosses val="autoZero"/>
        <c:auto val="1"/>
        <c:lblAlgn val="ctr"/>
        <c:lblOffset val="100"/>
        <c:noMultiLvlLbl val="0"/>
      </c:catAx>
      <c:valAx>
        <c:axId val="4467887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cs-CZ"/>
          </a:p>
        </c:txPr>
        <c:crossAx val="6990357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cs-CZ"/>
        </a:p>
      </c:txPr>
    </c:legend>
    <c:plotVisOnly val="1"/>
    <c:dispBlanksAs val="gap"/>
    <c:showDLblsOverMax val="0"/>
  </c:chart>
  <c:spPr>
    <a:noFill/>
    <a:ln>
      <a:solidFill>
        <a:schemeClr val="tx1"/>
      </a:solid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73FBBA2-7A20-4748-AF3A-A3D98AB4B267}" type="datetimeFigureOut">
              <a:rPr lang="cs-CZ" smtClean="0"/>
              <a:t>13.03.2024</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B7BF6EC-E84A-411E-8838-367FE3D6C4D5}" type="slidenum">
              <a:rPr lang="cs-CZ" smtClean="0"/>
              <a:t>‹#›</a:t>
            </a:fld>
            <a:endParaRPr lang="cs-CZ"/>
          </a:p>
        </p:txBody>
      </p:sp>
    </p:spTree>
    <p:extLst>
      <p:ext uri="{BB962C8B-B14F-4D97-AF65-F5344CB8AC3E}">
        <p14:creationId xmlns:p14="http://schemas.microsoft.com/office/powerpoint/2010/main" val="4283128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13EDEAC-34D8-456D-A4F4-1CDA921860E5}" type="datetimeFigureOut">
              <a:rPr lang="cs-CZ" smtClean="0"/>
              <a:t>13.03.2024</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7087826-4CB8-4E1E-BC4C-C269C1CC57C7}" type="slidenum">
              <a:rPr lang="cs-CZ" smtClean="0"/>
              <a:t>‹#›</a:t>
            </a:fld>
            <a:endParaRPr lang="cs-CZ"/>
          </a:p>
        </p:txBody>
      </p:sp>
    </p:spTree>
    <p:extLst>
      <p:ext uri="{BB962C8B-B14F-4D97-AF65-F5344CB8AC3E}">
        <p14:creationId xmlns:p14="http://schemas.microsoft.com/office/powerpoint/2010/main" val="49441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E47221B-3450-4466-A490-E0EC82BBA5EB}" type="datetime1">
              <a:rPr lang="en-US" smtClean="0"/>
              <a:t>3/13/2024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ECE4377-41EB-4267-BF49-9DB0F1D83DFE}" type="datetime1">
              <a:rPr lang="en-US" smtClean="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8FF524A7-38CD-4D49-91CB-B0844414D8F7}" type="datetime1">
              <a:rPr lang="en-US" smtClean="0"/>
              <a:t>3/13/2024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05E6B4A-86B3-4DA3-9C9C-71D49B7F04AD}" type="datetime1">
              <a:rPr lang="en-US" smtClean="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cs-CZ"/>
              <a:t>Kliknutím lze upravit styl.</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7EB643B-0454-4492-B9F7-BEFAFA1F51F7}" type="datetime1">
              <a:rPr lang="en-US" smtClean="0"/>
              <a:t>3/13/2024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0CCE0993-7390-4AE7-B6CA-C7AEAB9DA5EB}" type="datetime1">
              <a:rPr lang="en-US" smtClean="0"/>
              <a:t>3/13/2024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9DE9E71-072F-4868-8C44-601CACDE2AA7}" type="datetime1">
              <a:rPr lang="en-US" smtClean="0"/>
              <a:t>3/13/2024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160B5F17-7208-4B0B-B933-C1C2DDA429D1}" type="datetime1">
              <a:rPr lang="en-US" smtClean="0"/>
              <a:t>3/13/2024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765755-A11E-4DD3-8D04-6E321D95181A}" type="datetime1">
              <a:rPr lang="en-US" smtClean="0"/>
              <a:t>3/13/2024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cs-CZ"/>
              <a:t>Kliknutím lze upravit styl.</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9AF7116-B6F3-45F3-AD26-FEE9DBB79F5E}" type="datetime1">
              <a:rPr lang="en-US" smtClean="0"/>
              <a:t>3/13/2024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3BB10B51-9898-4F5C-89CC-67E924DFB987}" type="datetime1">
              <a:rPr lang="en-US" smtClean="0"/>
              <a:t>3/13/2024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3468A518-ADFF-4A02-9C02-448EC94B65A2}" type="datetime1">
              <a:rPr lang="en-US" smtClean="0"/>
              <a:t>3/13/2024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7.xml"/><Relationship Id="rId5" Type="http://schemas.openxmlformats.org/officeDocument/2006/relationships/image" Target="../media/image27.emf"/><Relationship Id="rId4" Type="http://schemas.openxmlformats.org/officeDocument/2006/relationships/image" Target="../media/image26.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emf"/></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7.xml"/><Relationship Id="rId5" Type="http://schemas.openxmlformats.org/officeDocument/2006/relationships/image" Target="../media/image23.png"/><Relationship Id="rId4" Type="http://schemas.openxmlformats.org/officeDocument/2006/relationships/image" Target="../media/image2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400" dirty="0"/>
              <a:t>Regionální ekonomika a politika</a:t>
            </a:r>
            <a:endParaRPr lang="en-US" sz="4400" dirty="0"/>
          </a:p>
        </p:txBody>
      </p:sp>
      <p:sp>
        <p:nvSpPr>
          <p:cNvPr id="3" name="Podnadpis 2"/>
          <p:cNvSpPr>
            <a:spLocks noGrp="1"/>
          </p:cNvSpPr>
          <p:nvPr>
            <p:ph type="subTitle" idx="1"/>
          </p:nvPr>
        </p:nvSpPr>
        <p:spPr/>
        <p:txBody>
          <a:bodyPr>
            <a:normAutofit/>
          </a:bodyPr>
          <a:lstStyle/>
          <a:p>
            <a:r>
              <a:rPr lang="cs-CZ" sz="2800" dirty="0"/>
              <a:t>Doc. Ing. Kamila Turečková, Ph.D., MBA</a:t>
            </a:r>
          </a:p>
        </p:txBody>
      </p:sp>
      <p:pic>
        <p:nvPicPr>
          <p:cNvPr id="4" name="Picture 2" descr="Slezská univerzita v Opav&amp;ecaron;, Obchodn&amp;ecaron; podnikatelská fakulta v Karvin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6367" y="636971"/>
            <a:ext cx="3024336" cy="936106"/>
          </a:xfrm>
          <a:prstGeom prst="rect">
            <a:avLst/>
          </a:prstGeom>
          <a:noFill/>
          <a:extLst>
            <a:ext uri="{909E8E84-426E-40DD-AFC4-6F175D3DCCD1}">
              <a14:hiddenFill xmlns:a14="http://schemas.microsoft.com/office/drawing/2010/main">
                <a:solidFill>
                  <a:srgbClr val="FFFFFF"/>
                </a:solidFill>
              </a14:hiddenFill>
            </a:ext>
          </a:extLst>
        </p:spPr>
      </p:pic>
      <p:sp>
        <p:nvSpPr>
          <p:cNvPr id="7" name="Podnadpis 2"/>
          <p:cNvSpPr txBox="1">
            <a:spLocks/>
          </p:cNvSpPr>
          <p:nvPr/>
        </p:nvSpPr>
        <p:spPr>
          <a:xfrm>
            <a:off x="581191" y="3940936"/>
            <a:ext cx="10993546" cy="2349524"/>
          </a:xfrm>
          <a:prstGeom prst="rect">
            <a:avLst/>
          </a:prstGeom>
        </p:spPr>
        <p:txBody>
          <a:bodyPr vert="horz" lIns="91440" tIns="45720" rIns="91440" bIns="45720" rtlCol="0" anchor="t">
            <a:normAutofit fontScale="85000" lnSpcReduction="20000"/>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r"/>
            <a:r>
              <a:rPr lang="cs-CZ" sz="2800">
                <a:solidFill>
                  <a:schemeClr val="accent2">
                    <a:lumMod val="40000"/>
                    <a:lumOff val="60000"/>
                  </a:schemeClr>
                </a:solidFill>
              </a:rPr>
              <a:t> </a:t>
            </a:r>
            <a:r>
              <a:rPr lang="cs-CZ" sz="8500">
                <a:solidFill>
                  <a:schemeClr val="accent2">
                    <a:lumMod val="40000"/>
                    <a:lumOff val="60000"/>
                  </a:schemeClr>
                </a:solidFill>
              </a:rPr>
              <a:t>10</a:t>
            </a:r>
            <a:endParaRPr lang="cs-CZ" sz="8500" dirty="0">
              <a:solidFill>
                <a:schemeClr val="accent2">
                  <a:lumMod val="40000"/>
                  <a:lumOff val="60000"/>
                </a:schemeClr>
              </a:solidFill>
            </a:endParaRPr>
          </a:p>
          <a:p>
            <a:pPr algn="r"/>
            <a:endParaRPr lang="cs-CZ" sz="2800" dirty="0">
              <a:solidFill>
                <a:schemeClr val="accent2">
                  <a:lumMod val="40000"/>
                  <a:lumOff val="60000"/>
                </a:schemeClr>
              </a:solidFill>
            </a:endParaRPr>
          </a:p>
          <a:p>
            <a:pPr algn="r"/>
            <a:r>
              <a:rPr lang="cs-CZ" sz="5600" dirty="0">
                <a:solidFill>
                  <a:schemeClr val="accent2">
                    <a:lumMod val="20000"/>
                    <a:lumOff val="80000"/>
                  </a:schemeClr>
                </a:solidFill>
              </a:rPr>
              <a:t>Sektorová struktura regionů</a:t>
            </a:r>
            <a:endParaRPr lang="en-US" sz="5600" dirty="0">
              <a:solidFill>
                <a:schemeClr val="accent2">
                  <a:lumMod val="20000"/>
                  <a:lumOff val="80000"/>
                </a:schemeClr>
              </a:solidFill>
            </a:endParaRPr>
          </a:p>
        </p:txBody>
      </p:sp>
      <p:sp>
        <p:nvSpPr>
          <p:cNvPr id="5" name="Zástupný symbol pro číslo snímku 4"/>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2259534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82A66962-647E-41BF-9D52-665E53013F5C}"/>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
        <p:nvSpPr>
          <p:cNvPr id="2" name="Nadpis 1">
            <a:extLst>
              <a:ext uri="{FF2B5EF4-FFF2-40B4-BE49-F238E27FC236}">
                <a16:creationId xmlns:a16="http://schemas.microsoft.com/office/drawing/2014/main" id="{43048FC8-F7C4-44F4-9E0E-6759C3270AC4}"/>
              </a:ext>
            </a:extLst>
          </p:cNvPr>
          <p:cNvSpPr>
            <a:spLocks noGrp="1"/>
          </p:cNvSpPr>
          <p:nvPr>
            <p:ph type="title" idx="4294967295"/>
          </p:nvPr>
        </p:nvSpPr>
        <p:spPr>
          <a:xfrm>
            <a:off x="0" y="701675"/>
            <a:ext cx="11029950" cy="1014413"/>
          </a:xfrm>
        </p:spPr>
        <p:txBody>
          <a:bodyPr anchor="t"/>
          <a:lstStyle/>
          <a:p>
            <a:r>
              <a:rPr lang="cs-CZ" dirty="0"/>
              <a:t>Výstup  v HPH 2002/2022, NUTS 3</a:t>
            </a:r>
          </a:p>
        </p:txBody>
      </p:sp>
      <p:sp>
        <p:nvSpPr>
          <p:cNvPr id="3" name="Obdélník 2">
            <a:extLst>
              <a:ext uri="{FF2B5EF4-FFF2-40B4-BE49-F238E27FC236}">
                <a16:creationId xmlns:a16="http://schemas.microsoft.com/office/drawing/2014/main" id="{520DB772-BBE6-4A13-A25F-B00A727BF6BA}"/>
              </a:ext>
            </a:extLst>
          </p:cNvPr>
          <p:cNvSpPr/>
          <p:nvPr/>
        </p:nvSpPr>
        <p:spPr>
          <a:xfrm>
            <a:off x="0" y="101510"/>
            <a:ext cx="5604387" cy="369332"/>
          </a:xfrm>
          <a:prstGeom prst="rect">
            <a:avLst/>
          </a:prstGeom>
        </p:spPr>
        <p:txBody>
          <a:bodyPr wrap="square">
            <a:spAutoFit/>
          </a:bodyPr>
          <a:lstStyle/>
          <a:p>
            <a:endParaRPr lang="cs-CZ" b="1" dirty="0"/>
          </a:p>
        </p:txBody>
      </p:sp>
      <p:pic>
        <p:nvPicPr>
          <p:cNvPr id="6" name="Obrázek 5">
            <a:extLst>
              <a:ext uri="{FF2B5EF4-FFF2-40B4-BE49-F238E27FC236}">
                <a16:creationId xmlns:a16="http://schemas.microsoft.com/office/drawing/2014/main" id="{C31F9BF5-4098-4A13-8427-730B9281E09B}"/>
              </a:ext>
            </a:extLst>
          </p:cNvPr>
          <p:cNvPicPr>
            <a:picLocks noChangeAspect="1"/>
          </p:cNvPicPr>
          <p:nvPr/>
        </p:nvPicPr>
        <p:blipFill>
          <a:blip r:embed="rId2"/>
          <a:stretch>
            <a:fillRect/>
          </a:stretch>
        </p:blipFill>
        <p:spPr>
          <a:xfrm>
            <a:off x="33337" y="3886072"/>
            <a:ext cx="5257800" cy="2876550"/>
          </a:xfrm>
          <a:prstGeom prst="rect">
            <a:avLst/>
          </a:prstGeom>
        </p:spPr>
      </p:pic>
      <p:pic>
        <p:nvPicPr>
          <p:cNvPr id="7" name="Obrázek 6">
            <a:extLst>
              <a:ext uri="{FF2B5EF4-FFF2-40B4-BE49-F238E27FC236}">
                <a16:creationId xmlns:a16="http://schemas.microsoft.com/office/drawing/2014/main" id="{D4B5D7FC-3B3B-4A6D-B81F-FE987FD1FC66}"/>
              </a:ext>
            </a:extLst>
          </p:cNvPr>
          <p:cNvPicPr>
            <a:picLocks noChangeAspect="1"/>
          </p:cNvPicPr>
          <p:nvPr/>
        </p:nvPicPr>
        <p:blipFill>
          <a:blip r:embed="rId3"/>
          <a:stretch>
            <a:fillRect/>
          </a:stretch>
        </p:blipFill>
        <p:spPr>
          <a:xfrm>
            <a:off x="33337" y="922615"/>
            <a:ext cx="5257800" cy="2913497"/>
          </a:xfrm>
          <a:prstGeom prst="rect">
            <a:avLst/>
          </a:prstGeom>
        </p:spPr>
      </p:pic>
      <p:sp>
        <p:nvSpPr>
          <p:cNvPr id="8" name="Obdélník 7">
            <a:extLst>
              <a:ext uri="{FF2B5EF4-FFF2-40B4-BE49-F238E27FC236}">
                <a16:creationId xmlns:a16="http://schemas.microsoft.com/office/drawing/2014/main" id="{FB94F1F7-1117-4D4C-946E-1E979D326240}"/>
              </a:ext>
            </a:extLst>
          </p:cNvPr>
          <p:cNvSpPr/>
          <p:nvPr/>
        </p:nvSpPr>
        <p:spPr>
          <a:xfrm>
            <a:off x="75886" y="51550"/>
            <a:ext cx="7728654" cy="369332"/>
          </a:xfrm>
          <a:prstGeom prst="rect">
            <a:avLst/>
          </a:prstGeom>
        </p:spPr>
        <p:txBody>
          <a:bodyPr wrap="none">
            <a:spAutoFit/>
          </a:bodyPr>
          <a:lstStyle/>
          <a:p>
            <a:r>
              <a:rPr lang="cs-CZ" b="1" dirty="0"/>
              <a:t>produktivita práce, náhrady (odhady, Kč na osobu); 2002/2022, NUTS 3</a:t>
            </a:r>
          </a:p>
        </p:txBody>
      </p:sp>
      <p:pic>
        <p:nvPicPr>
          <p:cNvPr id="10" name="Obrázek 9">
            <a:extLst>
              <a:ext uri="{FF2B5EF4-FFF2-40B4-BE49-F238E27FC236}">
                <a16:creationId xmlns:a16="http://schemas.microsoft.com/office/drawing/2014/main" id="{8817DADD-0CD0-4B25-B194-B16CD5942CEE}"/>
              </a:ext>
            </a:extLst>
          </p:cNvPr>
          <p:cNvPicPr>
            <a:picLocks noChangeAspect="1"/>
          </p:cNvPicPr>
          <p:nvPr/>
        </p:nvPicPr>
        <p:blipFill>
          <a:blip r:embed="rId4"/>
          <a:stretch>
            <a:fillRect/>
          </a:stretch>
        </p:blipFill>
        <p:spPr>
          <a:xfrm>
            <a:off x="5490999" y="922614"/>
            <a:ext cx="5132385" cy="2913497"/>
          </a:xfrm>
          <a:prstGeom prst="rect">
            <a:avLst/>
          </a:prstGeom>
        </p:spPr>
      </p:pic>
      <p:pic>
        <p:nvPicPr>
          <p:cNvPr id="11" name="Obrázek 10">
            <a:extLst>
              <a:ext uri="{FF2B5EF4-FFF2-40B4-BE49-F238E27FC236}">
                <a16:creationId xmlns:a16="http://schemas.microsoft.com/office/drawing/2014/main" id="{79CEB1C4-F013-4842-A82B-54ACF2190A40}"/>
              </a:ext>
            </a:extLst>
          </p:cNvPr>
          <p:cNvPicPr>
            <a:picLocks noChangeAspect="1"/>
          </p:cNvPicPr>
          <p:nvPr/>
        </p:nvPicPr>
        <p:blipFill>
          <a:blip r:embed="rId5"/>
          <a:stretch>
            <a:fillRect/>
          </a:stretch>
        </p:blipFill>
        <p:spPr>
          <a:xfrm>
            <a:off x="5514974" y="3879940"/>
            <a:ext cx="5108409" cy="2876550"/>
          </a:xfrm>
          <a:prstGeom prst="rect">
            <a:avLst/>
          </a:prstGeom>
        </p:spPr>
      </p:pic>
    </p:spTree>
    <p:extLst>
      <p:ext uri="{BB962C8B-B14F-4D97-AF65-F5344CB8AC3E}">
        <p14:creationId xmlns:p14="http://schemas.microsoft.com/office/powerpoint/2010/main" val="1016984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sz="3600" dirty="0"/>
              <a:t>Děkuji za pozornost.</a:t>
            </a:r>
            <a:endParaRPr lang="en-US" sz="3600" b="1" dirty="0">
              <a:solidFill>
                <a:schemeClr val="accent5">
                  <a:lumMod val="75000"/>
                </a:schemeClr>
              </a:solidFill>
            </a:endParaRPr>
          </a:p>
          <a:p>
            <a:endParaRPr lang="en-US" dirty="0"/>
          </a:p>
        </p:txBody>
      </p:sp>
      <p:sp>
        <p:nvSpPr>
          <p:cNvPr id="2" name="Zástupný symbol pro číslo snímku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8CB64A"/>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900" b="0" i="0" u="none" strike="noStrike" kern="1200" cap="none" spc="0" normalizeH="0" baseline="0" noProof="0" dirty="0">
              <a:ln>
                <a:noFill/>
              </a:ln>
              <a:solidFill>
                <a:srgbClr val="8CB64A"/>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068776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Sektorová - odvětvová struktura regionů</a:t>
            </a:r>
            <a:r>
              <a:rPr lang="cs-CZ" sz="3600" dirty="0"/>
              <a:t> </a:t>
            </a:r>
          </a:p>
        </p:txBody>
      </p:sp>
      <p:sp>
        <p:nvSpPr>
          <p:cNvPr id="3" name="Zástupný symbol pro obsah 2"/>
          <p:cNvSpPr>
            <a:spLocks noGrp="1"/>
          </p:cNvSpPr>
          <p:nvPr>
            <p:ph idx="1"/>
          </p:nvPr>
        </p:nvSpPr>
        <p:spPr>
          <a:xfrm>
            <a:off x="0" y="1806580"/>
            <a:ext cx="7216588" cy="5051420"/>
          </a:xfrm>
        </p:spPr>
        <p:txBody>
          <a:bodyPr>
            <a:normAutofit fontScale="92500"/>
          </a:bodyPr>
          <a:lstStyle/>
          <a:p>
            <a:r>
              <a:rPr lang="cs-CZ" sz="2400" dirty="0">
                <a:solidFill>
                  <a:schemeClr val="tx1"/>
                </a:solidFill>
              </a:rPr>
              <a:t>představuje rozložení jednotlivých ekonomických aktivit sloučených do logických skupin (odvětví, sektorů) a jejich vzájemné zastoupení v celku. </a:t>
            </a:r>
          </a:p>
          <a:p>
            <a:pPr lvl="1"/>
            <a:r>
              <a:rPr lang="cs-CZ" sz="2200" dirty="0">
                <a:solidFill>
                  <a:schemeClr val="tx1"/>
                </a:solidFill>
              </a:rPr>
              <a:t>zkoumáme-li podíl odvětví či jejich skupin (ekonomických sektorů) na území regionu, pak se bavíme o sektorové, resp. odvětvové, struktuře regionů (ve smyslu zemědělství, průmyslu a služeb)</a:t>
            </a:r>
          </a:p>
          <a:p>
            <a:pPr lvl="1"/>
            <a:r>
              <a:rPr lang="cs-CZ" sz="2200" dirty="0">
                <a:solidFill>
                  <a:schemeClr val="tx1"/>
                </a:solidFill>
              </a:rPr>
              <a:t>poznání sektorové, resp. odvětvové skladby regionů je důležité </a:t>
            </a:r>
          </a:p>
          <a:p>
            <a:r>
              <a:rPr lang="cs-CZ" sz="2400" dirty="0">
                <a:solidFill>
                  <a:schemeClr val="tx1"/>
                </a:solidFill>
              </a:rPr>
              <a:t>vývoj podílu jednotlivých sektorů na celkové zaměstnanosti a výstupu ekonomiky odráží přechod od „zemědělské“ - tradiční ekonomiky, přes „průmyslové“ - industriální hospodářství k moderní ekonomice, spojené s dominantním podílem služeb (postindustriální)</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2</a:t>
            </a:fld>
            <a:endParaRPr lang="en-US" dirty="0"/>
          </a:p>
        </p:txBody>
      </p:sp>
      <p:sp>
        <p:nvSpPr>
          <p:cNvPr id="5" name="Obdélník 4">
            <a:extLst>
              <a:ext uri="{FF2B5EF4-FFF2-40B4-BE49-F238E27FC236}">
                <a16:creationId xmlns:a16="http://schemas.microsoft.com/office/drawing/2014/main" id="{B89B903A-7260-40E1-B7EE-A56708588406}"/>
              </a:ext>
            </a:extLst>
          </p:cNvPr>
          <p:cNvSpPr/>
          <p:nvPr/>
        </p:nvSpPr>
        <p:spPr>
          <a:xfrm>
            <a:off x="7216588" y="1806580"/>
            <a:ext cx="4975412" cy="5051419"/>
          </a:xfrm>
          <a:prstGeom prst="rect">
            <a:avLst/>
          </a:prstGeom>
          <a:solidFill>
            <a:schemeClr val="accent5">
              <a:lumMod val="20000"/>
              <a:lumOff val="80000"/>
            </a:schemeClr>
          </a:solidFill>
        </p:spPr>
        <p:txBody>
          <a:bodyPr wrap="square">
            <a:spAutoFit/>
          </a:bodyPr>
          <a:lstStyle/>
          <a:p>
            <a:r>
              <a:rPr lang="cs-CZ" dirty="0">
                <a:latin typeface="Times New Roman" panose="02020603050405020304" pitchFamily="18" charset="0"/>
                <a:cs typeface="Times New Roman" panose="02020603050405020304" pitchFamily="18" charset="0"/>
              </a:rPr>
              <a:t>→ </a:t>
            </a:r>
            <a:r>
              <a:rPr lang="cs-CZ" dirty="0"/>
              <a:t>přímo kopíruje vývoj úrovně společnosti během celého období její existence:</a:t>
            </a:r>
          </a:p>
          <a:p>
            <a:pPr lvl="1"/>
            <a:r>
              <a:rPr lang="cs-CZ" dirty="0"/>
              <a:t>od nejstarších dob (společnost lovců a sběračů, zemědělská revoluce), přes starověk až po středověk (agrární společnost) dominovalo v ekonomických vztazích naturální hospodářství a podíl primárního sektoru byl značný, třebaže pozvolna klesal úměrně růstu sektoru výroby a služeb (zřetelněji v období manufakturní výroby, 15. - 17. století); v průběhu 18. století se struktura ekonomiky mění v důsledku průmyslové revoluce a převažujícím se stává sektor sekundární, aby i tento byl o dvě století později překonán rychle se rozvíjejícími se službami (sektorem terciárním)</a:t>
            </a:r>
          </a:p>
          <a:p>
            <a:r>
              <a:rPr lang="cs-CZ" i="1" dirty="0"/>
              <a:t>Neplatí doslovně, implicitně typické pouze pro hospodářsky vyspělé regiony, a to ještě ne pro všechny.</a:t>
            </a:r>
          </a:p>
        </p:txBody>
      </p:sp>
    </p:spTree>
    <p:extLst>
      <p:ext uri="{BB962C8B-B14F-4D97-AF65-F5344CB8AC3E}">
        <p14:creationId xmlns:p14="http://schemas.microsoft.com/office/powerpoint/2010/main" val="1100312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Tradiční odvětvová struktura ekonomiky a primární sektor</a:t>
            </a:r>
            <a:endParaRPr lang="cs-CZ" sz="3600" dirty="0"/>
          </a:p>
        </p:txBody>
      </p:sp>
      <p:sp>
        <p:nvSpPr>
          <p:cNvPr id="3" name="Zástupný symbol pro obsah 2"/>
          <p:cNvSpPr>
            <a:spLocks noGrp="1"/>
          </p:cNvSpPr>
          <p:nvPr>
            <p:ph idx="1"/>
          </p:nvPr>
        </p:nvSpPr>
        <p:spPr>
          <a:xfrm>
            <a:off x="1" y="1846730"/>
            <a:ext cx="9188824" cy="4894729"/>
          </a:xfrm>
        </p:spPr>
        <p:txBody>
          <a:bodyPr>
            <a:normAutofit fontScale="70000" lnSpcReduction="20000"/>
          </a:bodyPr>
          <a:lstStyle/>
          <a:p>
            <a:r>
              <a:rPr lang="cs-CZ" sz="3800" dirty="0"/>
              <a:t>tradičně rozlišujeme 3 základní sektory, a to sektor primární, zaměřený na zemědělství, sektor sekundární s činnostmi týkající se oblasti výroby a zpracování a sektor terciární, zahrnující všechny poskytované služby.</a:t>
            </a:r>
          </a:p>
          <a:p>
            <a:endParaRPr lang="cs-CZ" sz="2800" dirty="0"/>
          </a:p>
          <a:p>
            <a:r>
              <a:rPr lang="cs-CZ" sz="2800" b="1" dirty="0"/>
              <a:t>primární sektor </a:t>
            </a:r>
            <a:r>
              <a:rPr lang="cs-CZ" sz="2800" dirty="0"/>
              <a:t>zahrnuje ty ekonomické činnosti, které jsou svou povahou základní a prvotní a lidem vývojově nejbližší</a:t>
            </a:r>
          </a:p>
          <a:p>
            <a:pPr lvl="1"/>
            <a:r>
              <a:rPr lang="cs-CZ" sz="2600" dirty="0"/>
              <a:t>zemědělství a chov dobytka, včelařství, sběr plodů, rybníkářství a rybolov, lov zvěře a lesní hospodářství, pastevectví, těžbu dřeva a těžbu nerostných surovin. </a:t>
            </a:r>
          </a:p>
          <a:p>
            <a:pPr lvl="1"/>
            <a:r>
              <a:rPr lang="cs-CZ" sz="2800" dirty="0"/>
              <a:t>struktura a velikost primárního sektoru zcela závisí na geograficko-biologicko-geologické poloze (lokaci) té či oné konkrétní ekonomiky</a:t>
            </a:r>
          </a:p>
          <a:p>
            <a:pPr lvl="2"/>
            <a:r>
              <a:rPr lang="cs-CZ" sz="2600" dirty="0"/>
              <a:t>bohaté zdroje nerostných surovin, úrodná půda nebo kvalita lesních porostů jsou samy o sobě přirozeným předpokladem k rozvoji tohoto sektoru a současně dávají zemi nespornou konkurenční výhodou vůči jiným státům, které obdobnými zdroji nebo podmínkami nedisponují</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a:t>
            </a:fld>
            <a:endParaRPr lang="en-US" dirty="0"/>
          </a:p>
        </p:txBody>
      </p:sp>
      <p:pic>
        <p:nvPicPr>
          <p:cNvPr id="6" name="Obrázek 5">
            <a:extLst>
              <a:ext uri="{FF2B5EF4-FFF2-40B4-BE49-F238E27FC236}">
                <a16:creationId xmlns:a16="http://schemas.microsoft.com/office/drawing/2014/main" id="{FB758E3B-F29D-4C60-8F9C-8AF4D73BC7F3}"/>
              </a:ext>
            </a:extLst>
          </p:cNvPr>
          <p:cNvPicPr>
            <a:picLocks noChangeAspect="1"/>
          </p:cNvPicPr>
          <p:nvPr/>
        </p:nvPicPr>
        <p:blipFill>
          <a:blip r:embed="rId2"/>
          <a:stretch>
            <a:fillRect/>
          </a:stretch>
        </p:blipFill>
        <p:spPr>
          <a:xfrm>
            <a:off x="9563098" y="1607791"/>
            <a:ext cx="2628900" cy="1743075"/>
          </a:xfrm>
          <a:prstGeom prst="rect">
            <a:avLst/>
          </a:prstGeom>
        </p:spPr>
      </p:pic>
      <p:pic>
        <p:nvPicPr>
          <p:cNvPr id="8" name="Obrázek 7">
            <a:extLst>
              <a:ext uri="{FF2B5EF4-FFF2-40B4-BE49-F238E27FC236}">
                <a16:creationId xmlns:a16="http://schemas.microsoft.com/office/drawing/2014/main" id="{E43E121C-C604-4F15-980A-CE6FF4E3D3A0}"/>
              </a:ext>
            </a:extLst>
          </p:cNvPr>
          <p:cNvPicPr>
            <a:picLocks noChangeAspect="1"/>
          </p:cNvPicPr>
          <p:nvPr/>
        </p:nvPicPr>
        <p:blipFill>
          <a:blip r:embed="rId3"/>
          <a:stretch>
            <a:fillRect/>
          </a:stretch>
        </p:blipFill>
        <p:spPr>
          <a:xfrm>
            <a:off x="9563097" y="3429000"/>
            <a:ext cx="2628901" cy="1472185"/>
          </a:xfrm>
          <a:prstGeom prst="rect">
            <a:avLst/>
          </a:prstGeom>
        </p:spPr>
      </p:pic>
      <p:pic>
        <p:nvPicPr>
          <p:cNvPr id="10" name="Obrázek 9">
            <a:extLst>
              <a:ext uri="{FF2B5EF4-FFF2-40B4-BE49-F238E27FC236}">
                <a16:creationId xmlns:a16="http://schemas.microsoft.com/office/drawing/2014/main" id="{38075F6C-851F-4440-A99C-B98FD6A42F0C}"/>
              </a:ext>
            </a:extLst>
          </p:cNvPr>
          <p:cNvPicPr>
            <a:picLocks noChangeAspect="1"/>
          </p:cNvPicPr>
          <p:nvPr/>
        </p:nvPicPr>
        <p:blipFill>
          <a:blip r:embed="rId4"/>
          <a:stretch>
            <a:fillRect/>
          </a:stretch>
        </p:blipFill>
        <p:spPr>
          <a:xfrm>
            <a:off x="9563097" y="4953000"/>
            <a:ext cx="2628902" cy="1905000"/>
          </a:xfrm>
          <a:prstGeom prst="rect">
            <a:avLst/>
          </a:prstGeom>
        </p:spPr>
      </p:pic>
    </p:spTree>
    <p:extLst>
      <p:ext uri="{BB962C8B-B14F-4D97-AF65-F5344CB8AC3E}">
        <p14:creationId xmlns:p14="http://schemas.microsoft.com/office/powerpoint/2010/main" val="2909576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sekundární a terciární sektor</a:t>
            </a:r>
            <a:endParaRPr lang="cs-CZ" sz="3600" dirty="0"/>
          </a:p>
        </p:txBody>
      </p:sp>
      <p:sp>
        <p:nvSpPr>
          <p:cNvPr id="3" name="Zástupný symbol pro obsah 2"/>
          <p:cNvSpPr>
            <a:spLocks noGrp="1"/>
          </p:cNvSpPr>
          <p:nvPr>
            <p:ph idx="1"/>
          </p:nvPr>
        </p:nvSpPr>
        <p:spPr>
          <a:xfrm>
            <a:off x="1" y="1792941"/>
            <a:ext cx="10139082" cy="5065059"/>
          </a:xfrm>
        </p:spPr>
        <p:txBody>
          <a:bodyPr>
            <a:normAutofit fontScale="70000" lnSpcReduction="20000"/>
          </a:bodyPr>
          <a:lstStyle/>
          <a:p>
            <a:r>
              <a:rPr lang="cs-CZ" sz="2800" dirty="0"/>
              <a:t>činnosti spadající do </a:t>
            </a:r>
            <a:r>
              <a:rPr lang="cs-CZ" sz="2800" b="1" dirty="0"/>
              <a:t>sekundárního sektoru </a:t>
            </a:r>
            <a:r>
              <a:rPr lang="cs-CZ" sz="2800" dirty="0"/>
              <a:t>přímo souvisí s přeměnou surovin a polotovarů na hotové výrobky; </a:t>
            </a:r>
            <a:r>
              <a:rPr lang="cs-CZ" sz="2600" dirty="0"/>
              <a:t>jedná o proces výroby, zpracování, montáže a výstavby</a:t>
            </a:r>
          </a:p>
          <a:p>
            <a:pPr lvl="1"/>
            <a:r>
              <a:rPr lang="cs-CZ" sz="2600" dirty="0"/>
              <a:t>zpracování kovů a hutní průmysl, automobilový průmysl, výroba vlaků, letadel a lodí, textilní a chemický průmysl, strojírenství, potravinářský průmysl, stavebnictví, rozvody energetických sítí, farmaceutický průmysl a řada dalších. </a:t>
            </a:r>
          </a:p>
          <a:p>
            <a:pPr lvl="2"/>
            <a:r>
              <a:rPr lang="cs-CZ" sz="2400" b="1" dirty="0"/>
              <a:t>lokace činností záleží </a:t>
            </a:r>
            <a:r>
              <a:rPr lang="cs-CZ" sz="2400" dirty="0"/>
              <a:t>pouze na samotném uvážení podnikatelských subjektů, zda se jim vyplatí přesunout výrobu dále (pryč) od zdrojů či nikoli. Rozhodování závisí např. na nákladech na dopravu, dostatečně kvalifikované pracovní síle, mzdových nákladech, legislativě, bezpečnosti, přístup k ekologii, na blízkosti obchodních partnerů či konečných zákazníků apod.</a:t>
            </a:r>
          </a:p>
          <a:p>
            <a:r>
              <a:rPr lang="cs-CZ" sz="2800" b="1" dirty="0"/>
              <a:t>terciární sektor </a:t>
            </a:r>
            <a:r>
              <a:rPr lang="cs-CZ" sz="2800" dirty="0"/>
              <a:t>ekonomiky zahrnuje všechny hospodářské činnosti nehmotné podstaty, tedy služby určené pro domácnosti, firmy a stát sloužící k uspokojování potřeb jak individuálních, tak i kolektivních. </a:t>
            </a:r>
          </a:p>
          <a:p>
            <a:pPr lvl="1"/>
            <a:r>
              <a:rPr lang="cs-CZ" sz="2600" dirty="0"/>
              <a:t>maloobchod, velkoobchod, přepravu, distribuci, cestovní ruch a ubytování, stravování, bankovnictví a pojišťovnictví, administrativní, poradenské a právní služby, zdravotnictví, zábavní průmysl, média a telekomunikační služby, školství, vzdělávání, knihovnictví a jiné. </a:t>
            </a:r>
          </a:p>
          <a:p>
            <a:pPr lvl="1"/>
            <a:r>
              <a:rPr lang="cs-CZ" sz="2600" dirty="0"/>
              <a:t>povaha charakteru jednotlivých služeb a jejich enormní variabilita nedovoluje stanovit společná doporučení pro jejich způsob poskytování (lokální vazba na své zákazníky: kadeřnictví, pohostinství, lékárenské služby; globálně distribuce: počítačové služby, tiskařské služby, transport)</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a:t>
            </a:fld>
            <a:endParaRPr lang="en-US" dirty="0"/>
          </a:p>
        </p:txBody>
      </p:sp>
      <p:pic>
        <p:nvPicPr>
          <p:cNvPr id="6" name="Obrázek 5">
            <a:extLst>
              <a:ext uri="{FF2B5EF4-FFF2-40B4-BE49-F238E27FC236}">
                <a16:creationId xmlns:a16="http://schemas.microsoft.com/office/drawing/2014/main" id="{C97CF4C0-B736-4B5D-9A1F-AFC8C07DA8BB}"/>
              </a:ext>
            </a:extLst>
          </p:cNvPr>
          <p:cNvPicPr>
            <a:picLocks noChangeAspect="1"/>
          </p:cNvPicPr>
          <p:nvPr/>
        </p:nvPicPr>
        <p:blipFill>
          <a:blip r:embed="rId2"/>
          <a:stretch>
            <a:fillRect/>
          </a:stretch>
        </p:blipFill>
        <p:spPr>
          <a:xfrm>
            <a:off x="9572625" y="119062"/>
            <a:ext cx="2619375" cy="1743075"/>
          </a:xfrm>
          <a:prstGeom prst="rect">
            <a:avLst/>
          </a:prstGeom>
        </p:spPr>
      </p:pic>
      <p:pic>
        <p:nvPicPr>
          <p:cNvPr id="10" name="Obrázek 9">
            <a:extLst>
              <a:ext uri="{FF2B5EF4-FFF2-40B4-BE49-F238E27FC236}">
                <a16:creationId xmlns:a16="http://schemas.microsoft.com/office/drawing/2014/main" id="{6E4B4825-940F-44F2-9000-A6208399A6DB}"/>
              </a:ext>
            </a:extLst>
          </p:cNvPr>
          <p:cNvPicPr>
            <a:picLocks noChangeAspect="1"/>
          </p:cNvPicPr>
          <p:nvPr/>
        </p:nvPicPr>
        <p:blipFill>
          <a:blip r:embed="rId3"/>
          <a:stretch>
            <a:fillRect/>
          </a:stretch>
        </p:blipFill>
        <p:spPr>
          <a:xfrm>
            <a:off x="9885776" y="2285312"/>
            <a:ext cx="2306224" cy="1743076"/>
          </a:xfrm>
          <a:prstGeom prst="rect">
            <a:avLst/>
          </a:prstGeom>
        </p:spPr>
      </p:pic>
      <p:pic>
        <p:nvPicPr>
          <p:cNvPr id="14" name="Obrázek 13">
            <a:extLst>
              <a:ext uri="{FF2B5EF4-FFF2-40B4-BE49-F238E27FC236}">
                <a16:creationId xmlns:a16="http://schemas.microsoft.com/office/drawing/2014/main" id="{6B32B7B7-0D6D-4928-913D-9D7BA2487C49}"/>
              </a:ext>
            </a:extLst>
          </p:cNvPr>
          <p:cNvPicPr>
            <a:picLocks noChangeAspect="1"/>
          </p:cNvPicPr>
          <p:nvPr/>
        </p:nvPicPr>
        <p:blipFill>
          <a:blip r:embed="rId4"/>
          <a:stretch>
            <a:fillRect/>
          </a:stretch>
        </p:blipFill>
        <p:spPr>
          <a:xfrm>
            <a:off x="9883880" y="4028388"/>
            <a:ext cx="2308120" cy="1535949"/>
          </a:xfrm>
          <a:prstGeom prst="rect">
            <a:avLst/>
          </a:prstGeom>
        </p:spPr>
      </p:pic>
      <p:pic>
        <p:nvPicPr>
          <p:cNvPr id="16" name="Obrázek 15">
            <a:extLst>
              <a:ext uri="{FF2B5EF4-FFF2-40B4-BE49-F238E27FC236}">
                <a16:creationId xmlns:a16="http://schemas.microsoft.com/office/drawing/2014/main" id="{7CA25849-9FC4-421E-BC1F-35D5C57AE24B}"/>
              </a:ext>
            </a:extLst>
          </p:cNvPr>
          <p:cNvPicPr>
            <a:picLocks noChangeAspect="1"/>
          </p:cNvPicPr>
          <p:nvPr/>
        </p:nvPicPr>
        <p:blipFill>
          <a:blip r:embed="rId5"/>
          <a:stretch>
            <a:fillRect/>
          </a:stretch>
        </p:blipFill>
        <p:spPr>
          <a:xfrm>
            <a:off x="9883879" y="5503063"/>
            <a:ext cx="2308120" cy="1354937"/>
          </a:xfrm>
          <a:prstGeom prst="rect">
            <a:avLst/>
          </a:prstGeom>
        </p:spPr>
      </p:pic>
    </p:spTree>
    <p:extLst>
      <p:ext uri="{BB962C8B-B14F-4D97-AF65-F5344CB8AC3E}">
        <p14:creationId xmlns:p14="http://schemas.microsoft.com/office/powerpoint/2010/main" val="2366292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rozšířená odvětvová struktura ekonomiky</a:t>
            </a:r>
            <a:endParaRPr lang="cs-CZ" sz="3600" dirty="0"/>
          </a:p>
        </p:txBody>
      </p:sp>
      <p:sp>
        <p:nvSpPr>
          <p:cNvPr id="3" name="Zástupný symbol pro obsah 2"/>
          <p:cNvSpPr>
            <a:spLocks noGrp="1"/>
          </p:cNvSpPr>
          <p:nvPr>
            <p:ph idx="1"/>
          </p:nvPr>
        </p:nvSpPr>
        <p:spPr>
          <a:xfrm>
            <a:off x="0" y="1801906"/>
            <a:ext cx="7548282" cy="5056094"/>
          </a:xfrm>
        </p:spPr>
        <p:txBody>
          <a:bodyPr>
            <a:normAutofit fontScale="85000" lnSpcReduction="20000"/>
          </a:bodyPr>
          <a:lstStyle/>
          <a:p>
            <a:r>
              <a:rPr lang="cs-CZ" sz="2400" dirty="0"/>
              <a:t>vývoj v posledních desetiletích vytvořil potřebu rozšířit tento tradičně předkládaný tři - sektorový model o sektor </a:t>
            </a:r>
            <a:r>
              <a:rPr lang="cs-CZ" sz="2400" b="1" dirty="0"/>
              <a:t>čtvrtý – kvartérní (kvartální)</a:t>
            </a:r>
            <a:r>
              <a:rPr lang="cs-CZ" sz="2400" dirty="0"/>
              <a:t>, do kterého by se přesunula část služeb spojená s tvorbou a sdílením znalostí a informací (znalostní služby), která se svým charakterem týká všech oblastí intelektuálních aktivit a činností</a:t>
            </a:r>
          </a:p>
          <a:p>
            <a:pPr lvl="1"/>
            <a:r>
              <a:rPr lang="cs-CZ" sz="2200" dirty="0"/>
              <a:t>tato nová struktura lépe reflektuje současné změny probíhající v ekonomice, ve které znalosti tvoří základ přidané hodnoty, a kde tvorba a využívání znalostí má podstatný podíl na tvorbě celkového blahobytu společnosti</a:t>
            </a:r>
          </a:p>
          <a:p>
            <a:pPr lvl="1"/>
            <a:r>
              <a:rPr lang="cs-CZ" sz="2200" dirty="0"/>
              <a:t>služby vztahující se ke generování a sdílení znalostí a informací, vzdělávání a vědeckému výzkumu a vývoji a aplikaci technologií + služby z oblasti poradenství, finančních služeb a činnosti týkající se zdravotní péče a výzkum</a:t>
            </a:r>
          </a:p>
          <a:p>
            <a:r>
              <a:rPr lang="cs-CZ" sz="2400" b="1" dirty="0"/>
              <a:t>rozšířená odvětvová struktura</a:t>
            </a:r>
            <a:r>
              <a:rPr lang="cs-CZ" sz="2400" dirty="0"/>
              <a:t> rozlišuje čtyři ekonomické sektory: primární, sekundární, terciární (všeobecné služby) a sektor kvartérní, zahrnující specifické, intelektuální služby s vysokou přidanou hodnotou</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5</a:t>
            </a:fld>
            <a:endParaRPr lang="en-US" dirty="0"/>
          </a:p>
        </p:txBody>
      </p:sp>
      <p:pic>
        <p:nvPicPr>
          <p:cNvPr id="5" name="Obrázek 4">
            <a:extLst>
              <a:ext uri="{FF2B5EF4-FFF2-40B4-BE49-F238E27FC236}">
                <a16:creationId xmlns:a16="http://schemas.microsoft.com/office/drawing/2014/main" id="{3A4340E5-FAB1-4610-B40F-D6EDBCBE9269}"/>
              </a:ext>
            </a:extLst>
          </p:cNvPr>
          <p:cNvPicPr>
            <a:picLocks noChangeAspect="1"/>
          </p:cNvPicPr>
          <p:nvPr/>
        </p:nvPicPr>
        <p:blipFill>
          <a:blip r:embed="rId2"/>
          <a:stretch>
            <a:fillRect/>
          </a:stretch>
        </p:blipFill>
        <p:spPr>
          <a:xfrm>
            <a:off x="7310718" y="1891552"/>
            <a:ext cx="4881282" cy="3675530"/>
          </a:xfrm>
          <a:prstGeom prst="rect">
            <a:avLst/>
          </a:prstGeom>
        </p:spPr>
      </p:pic>
      <p:pic>
        <p:nvPicPr>
          <p:cNvPr id="7" name="Obrázek 6">
            <a:extLst>
              <a:ext uri="{FF2B5EF4-FFF2-40B4-BE49-F238E27FC236}">
                <a16:creationId xmlns:a16="http://schemas.microsoft.com/office/drawing/2014/main" id="{81F94ECB-8DFB-4F56-8318-8BCA3BAA3CE5}"/>
              </a:ext>
            </a:extLst>
          </p:cNvPr>
          <p:cNvPicPr>
            <a:picLocks noChangeAspect="1"/>
          </p:cNvPicPr>
          <p:nvPr/>
        </p:nvPicPr>
        <p:blipFill>
          <a:blip r:embed="rId3"/>
          <a:stretch>
            <a:fillRect/>
          </a:stretch>
        </p:blipFill>
        <p:spPr>
          <a:xfrm>
            <a:off x="8108481" y="5360892"/>
            <a:ext cx="2209334" cy="1470212"/>
          </a:xfrm>
          <a:prstGeom prst="rect">
            <a:avLst/>
          </a:prstGeom>
        </p:spPr>
      </p:pic>
      <p:pic>
        <p:nvPicPr>
          <p:cNvPr id="9" name="Obrázek 8">
            <a:extLst>
              <a:ext uri="{FF2B5EF4-FFF2-40B4-BE49-F238E27FC236}">
                <a16:creationId xmlns:a16="http://schemas.microsoft.com/office/drawing/2014/main" id="{D7215AFE-22E3-4089-9FBF-DA8DDB9A461A}"/>
              </a:ext>
            </a:extLst>
          </p:cNvPr>
          <p:cNvPicPr>
            <a:picLocks noChangeAspect="1"/>
          </p:cNvPicPr>
          <p:nvPr/>
        </p:nvPicPr>
        <p:blipFill>
          <a:blip r:embed="rId4"/>
          <a:stretch>
            <a:fillRect/>
          </a:stretch>
        </p:blipFill>
        <p:spPr>
          <a:xfrm>
            <a:off x="10470776" y="4558944"/>
            <a:ext cx="1568263" cy="2195568"/>
          </a:xfrm>
          <a:prstGeom prst="rect">
            <a:avLst/>
          </a:prstGeom>
        </p:spPr>
      </p:pic>
    </p:spTree>
    <p:extLst>
      <p:ext uri="{BB962C8B-B14F-4D97-AF65-F5344CB8AC3E}">
        <p14:creationId xmlns:p14="http://schemas.microsoft.com/office/powerpoint/2010/main" val="3711476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6518" y="702156"/>
            <a:ext cx="11134290" cy="1013800"/>
          </a:xfrm>
        </p:spPr>
        <p:txBody>
          <a:bodyPr>
            <a:normAutofit fontScale="90000"/>
          </a:bodyPr>
          <a:lstStyle/>
          <a:p>
            <a:r>
              <a:rPr lang="cs-CZ" sz="2700" b="1" dirty="0"/>
              <a:t>Rozšířená sektorová struktura regionů České republiky</a:t>
            </a:r>
            <a:br>
              <a:rPr lang="cs-CZ" sz="2000" b="1" dirty="0"/>
            </a:br>
            <a:r>
              <a:rPr lang="cs-CZ" sz="2000" b="1" dirty="0"/>
              <a:t>HRUBÁ PŘIDANÁ HODNOTA PODLE ODVĚTVÍ (BĚŽNÉ CENY, V MIL. KČ)</a:t>
            </a:r>
            <a:endParaRPr lang="cs-CZ" sz="36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6</a:t>
            </a:fld>
            <a:endParaRPr lang="en-US" dirty="0"/>
          </a:p>
        </p:txBody>
      </p:sp>
      <p:graphicFrame>
        <p:nvGraphicFramePr>
          <p:cNvPr id="5" name="Tabulka 4">
            <a:extLst>
              <a:ext uri="{FF2B5EF4-FFF2-40B4-BE49-F238E27FC236}">
                <a16:creationId xmlns:a16="http://schemas.microsoft.com/office/drawing/2014/main" id="{68E11409-5736-4428-86C9-F056BAC5ECA6}"/>
              </a:ext>
            </a:extLst>
          </p:cNvPr>
          <p:cNvGraphicFramePr>
            <a:graphicFrameLocks noGrp="1"/>
          </p:cNvGraphicFramePr>
          <p:nvPr>
            <p:extLst>
              <p:ext uri="{D42A27DB-BD31-4B8C-83A1-F6EECF244321}">
                <p14:modId xmlns:p14="http://schemas.microsoft.com/office/powerpoint/2010/main" val="163514172"/>
              </p:ext>
            </p:extLst>
          </p:nvPr>
        </p:nvGraphicFramePr>
        <p:xfrm>
          <a:off x="476518" y="2104278"/>
          <a:ext cx="5978070" cy="2819400"/>
        </p:xfrm>
        <a:graphic>
          <a:graphicData uri="http://schemas.openxmlformats.org/drawingml/2006/table">
            <a:tbl>
              <a:tblPr>
                <a:tableStyleId>{5C22544A-7EE6-4342-B048-85BDC9FD1C3A}</a:tableStyleId>
              </a:tblPr>
              <a:tblGrid>
                <a:gridCol w="2112252">
                  <a:extLst>
                    <a:ext uri="{9D8B030D-6E8A-4147-A177-3AD203B41FA5}">
                      <a16:colId xmlns:a16="http://schemas.microsoft.com/office/drawing/2014/main" val="3628261504"/>
                    </a:ext>
                  </a:extLst>
                </a:gridCol>
                <a:gridCol w="1288606">
                  <a:extLst>
                    <a:ext uri="{9D8B030D-6E8A-4147-A177-3AD203B41FA5}">
                      <a16:colId xmlns:a16="http://schemas.microsoft.com/office/drawing/2014/main" val="591307539"/>
                    </a:ext>
                  </a:extLst>
                </a:gridCol>
                <a:gridCol w="1288606">
                  <a:extLst>
                    <a:ext uri="{9D8B030D-6E8A-4147-A177-3AD203B41FA5}">
                      <a16:colId xmlns:a16="http://schemas.microsoft.com/office/drawing/2014/main" val="1454761323"/>
                    </a:ext>
                  </a:extLst>
                </a:gridCol>
                <a:gridCol w="1288606">
                  <a:extLst>
                    <a:ext uri="{9D8B030D-6E8A-4147-A177-3AD203B41FA5}">
                      <a16:colId xmlns:a16="http://schemas.microsoft.com/office/drawing/2014/main" val="3514742151"/>
                    </a:ext>
                  </a:extLst>
                </a:gridCol>
              </a:tblGrid>
              <a:tr h="262012">
                <a:tc>
                  <a:txBody>
                    <a:bodyPr/>
                    <a:lstStyle/>
                    <a:p>
                      <a:pPr algn="l" fontAlgn="b"/>
                      <a:r>
                        <a:rPr lang="cs-CZ" sz="1800" b="1" u="none" strike="noStrike" dirty="0">
                          <a:effectLst/>
                        </a:rPr>
                        <a:t>sektor/rok</a:t>
                      </a:r>
                      <a:endParaRPr lang="cs-CZ" sz="1800" b="1"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b="1" u="none" strike="noStrike" dirty="0">
                          <a:effectLst/>
                        </a:rPr>
                        <a:t>1993</a:t>
                      </a:r>
                      <a:endParaRPr lang="cs-CZ" sz="1800" b="1"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b="1" u="none" strike="noStrike" dirty="0">
                          <a:effectLst/>
                        </a:rPr>
                        <a:t>2013</a:t>
                      </a:r>
                      <a:endParaRPr lang="cs-CZ" sz="1800" b="1"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b="1" u="none" strike="noStrike" dirty="0">
                          <a:effectLst/>
                        </a:rPr>
                        <a:t>2022</a:t>
                      </a:r>
                      <a:endParaRPr lang="cs-CZ" sz="1800" b="1"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9174705"/>
                  </a:ext>
                </a:extLst>
              </a:tr>
              <a:tr h="262012">
                <a:tc>
                  <a:txBody>
                    <a:bodyPr/>
                    <a:lstStyle/>
                    <a:p>
                      <a:pPr algn="l" fontAlgn="b"/>
                      <a:r>
                        <a:rPr lang="cs-CZ" sz="1800" u="none" strike="noStrike">
                          <a:effectLst/>
                        </a:rPr>
                        <a:t>primární sektor</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dirty="0">
                          <a:effectLst/>
                        </a:rPr>
                        <a:t>178991</a:t>
                      </a:r>
                      <a:endParaRPr lang="cs-CZ" sz="18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a:effectLst/>
                        </a:rPr>
                        <a:t>330510</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a:effectLst/>
                        </a:rPr>
                        <a:t>442583</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8519641"/>
                  </a:ext>
                </a:extLst>
              </a:tr>
              <a:tr h="262012">
                <a:tc>
                  <a:txBody>
                    <a:bodyPr/>
                    <a:lstStyle/>
                    <a:p>
                      <a:pPr algn="l" fontAlgn="b"/>
                      <a:r>
                        <a:rPr lang="cs-CZ" sz="1800" u="none" strike="noStrike">
                          <a:effectLst/>
                        </a:rPr>
                        <a:t>sekundární sektor</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dirty="0">
                          <a:effectLst/>
                        </a:rPr>
                        <a:t>1299132</a:t>
                      </a:r>
                      <a:endParaRPr lang="cs-CZ" sz="18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dirty="0">
                          <a:effectLst/>
                        </a:rPr>
                        <a:t>4829416</a:t>
                      </a:r>
                      <a:endParaRPr lang="cs-CZ" sz="18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dirty="0">
                          <a:effectLst/>
                        </a:rPr>
                        <a:t>7617660</a:t>
                      </a:r>
                      <a:endParaRPr lang="cs-CZ" sz="18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13725634"/>
                  </a:ext>
                </a:extLst>
              </a:tr>
              <a:tr h="262012">
                <a:tc>
                  <a:txBody>
                    <a:bodyPr/>
                    <a:lstStyle/>
                    <a:p>
                      <a:pPr algn="l" fontAlgn="b"/>
                      <a:r>
                        <a:rPr lang="cs-CZ" sz="1800" u="none" strike="noStrike">
                          <a:effectLst/>
                        </a:rPr>
                        <a:t>terciární sektor</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a:effectLst/>
                        </a:rPr>
                        <a:t>760579</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dirty="0">
                          <a:effectLst/>
                        </a:rPr>
                        <a:t>2703078</a:t>
                      </a:r>
                      <a:endParaRPr lang="cs-CZ" sz="18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dirty="0">
                          <a:effectLst/>
                        </a:rPr>
                        <a:t>4445656</a:t>
                      </a:r>
                      <a:endParaRPr lang="cs-CZ" sz="18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1928896"/>
                  </a:ext>
                </a:extLst>
              </a:tr>
              <a:tr h="262012">
                <a:tc>
                  <a:txBody>
                    <a:bodyPr/>
                    <a:lstStyle/>
                    <a:p>
                      <a:pPr algn="l" fontAlgn="b"/>
                      <a:r>
                        <a:rPr lang="cs-CZ" sz="1800" u="none" strike="noStrike">
                          <a:effectLst/>
                        </a:rPr>
                        <a:t>kvartérní sektor</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a:effectLst/>
                        </a:rPr>
                        <a:t>435086</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dirty="0">
                          <a:effectLst/>
                        </a:rPr>
                        <a:t>1805075</a:t>
                      </a:r>
                      <a:endParaRPr lang="cs-CZ" sz="18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dirty="0">
                          <a:effectLst/>
                        </a:rPr>
                        <a:t>3108288</a:t>
                      </a:r>
                      <a:endParaRPr lang="cs-CZ" sz="18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6204"/>
                  </a:ext>
                </a:extLst>
              </a:tr>
              <a:tr h="262012">
                <a:tc>
                  <a:txBody>
                    <a:bodyPr/>
                    <a:lstStyle/>
                    <a:p>
                      <a:pPr algn="l" fontAlgn="b"/>
                      <a:r>
                        <a:rPr lang="cs-CZ" sz="1800" b="1" u="none" strike="noStrike" dirty="0">
                          <a:solidFill>
                            <a:srgbClr val="FF0000"/>
                          </a:solidFill>
                          <a:effectLst/>
                        </a:rPr>
                        <a:t>CELKEM</a:t>
                      </a:r>
                      <a:endParaRPr lang="cs-CZ" sz="1800" b="1" i="0" u="none" strike="noStrike" dirty="0">
                        <a:solidFill>
                          <a:srgbClr val="FF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b="1" u="none" strike="noStrike" dirty="0">
                          <a:solidFill>
                            <a:srgbClr val="FF0000"/>
                          </a:solidFill>
                          <a:effectLst/>
                        </a:rPr>
                        <a:t>2.673.788</a:t>
                      </a:r>
                      <a:endParaRPr lang="cs-CZ" sz="1800" b="1" i="0" u="none" strike="noStrike" dirty="0">
                        <a:solidFill>
                          <a:srgbClr val="FF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b="1" u="none" strike="noStrike" dirty="0">
                          <a:solidFill>
                            <a:srgbClr val="FF0000"/>
                          </a:solidFill>
                          <a:effectLst/>
                        </a:rPr>
                        <a:t>9.668.079</a:t>
                      </a:r>
                      <a:endParaRPr lang="cs-CZ" sz="1800" b="1" i="0" u="none" strike="noStrike" dirty="0">
                        <a:solidFill>
                          <a:srgbClr val="FF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b="1" u="none" strike="noStrike" dirty="0">
                          <a:solidFill>
                            <a:srgbClr val="FF0000"/>
                          </a:solidFill>
                          <a:effectLst/>
                        </a:rPr>
                        <a:t>15.614.187</a:t>
                      </a:r>
                      <a:endParaRPr lang="cs-CZ" sz="1800" b="1" i="0" u="none" strike="noStrike" dirty="0">
                        <a:solidFill>
                          <a:srgbClr val="FF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0029515"/>
                  </a:ext>
                </a:extLst>
              </a:tr>
              <a:tr h="262012">
                <a:tc>
                  <a:txBody>
                    <a:bodyPr/>
                    <a:lstStyle/>
                    <a:p>
                      <a:pPr algn="l" fontAlgn="b"/>
                      <a:r>
                        <a:rPr lang="cs-CZ" sz="1800" u="none" strike="noStrike">
                          <a:effectLst/>
                        </a:rPr>
                        <a:t>primární sektor</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a:effectLst/>
                        </a:rPr>
                        <a:t>6,69%</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a:effectLst/>
                        </a:rPr>
                        <a:t>3,42%</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dirty="0">
                          <a:effectLst/>
                        </a:rPr>
                        <a:t>2,83%</a:t>
                      </a:r>
                      <a:endParaRPr lang="cs-CZ" sz="18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1430675"/>
                  </a:ext>
                </a:extLst>
              </a:tr>
              <a:tr h="262012">
                <a:tc>
                  <a:txBody>
                    <a:bodyPr/>
                    <a:lstStyle/>
                    <a:p>
                      <a:pPr algn="l" fontAlgn="b"/>
                      <a:r>
                        <a:rPr lang="cs-CZ" sz="1800" u="none" strike="noStrike">
                          <a:effectLst/>
                        </a:rPr>
                        <a:t>sekundární sektor</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a:effectLst/>
                        </a:rPr>
                        <a:t>48,59%</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a:effectLst/>
                        </a:rPr>
                        <a:t>49,95%</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dirty="0">
                          <a:effectLst/>
                        </a:rPr>
                        <a:t>48,79%</a:t>
                      </a:r>
                      <a:endParaRPr lang="cs-CZ" sz="18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6120157"/>
                  </a:ext>
                </a:extLst>
              </a:tr>
              <a:tr h="262012">
                <a:tc>
                  <a:txBody>
                    <a:bodyPr/>
                    <a:lstStyle/>
                    <a:p>
                      <a:pPr algn="l" fontAlgn="b"/>
                      <a:r>
                        <a:rPr lang="cs-CZ" sz="1800" u="none" strike="noStrike">
                          <a:effectLst/>
                        </a:rPr>
                        <a:t>terciární sektor</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a:effectLst/>
                        </a:rPr>
                        <a:t>28,45%</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a:effectLst/>
                        </a:rPr>
                        <a:t>27,96%</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dirty="0">
                          <a:effectLst/>
                        </a:rPr>
                        <a:t>28,47%</a:t>
                      </a:r>
                      <a:endParaRPr lang="cs-CZ" sz="18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7908456"/>
                  </a:ext>
                </a:extLst>
              </a:tr>
              <a:tr h="262012">
                <a:tc>
                  <a:txBody>
                    <a:bodyPr/>
                    <a:lstStyle/>
                    <a:p>
                      <a:pPr algn="l" fontAlgn="b"/>
                      <a:r>
                        <a:rPr lang="cs-CZ" sz="1800" u="none" strike="noStrike">
                          <a:effectLst/>
                        </a:rPr>
                        <a:t>kvartérní sektor</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a:effectLst/>
                        </a:rPr>
                        <a:t>16,27%</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a:effectLst/>
                        </a:rPr>
                        <a:t>18,67%</a:t>
                      </a:r>
                      <a:endParaRPr lang="cs-CZ" sz="18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cs-CZ" sz="1800" u="none" strike="noStrike" dirty="0">
                          <a:effectLst/>
                        </a:rPr>
                        <a:t>19,91%</a:t>
                      </a:r>
                      <a:endParaRPr lang="cs-CZ" sz="18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02148"/>
                  </a:ext>
                </a:extLst>
              </a:tr>
            </a:tbl>
          </a:graphicData>
        </a:graphic>
      </p:graphicFrame>
      <p:graphicFrame>
        <p:nvGraphicFramePr>
          <p:cNvPr id="7" name="Graf 6">
            <a:extLst>
              <a:ext uri="{FF2B5EF4-FFF2-40B4-BE49-F238E27FC236}">
                <a16:creationId xmlns:a16="http://schemas.microsoft.com/office/drawing/2014/main" id="{692D8F1E-FCEA-4CDB-BA98-5FAE979E6D05}"/>
              </a:ext>
            </a:extLst>
          </p:cNvPr>
          <p:cNvGraphicFramePr>
            <a:graphicFrameLocks/>
          </p:cNvGraphicFramePr>
          <p:nvPr>
            <p:extLst>
              <p:ext uri="{D42A27DB-BD31-4B8C-83A1-F6EECF244321}">
                <p14:modId xmlns:p14="http://schemas.microsoft.com/office/powerpoint/2010/main" val="3829529377"/>
              </p:ext>
            </p:extLst>
          </p:nvPr>
        </p:nvGraphicFramePr>
        <p:xfrm>
          <a:off x="6633882" y="2581835"/>
          <a:ext cx="5486401" cy="40475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13533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82A66962-647E-41BF-9D52-665E53013F5C}"/>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
        <p:nvSpPr>
          <p:cNvPr id="2" name="Nadpis 1">
            <a:extLst>
              <a:ext uri="{FF2B5EF4-FFF2-40B4-BE49-F238E27FC236}">
                <a16:creationId xmlns:a16="http://schemas.microsoft.com/office/drawing/2014/main" id="{43048FC8-F7C4-44F4-9E0E-6759C3270AC4}"/>
              </a:ext>
            </a:extLst>
          </p:cNvPr>
          <p:cNvSpPr>
            <a:spLocks noGrp="1"/>
          </p:cNvSpPr>
          <p:nvPr>
            <p:ph type="title" idx="4294967295"/>
          </p:nvPr>
        </p:nvSpPr>
        <p:spPr>
          <a:xfrm>
            <a:off x="0" y="701675"/>
            <a:ext cx="11029950" cy="1014413"/>
          </a:xfrm>
        </p:spPr>
        <p:txBody>
          <a:bodyPr anchor="t"/>
          <a:lstStyle/>
          <a:p>
            <a:r>
              <a:rPr lang="cs-CZ" dirty="0"/>
              <a:t>Výstup  v HPH 2002/2022, NUTS 3</a:t>
            </a:r>
          </a:p>
        </p:txBody>
      </p:sp>
      <p:sp>
        <p:nvSpPr>
          <p:cNvPr id="3" name="Obdélník 2">
            <a:extLst>
              <a:ext uri="{FF2B5EF4-FFF2-40B4-BE49-F238E27FC236}">
                <a16:creationId xmlns:a16="http://schemas.microsoft.com/office/drawing/2014/main" id="{520DB772-BBE6-4A13-A25F-B00A727BF6BA}"/>
              </a:ext>
            </a:extLst>
          </p:cNvPr>
          <p:cNvSpPr/>
          <p:nvPr/>
        </p:nvSpPr>
        <p:spPr>
          <a:xfrm>
            <a:off x="0" y="101510"/>
            <a:ext cx="7236542" cy="369332"/>
          </a:xfrm>
          <a:prstGeom prst="rect">
            <a:avLst/>
          </a:prstGeom>
        </p:spPr>
        <p:txBody>
          <a:bodyPr wrap="square">
            <a:spAutoFit/>
          </a:bodyPr>
          <a:lstStyle/>
          <a:p>
            <a:r>
              <a:rPr lang="cs-CZ" b="1" dirty="0"/>
              <a:t>Výstup  v HPH (mil. Kč, resp. %) 2002/2022, NUTS 3</a:t>
            </a:r>
          </a:p>
        </p:txBody>
      </p:sp>
      <p:pic>
        <p:nvPicPr>
          <p:cNvPr id="5" name="Obrázek 4">
            <a:extLst>
              <a:ext uri="{FF2B5EF4-FFF2-40B4-BE49-F238E27FC236}">
                <a16:creationId xmlns:a16="http://schemas.microsoft.com/office/drawing/2014/main" id="{816BB0C5-9A03-4550-88C0-883B7F48197D}"/>
              </a:ext>
            </a:extLst>
          </p:cNvPr>
          <p:cNvPicPr>
            <a:picLocks noChangeAspect="1"/>
          </p:cNvPicPr>
          <p:nvPr/>
        </p:nvPicPr>
        <p:blipFill>
          <a:blip r:embed="rId2"/>
          <a:stretch>
            <a:fillRect/>
          </a:stretch>
        </p:blipFill>
        <p:spPr>
          <a:xfrm>
            <a:off x="39329" y="776259"/>
            <a:ext cx="7797895" cy="2436680"/>
          </a:xfrm>
          <a:prstGeom prst="rect">
            <a:avLst/>
          </a:prstGeom>
        </p:spPr>
      </p:pic>
      <p:pic>
        <p:nvPicPr>
          <p:cNvPr id="6" name="Obrázek 5">
            <a:extLst>
              <a:ext uri="{FF2B5EF4-FFF2-40B4-BE49-F238E27FC236}">
                <a16:creationId xmlns:a16="http://schemas.microsoft.com/office/drawing/2014/main" id="{205C352E-DF47-4FF7-BE14-BD420906F69B}"/>
              </a:ext>
            </a:extLst>
          </p:cNvPr>
          <p:cNvPicPr>
            <a:picLocks noChangeAspect="1"/>
          </p:cNvPicPr>
          <p:nvPr/>
        </p:nvPicPr>
        <p:blipFill>
          <a:blip r:embed="rId3"/>
          <a:stretch>
            <a:fillRect/>
          </a:stretch>
        </p:blipFill>
        <p:spPr>
          <a:xfrm>
            <a:off x="0" y="3573410"/>
            <a:ext cx="7837224" cy="2448969"/>
          </a:xfrm>
          <a:prstGeom prst="rect">
            <a:avLst/>
          </a:prstGeom>
        </p:spPr>
      </p:pic>
      <p:pic>
        <p:nvPicPr>
          <p:cNvPr id="9" name="Obrázek 8">
            <a:extLst>
              <a:ext uri="{FF2B5EF4-FFF2-40B4-BE49-F238E27FC236}">
                <a16:creationId xmlns:a16="http://schemas.microsoft.com/office/drawing/2014/main" id="{ECCB5B32-8EC1-4E83-83E3-D6C6460CDBA5}"/>
              </a:ext>
            </a:extLst>
          </p:cNvPr>
          <p:cNvPicPr>
            <a:picLocks noChangeAspect="1"/>
          </p:cNvPicPr>
          <p:nvPr/>
        </p:nvPicPr>
        <p:blipFill>
          <a:blip r:embed="rId4"/>
          <a:stretch>
            <a:fillRect/>
          </a:stretch>
        </p:blipFill>
        <p:spPr>
          <a:xfrm>
            <a:off x="7894194" y="776259"/>
            <a:ext cx="4297806" cy="2277900"/>
          </a:xfrm>
          <a:prstGeom prst="rect">
            <a:avLst/>
          </a:prstGeom>
        </p:spPr>
      </p:pic>
      <p:pic>
        <p:nvPicPr>
          <p:cNvPr id="10" name="Obrázek 9">
            <a:extLst>
              <a:ext uri="{FF2B5EF4-FFF2-40B4-BE49-F238E27FC236}">
                <a16:creationId xmlns:a16="http://schemas.microsoft.com/office/drawing/2014/main" id="{ABF58D3D-64B6-4ABE-AEC2-EDE168CA9919}"/>
              </a:ext>
            </a:extLst>
          </p:cNvPr>
          <p:cNvPicPr>
            <a:picLocks noChangeAspect="1"/>
          </p:cNvPicPr>
          <p:nvPr/>
        </p:nvPicPr>
        <p:blipFill>
          <a:blip r:embed="rId5"/>
          <a:stretch>
            <a:fillRect/>
          </a:stretch>
        </p:blipFill>
        <p:spPr>
          <a:xfrm>
            <a:off x="7958527" y="3212939"/>
            <a:ext cx="4233473" cy="3620349"/>
          </a:xfrm>
          <a:prstGeom prst="rect">
            <a:avLst/>
          </a:prstGeom>
        </p:spPr>
      </p:pic>
    </p:spTree>
    <p:extLst>
      <p:ext uri="{BB962C8B-B14F-4D97-AF65-F5344CB8AC3E}">
        <p14:creationId xmlns:p14="http://schemas.microsoft.com/office/powerpoint/2010/main" val="3934090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82A66962-647E-41BF-9D52-665E53013F5C}"/>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
        <p:nvSpPr>
          <p:cNvPr id="2" name="Nadpis 1">
            <a:extLst>
              <a:ext uri="{FF2B5EF4-FFF2-40B4-BE49-F238E27FC236}">
                <a16:creationId xmlns:a16="http://schemas.microsoft.com/office/drawing/2014/main" id="{43048FC8-F7C4-44F4-9E0E-6759C3270AC4}"/>
              </a:ext>
            </a:extLst>
          </p:cNvPr>
          <p:cNvSpPr>
            <a:spLocks noGrp="1"/>
          </p:cNvSpPr>
          <p:nvPr>
            <p:ph type="title" idx="4294967295"/>
          </p:nvPr>
        </p:nvSpPr>
        <p:spPr>
          <a:xfrm>
            <a:off x="0" y="701675"/>
            <a:ext cx="11029950" cy="1014413"/>
          </a:xfrm>
        </p:spPr>
        <p:txBody>
          <a:bodyPr anchor="t"/>
          <a:lstStyle/>
          <a:p>
            <a:r>
              <a:rPr lang="cs-CZ" dirty="0"/>
              <a:t>Výstup  v HPH 2002/2022, NUTS 3</a:t>
            </a:r>
          </a:p>
        </p:txBody>
      </p:sp>
      <p:sp>
        <p:nvSpPr>
          <p:cNvPr id="3" name="Obdélník 2">
            <a:extLst>
              <a:ext uri="{FF2B5EF4-FFF2-40B4-BE49-F238E27FC236}">
                <a16:creationId xmlns:a16="http://schemas.microsoft.com/office/drawing/2014/main" id="{520DB772-BBE6-4A13-A25F-B00A727BF6BA}"/>
              </a:ext>
            </a:extLst>
          </p:cNvPr>
          <p:cNvSpPr/>
          <p:nvPr/>
        </p:nvSpPr>
        <p:spPr>
          <a:xfrm>
            <a:off x="0" y="101510"/>
            <a:ext cx="11610810" cy="369332"/>
          </a:xfrm>
          <a:prstGeom prst="rect">
            <a:avLst/>
          </a:prstGeom>
        </p:spPr>
        <p:txBody>
          <a:bodyPr wrap="square">
            <a:spAutoFit/>
          </a:bodyPr>
          <a:lstStyle/>
          <a:p>
            <a:r>
              <a:rPr lang="cs-CZ" b="1" dirty="0"/>
              <a:t>Výstup v HPH (mil. Kč, v %) 2002/2022, NUTS 3, rozšířená sektorová struktura</a:t>
            </a:r>
          </a:p>
        </p:txBody>
      </p:sp>
      <p:pic>
        <p:nvPicPr>
          <p:cNvPr id="7" name="Obrázek 6">
            <a:extLst>
              <a:ext uri="{FF2B5EF4-FFF2-40B4-BE49-F238E27FC236}">
                <a16:creationId xmlns:a16="http://schemas.microsoft.com/office/drawing/2014/main" id="{D210E6FC-15CD-4E30-966A-9CD26FC4D98A}"/>
              </a:ext>
            </a:extLst>
          </p:cNvPr>
          <p:cNvPicPr>
            <a:picLocks noChangeAspect="1"/>
          </p:cNvPicPr>
          <p:nvPr/>
        </p:nvPicPr>
        <p:blipFill>
          <a:blip r:embed="rId2"/>
          <a:stretch>
            <a:fillRect/>
          </a:stretch>
        </p:blipFill>
        <p:spPr>
          <a:xfrm>
            <a:off x="9832" y="605609"/>
            <a:ext cx="5417573" cy="3855811"/>
          </a:xfrm>
          <a:prstGeom prst="rect">
            <a:avLst/>
          </a:prstGeom>
        </p:spPr>
      </p:pic>
      <p:pic>
        <p:nvPicPr>
          <p:cNvPr id="8" name="Obrázek 7">
            <a:extLst>
              <a:ext uri="{FF2B5EF4-FFF2-40B4-BE49-F238E27FC236}">
                <a16:creationId xmlns:a16="http://schemas.microsoft.com/office/drawing/2014/main" id="{885E747D-5E48-4AB3-A2FC-DE755E1344A6}"/>
              </a:ext>
            </a:extLst>
          </p:cNvPr>
          <p:cNvPicPr>
            <a:picLocks noChangeAspect="1"/>
          </p:cNvPicPr>
          <p:nvPr/>
        </p:nvPicPr>
        <p:blipFill>
          <a:blip r:embed="rId3"/>
          <a:stretch>
            <a:fillRect/>
          </a:stretch>
        </p:blipFill>
        <p:spPr>
          <a:xfrm>
            <a:off x="0" y="4461420"/>
            <a:ext cx="5427406" cy="2396580"/>
          </a:xfrm>
          <a:prstGeom prst="rect">
            <a:avLst/>
          </a:prstGeom>
        </p:spPr>
      </p:pic>
      <p:pic>
        <p:nvPicPr>
          <p:cNvPr id="11" name="Obrázek 10">
            <a:extLst>
              <a:ext uri="{FF2B5EF4-FFF2-40B4-BE49-F238E27FC236}">
                <a16:creationId xmlns:a16="http://schemas.microsoft.com/office/drawing/2014/main" id="{353E703C-16C5-4B42-BAA2-58AB6ABECC4E}"/>
              </a:ext>
            </a:extLst>
          </p:cNvPr>
          <p:cNvPicPr>
            <a:picLocks noChangeAspect="1"/>
          </p:cNvPicPr>
          <p:nvPr/>
        </p:nvPicPr>
        <p:blipFill>
          <a:blip r:embed="rId4"/>
          <a:stretch>
            <a:fillRect/>
          </a:stretch>
        </p:blipFill>
        <p:spPr>
          <a:xfrm>
            <a:off x="5805405" y="605609"/>
            <a:ext cx="4872427" cy="3859348"/>
          </a:xfrm>
          <a:prstGeom prst="rect">
            <a:avLst/>
          </a:prstGeom>
        </p:spPr>
      </p:pic>
      <p:pic>
        <p:nvPicPr>
          <p:cNvPr id="12" name="Obrázek 11">
            <a:extLst>
              <a:ext uri="{FF2B5EF4-FFF2-40B4-BE49-F238E27FC236}">
                <a16:creationId xmlns:a16="http://schemas.microsoft.com/office/drawing/2014/main" id="{A4E8E446-A0D4-42E4-A681-DC8F8964C296}"/>
              </a:ext>
            </a:extLst>
          </p:cNvPr>
          <p:cNvPicPr>
            <a:picLocks noChangeAspect="1"/>
          </p:cNvPicPr>
          <p:nvPr/>
        </p:nvPicPr>
        <p:blipFill>
          <a:blip r:embed="rId5"/>
          <a:stretch>
            <a:fillRect/>
          </a:stretch>
        </p:blipFill>
        <p:spPr>
          <a:xfrm>
            <a:off x="5791585" y="4461421"/>
            <a:ext cx="5427407" cy="2399282"/>
          </a:xfrm>
          <a:prstGeom prst="rect">
            <a:avLst/>
          </a:prstGeom>
        </p:spPr>
      </p:pic>
    </p:spTree>
    <p:extLst>
      <p:ext uri="{BB962C8B-B14F-4D97-AF65-F5344CB8AC3E}">
        <p14:creationId xmlns:p14="http://schemas.microsoft.com/office/powerpoint/2010/main" val="1807674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82A66962-647E-41BF-9D52-665E53013F5C}"/>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
        <p:nvSpPr>
          <p:cNvPr id="2" name="Nadpis 1">
            <a:extLst>
              <a:ext uri="{FF2B5EF4-FFF2-40B4-BE49-F238E27FC236}">
                <a16:creationId xmlns:a16="http://schemas.microsoft.com/office/drawing/2014/main" id="{43048FC8-F7C4-44F4-9E0E-6759C3270AC4}"/>
              </a:ext>
            </a:extLst>
          </p:cNvPr>
          <p:cNvSpPr>
            <a:spLocks noGrp="1"/>
          </p:cNvSpPr>
          <p:nvPr>
            <p:ph type="title" idx="4294967295"/>
          </p:nvPr>
        </p:nvSpPr>
        <p:spPr>
          <a:xfrm>
            <a:off x="0" y="701675"/>
            <a:ext cx="11029950" cy="1014413"/>
          </a:xfrm>
        </p:spPr>
        <p:txBody>
          <a:bodyPr anchor="t"/>
          <a:lstStyle/>
          <a:p>
            <a:r>
              <a:rPr lang="cs-CZ" dirty="0"/>
              <a:t>Výstup  v HPH 2002/2022, NUTS 3</a:t>
            </a:r>
          </a:p>
        </p:txBody>
      </p:sp>
      <p:sp>
        <p:nvSpPr>
          <p:cNvPr id="3" name="Obdélník 2">
            <a:extLst>
              <a:ext uri="{FF2B5EF4-FFF2-40B4-BE49-F238E27FC236}">
                <a16:creationId xmlns:a16="http://schemas.microsoft.com/office/drawing/2014/main" id="{520DB772-BBE6-4A13-A25F-B00A727BF6BA}"/>
              </a:ext>
            </a:extLst>
          </p:cNvPr>
          <p:cNvSpPr/>
          <p:nvPr/>
        </p:nvSpPr>
        <p:spPr>
          <a:xfrm>
            <a:off x="0" y="101510"/>
            <a:ext cx="7236542" cy="369332"/>
          </a:xfrm>
          <a:prstGeom prst="rect">
            <a:avLst/>
          </a:prstGeom>
        </p:spPr>
        <p:txBody>
          <a:bodyPr wrap="square">
            <a:spAutoFit/>
          </a:bodyPr>
          <a:lstStyle/>
          <a:p>
            <a:r>
              <a:rPr lang="cs-CZ" b="1" dirty="0"/>
              <a:t>Zaměstnanost (počet, resp. %) 2002/2022, NUTS 3</a:t>
            </a:r>
          </a:p>
        </p:txBody>
      </p:sp>
      <p:pic>
        <p:nvPicPr>
          <p:cNvPr id="8" name="Obrázek 7">
            <a:extLst>
              <a:ext uri="{FF2B5EF4-FFF2-40B4-BE49-F238E27FC236}">
                <a16:creationId xmlns:a16="http://schemas.microsoft.com/office/drawing/2014/main" id="{60E8986D-CA44-4182-83EE-CD34515A127B}"/>
              </a:ext>
            </a:extLst>
          </p:cNvPr>
          <p:cNvPicPr>
            <a:picLocks noChangeAspect="1"/>
          </p:cNvPicPr>
          <p:nvPr/>
        </p:nvPicPr>
        <p:blipFill>
          <a:blip r:embed="rId2"/>
          <a:stretch>
            <a:fillRect/>
          </a:stretch>
        </p:blipFill>
        <p:spPr>
          <a:xfrm>
            <a:off x="1" y="601488"/>
            <a:ext cx="7934632" cy="2517614"/>
          </a:xfrm>
          <a:prstGeom prst="rect">
            <a:avLst/>
          </a:prstGeom>
        </p:spPr>
      </p:pic>
      <p:pic>
        <p:nvPicPr>
          <p:cNvPr id="11" name="Obrázek 10">
            <a:extLst>
              <a:ext uri="{FF2B5EF4-FFF2-40B4-BE49-F238E27FC236}">
                <a16:creationId xmlns:a16="http://schemas.microsoft.com/office/drawing/2014/main" id="{A6F93DC9-65A6-48AC-B893-99557FBD676E}"/>
              </a:ext>
            </a:extLst>
          </p:cNvPr>
          <p:cNvPicPr>
            <a:picLocks noChangeAspect="1"/>
          </p:cNvPicPr>
          <p:nvPr/>
        </p:nvPicPr>
        <p:blipFill>
          <a:blip r:embed="rId3"/>
          <a:stretch>
            <a:fillRect/>
          </a:stretch>
        </p:blipFill>
        <p:spPr>
          <a:xfrm>
            <a:off x="0" y="3424452"/>
            <a:ext cx="7934633" cy="2476339"/>
          </a:xfrm>
          <a:prstGeom prst="rect">
            <a:avLst/>
          </a:prstGeom>
        </p:spPr>
      </p:pic>
      <p:pic>
        <p:nvPicPr>
          <p:cNvPr id="12" name="Obrázek 11">
            <a:extLst>
              <a:ext uri="{FF2B5EF4-FFF2-40B4-BE49-F238E27FC236}">
                <a16:creationId xmlns:a16="http://schemas.microsoft.com/office/drawing/2014/main" id="{A7DA5621-B99A-4935-B7BF-15B9B51E434E}"/>
              </a:ext>
            </a:extLst>
          </p:cNvPr>
          <p:cNvPicPr>
            <a:picLocks noChangeAspect="1"/>
          </p:cNvPicPr>
          <p:nvPr/>
        </p:nvPicPr>
        <p:blipFill>
          <a:blip r:embed="rId4"/>
          <a:stretch>
            <a:fillRect/>
          </a:stretch>
        </p:blipFill>
        <p:spPr>
          <a:xfrm>
            <a:off x="7987705" y="701675"/>
            <a:ext cx="4204295" cy="2228338"/>
          </a:xfrm>
          <a:prstGeom prst="rect">
            <a:avLst/>
          </a:prstGeom>
        </p:spPr>
      </p:pic>
      <p:pic>
        <p:nvPicPr>
          <p:cNvPr id="14" name="Obrázek 13">
            <a:extLst>
              <a:ext uri="{FF2B5EF4-FFF2-40B4-BE49-F238E27FC236}">
                <a16:creationId xmlns:a16="http://schemas.microsoft.com/office/drawing/2014/main" id="{BBB9CE20-00A2-40E5-9AE8-79AC41C8A072}"/>
              </a:ext>
            </a:extLst>
          </p:cNvPr>
          <p:cNvPicPr>
            <a:picLocks noChangeAspect="1"/>
          </p:cNvPicPr>
          <p:nvPr/>
        </p:nvPicPr>
        <p:blipFill>
          <a:blip r:embed="rId5"/>
          <a:stretch>
            <a:fillRect/>
          </a:stretch>
        </p:blipFill>
        <p:spPr>
          <a:xfrm>
            <a:off x="8127944" y="3035117"/>
            <a:ext cx="4064056" cy="3734392"/>
          </a:xfrm>
          <a:prstGeom prst="rect">
            <a:avLst/>
          </a:prstGeom>
        </p:spPr>
      </p:pic>
    </p:spTree>
    <p:extLst>
      <p:ext uri="{BB962C8B-B14F-4D97-AF65-F5344CB8AC3E}">
        <p14:creationId xmlns:p14="http://schemas.microsoft.com/office/powerpoint/2010/main" val="2558698854"/>
      </p:ext>
    </p:extLst>
  </p:cSld>
  <p:clrMapOvr>
    <a:masterClrMapping/>
  </p:clrMapOvr>
</p:sld>
</file>

<file path=ppt/theme/theme1.xml><?xml version="1.0" encoding="utf-8"?>
<a:theme xmlns:a="http://schemas.openxmlformats.org/drawingml/2006/main" name="Dividenda">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TM03457464[[fn=Dividendy]]</Template>
  <TotalTime>756</TotalTime>
  <Words>983</Words>
  <Application>Microsoft Office PowerPoint</Application>
  <PresentationFormat>Širokoúhlá obrazovka</PresentationFormat>
  <Paragraphs>93</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Calibri</vt:lpstr>
      <vt:lpstr>Gill Sans MT</vt:lpstr>
      <vt:lpstr>Times New Roman</vt:lpstr>
      <vt:lpstr>Wingdings 2</vt:lpstr>
      <vt:lpstr>Dividenda</vt:lpstr>
      <vt:lpstr>Regionální ekonomika a politika</vt:lpstr>
      <vt:lpstr>Sektorová - odvětvová struktura regionů </vt:lpstr>
      <vt:lpstr>Tradiční odvětvová struktura ekonomiky a primární sektor</vt:lpstr>
      <vt:lpstr>sekundární a terciární sektor</vt:lpstr>
      <vt:lpstr>rozšířená odvětvová struktura ekonomiky</vt:lpstr>
      <vt:lpstr>Rozšířená sektorová struktura regionů České republiky HRUBÁ PŘIDANÁ HODNOTA PODLE ODVĚTVÍ (BĚŽNÉ CENY, V MIL. KČ)</vt:lpstr>
      <vt:lpstr>Výstup  v HPH 2002/2022, NUTS 3</vt:lpstr>
      <vt:lpstr>Výstup  v HPH 2002/2022, NUTS 3</vt:lpstr>
      <vt:lpstr>Výstup  v HPH 2002/2022, NUTS 3</vt:lpstr>
      <vt:lpstr>Výstup  v HPH 2002/2022, NUTS 3</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Tureckova</dc:creator>
  <cp:lastModifiedBy>Kamila Turečková</cp:lastModifiedBy>
  <cp:revision>140</cp:revision>
  <cp:lastPrinted>2018-02-12T08:12:35Z</cp:lastPrinted>
  <dcterms:created xsi:type="dcterms:W3CDTF">2017-12-11T08:34:25Z</dcterms:created>
  <dcterms:modified xsi:type="dcterms:W3CDTF">2024-03-13T08:55:08Z</dcterms:modified>
</cp:coreProperties>
</file>