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285" r:id="rId4"/>
    <p:sldId id="308" r:id="rId5"/>
    <p:sldId id="295" r:id="rId6"/>
    <p:sldId id="296" r:id="rId7"/>
    <p:sldId id="297" r:id="rId8"/>
    <p:sldId id="298" r:id="rId9"/>
    <p:sldId id="309" r:id="rId10"/>
    <p:sldId id="276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208" autoAdjust="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9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1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8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6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5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0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3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50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Kamila Turečková, Ph.D., MBA</a:t>
            </a: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3940935"/>
            <a:ext cx="10993546" cy="24688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43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cs-CZ" sz="123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9</a:t>
            </a:r>
            <a:endParaRPr kumimoji="0" lang="cs-CZ" sz="51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20000"/>
                  <a:lumOff val="8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lvl="0" algn="r">
              <a:buClr>
                <a:srgbClr val="8CB64A"/>
              </a:buClr>
              <a:defRPr/>
            </a:pPr>
            <a:r>
              <a:rPr kumimoji="0" lang="cs-CZ" sz="90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ekonomická odvětví</a:t>
            </a:r>
          </a:p>
          <a:p>
            <a:pPr lvl="0" algn="r">
              <a:buClr>
                <a:srgbClr val="8CB64A"/>
              </a:buClr>
              <a:defRPr/>
            </a:pPr>
            <a:r>
              <a:rPr lang="cs-CZ" sz="9000" dirty="0">
                <a:solidFill>
                  <a:srgbClr val="8CB64A">
                    <a:lumMod val="20000"/>
                    <a:lumOff val="80000"/>
                  </a:srgbClr>
                </a:solidFill>
              </a:rPr>
              <a:t>ekonomicko-geografická analýza </a:t>
            </a:r>
            <a:endParaRPr kumimoji="0" lang="en-US" sz="90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20000"/>
                  <a:lumOff val="8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66658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66658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ekonomická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118" y="1828800"/>
            <a:ext cx="6858000" cy="1909482"/>
          </a:xfrm>
        </p:spPr>
        <p:txBody>
          <a:bodyPr>
            <a:normAutofit/>
          </a:bodyPr>
          <a:lstStyle/>
          <a:p>
            <a:r>
              <a:rPr lang="cs-CZ" sz="2800" dirty="0"/>
              <a:t>Ekonomické odvětví tvoří stejnorodé skupiny ekonomických činností nebo výstupů rozdělené podle věcného, technického a ekonomického charakteru.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C2DBAE1-BE81-4F6A-AFCD-8DC813ADD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845" y="952032"/>
            <a:ext cx="5257155" cy="256213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C944B67-C1D5-49F8-BD8D-01A4E93BE623}"/>
              </a:ext>
            </a:extLst>
          </p:cNvPr>
          <p:cNvSpPr/>
          <p:nvPr/>
        </p:nvSpPr>
        <p:spPr>
          <a:xfrm>
            <a:off x="0" y="3764040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400" dirty="0"/>
              <a:t>Zařazení ekonomických činností dle příslušných odvětví vychází z klasifikace </a:t>
            </a:r>
            <a:r>
              <a:rPr lang="cs-CZ" sz="2400" b="1" dirty="0"/>
              <a:t>NACE 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100" dirty="0"/>
              <a:t>členění a klasifikace ekonomických odvětví představuje hierarchicky (vícestupňové) uspořádané členění ekonomických jevů či aktivit do stanovených kategorií (třídy, podtřídy, skupiny, oddíly).</a:t>
            </a:r>
          </a:p>
          <a:p>
            <a:pPr marL="742950" lvl="1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100" dirty="0"/>
              <a:t>standardní klasifikace ekonomických činností, operací a aktivit užívanou v zemích EU od roku 1970, která vytváří rámec pro statistická data o činnostech v mnoha ekonomických oblastech (např. ve výrobě, zaměstnanosti, náhradách, THFK aj.)</a:t>
            </a:r>
          </a:p>
          <a:p>
            <a:pPr marL="742950" lvl="1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akronym z názvu „</a:t>
            </a:r>
            <a:r>
              <a:rPr lang="fr-FR" sz="2100" b="1" dirty="0"/>
              <a:t>N</a:t>
            </a:r>
            <a:r>
              <a:rPr lang="fr-FR" sz="2100" dirty="0"/>
              <a:t>omenclature générale des </a:t>
            </a:r>
            <a:r>
              <a:rPr lang="fr-FR" sz="2100" b="1" dirty="0"/>
              <a:t>A</a:t>
            </a:r>
            <a:r>
              <a:rPr lang="fr-FR" sz="2100" dirty="0"/>
              <a:t>ctivités économiques dans les </a:t>
            </a:r>
            <a:r>
              <a:rPr lang="fr-FR" sz="2100" b="1" dirty="0"/>
              <a:t>C</a:t>
            </a:r>
            <a:r>
              <a:rPr lang="fr-FR" sz="2100" dirty="0"/>
              <a:t>ommunautés </a:t>
            </a:r>
            <a:r>
              <a:rPr lang="fr-FR" sz="2100" b="1" dirty="0"/>
              <a:t>E</a:t>
            </a:r>
            <a:r>
              <a:rPr lang="fr-FR" sz="2100" dirty="0"/>
              <a:t>uropéennes“</a:t>
            </a:r>
            <a:endParaRPr lang="cs-CZ" sz="2100" dirty="0"/>
          </a:p>
          <a:p>
            <a:pPr marL="742950" lvl="1" indent="-28575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100" dirty="0"/>
              <a:t>od 1. ledna 2008 nahradila Odvětvovou klasifikaci ekonomických činností (OKEČ) </a:t>
            </a:r>
          </a:p>
        </p:txBody>
      </p:sp>
    </p:spTree>
    <p:extLst>
      <p:ext uri="{BB962C8B-B14F-4D97-AF65-F5344CB8AC3E}">
        <p14:creationId xmlns:p14="http://schemas.microsoft.com/office/powerpoint/2010/main" val="101421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Ekonomická odvětví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38CC218-20CF-4705-B0A3-9510A429E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788" y="1909481"/>
            <a:ext cx="8851953" cy="536868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0C12888-BC31-40BA-B906-941273CF88BE}"/>
              </a:ext>
            </a:extLst>
          </p:cNvPr>
          <p:cNvSpPr/>
          <p:nvPr/>
        </p:nvSpPr>
        <p:spPr>
          <a:xfrm>
            <a:off x="4679576" y="1972235"/>
            <a:ext cx="7324165" cy="4885765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3852425-E61C-43C4-96D6-191A9A6A67DA}"/>
              </a:ext>
            </a:extLst>
          </p:cNvPr>
          <p:cNvSpPr/>
          <p:nvPr/>
        </p:nvSpPr>
        <p:spPr>
          <a:xfrm>
            <a:off x="0" y="1803633"/>
            <a:ext cx="329901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4100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cs-CZ" sz="2400" dirty="0">
                <a:solidFill>
                  <a:schemeClr val="tx2"/>
                </a:solidFill>
              </a:rPr>
              <a:t>představuje zařazení jednotlivých ekonomických aktivit do stejnorodých skupin – odvětví</a:t>
            </a:r>
          </a:p>
          <a:p>
            <a:pPr marL="800100" lvl="1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cs-CZ" sz="2000" dirty="0">
                <a:solidFill>
                  <a:schemeClr val="tx2"/>
                </a:solidFill>
              </a:rPr>
              <a:t>základním kritériem přiřazení ekonomické činnosti do daného odvětví je věcné a technickoekonomické hledisko</a:t>
            </a:r>
          </a:p>
          <a:p>
            <a:pPr marL="800100" lvl="1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cs-CZ" sz="2000" dirty="0"/>
              <a:t>rozlišujeme tak</a:t>
            </a:r>
            <a:r>
              <a:rPr lang="cs-CZ" sz="2000" b="1" dirty="0"/>
              <a:t> 21 základních skupin odvětví (NACE)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ED3DAF4-AA90-456F-ADBD-38B5D02FE24E}"/>
              </a:ext>
            </a:extLst>
          </p:cNvPr>
          <p:cNvSpPr/>
          <p:nvPr/>
        </p:nvSpPr>
        <p:spPr>
          <a:xfrm>
            <a:off x="8341658" y="374800"/>
            <a:ext cx="376517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/>
              <a:t>https://www.czso.cz/documents/10180/20565267/021608.pdf/2f45895b-4c51-435b-a52a-0c7164dbf371?version=1.0  (NACE příručka z ČSÚ)</a:t>
            </a:r>
          </a:p>
        </p:txBody>
      </p:sp>
    </p:spTree>
    <p:extLst>
      <p:ext uri="{BB962C8B-B14F-4D97-AF65-F5344CB8AC3E}">
        <p14:creationId xmlns:p14="http://schemas.microsoft.com/office/powerpoint/2010/main" val="68031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14E27-11A3-4A8B-B1A2-7691C3C6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NACE a regiony v ČR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4582FF-8285-48E3-9899-517760CD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BA13851-A822-4243-A8B3-EC8527E16946}"/>
              </a:ext>
            </a:extLst>
          </p:cNvPr>
          <p:cNvSpPr/>
          <p:nvPr/>
        </p:nvSpPr>
        <p:spPr>
          <a:xfrm>
            <a:off x="7569180" y="30879"/>
            <a:ext cx="4622820" cy="16850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/>
              <a:t>Pro regiony ČR jsou údaje k dispozici na ČSÚ: Úvod &gt; Statistiky &gt; HDP, národní účty &gt; Regionální účty &gt; Vybrané ukazatele v odvětvovém členění a účty domácností </a:t>
            </a:r>
            <a:r>
              <a:rPr lang="cs-CZ" sz="1050" dirty="0"/>
              <a:t>(https://apl.czso.cz/</a:t>
            </a:r>
            <a:r>
              <a:rPr lang="cs-CZ" sz="1050" dirty="0" err="1"/>
              <a:t>pll</a:t>
            </a:r>
            <a:r>
              <a:rPr lang="cs-CZ" sz="1050" dirty="0"/>
              <a:t>/</a:t>
            </a:r>
            <a:r>
              <a:rPr lang="cs-CZ" sz="1050" dirty="0" err="1"/>
              <a:t>rocenka</a:t>
            </a:r>
            <a:r>
              <a:rPr lang="cs-CZ" sz="1050" dirty="0"/>
              <a:t>/</a:t>
            </a:r>
            <a:r>
              <a:rPr lang="cs-CZ" sz="1050" dirty="0" err="1"/>
              <a:t>rocenkavyber.volba?titul</a:t>
            </a:r>
            <a:r>
              <a:rPr lang="cs-CZ" sz="1050" dirty="0"/>
              <a:t>=Vybran%E9%20ukazatele%20v%20odv%ECtvov%E9m%20%E8len%ECn%ED%20a%20%FA%E8ty%20dom%E1cnost%ED&amp;mypriznak=</a:t>
            </a:r>
            <a:r>
              <a:rPr lang="cs-CZ" sz="1050" dirty="0" err="1"/>
              <a:t>RD&amp;typ</a:t>
            </a:r>
            <a:r>
              <a:rPr lang="cs-CZ" sz="1050" dirty="0"/>
              <a:t>=1&amp;proc=</a:t>
            </a:r>
            <a:r>
              <a:rPr lang="cs-CZ" sz="1050" dirty="0" err="1"/>
              <a:t>rocenka.presB&amp;mylang</a:t>
            </a:r>
            <a:r>
              <a:rPr lang="cs-CZ" sz="1050" dirty="0"/>
              <a:t>=</a:t>
            </a:r>
            <a:r>
              <a:rPr lang="cs-CZ" sz="1050" dirty="0" err="1"/>
              <a:t>CZ&amp;jak</a:t>
            </a:r>
            <a:r>
              <a:rPr lang="cs-CZ" sz="1050" dirty="0"/>
              <a:t>=4)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E8FB2-2812-4AEF-8488-CACFA5C81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43" y="1814573"/>
            <a:ext cx="5502615" cy="41415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B764B05-7C24-4D2B-99C6-B04CCD2C2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476" y="1814573"/>
            <a:ext cx="7411271" cy="50125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Šipka: doprava 7">
            <a:extLst>
              <a:ext uri="{FF2B5EF4-FFF2-40B4-BE49-F238E27FC236}">
                <a16:creationId xmlns:a16="http://schemas.microsoft.com/office/drawing/2014/main" id="{73B6984F-BE05-4E47-ADF0-79B6F3F99D1C}"/>
              </a:ext>
            </a:extLst>
          </p:cNvPr>
          <p:cNvSpPr/>
          <p:nvPr/>
        </p:nvSpPr>
        <p:spPr>
          <a:xfrm>
            <a:off x="3747248" y="4146176"/>
            <a:ext cx="708212" cy="475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1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ekonomicko-geografická analýza ekonomických činností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Ke stanovení koncentrace, specializace a diverzifikace ekonomických činností na území regionu se využívá </a:t>
            </a:r>
            <a:r>
              <a:rPr lang="cs-CZ" sz="3200" b="1" dirty="0"/>
              <a:t>ekonomicko-geografické analýzy</a:t>
            </a:r>
            <a:r>
              <a:rPr lang="cs-CZ" sz="3200" dirty="0"/>
              <a:t>. </a:t>
            </a:r>
          </a:p>
          <a:p>
            <a:r>
              <a:rPr lang="cs-CZ" sz="3200" dirty="0"/>
              <a:t>Hodnocení ekonomických odvětví napříč regiony lze provádět prostřednictvím:</a:t>
            </a:r>
          </a:p>
          <a:p>
            <a:pPr lvl="1"/>
            <a:r>
              <a:rPr lang="cs-CZ" sz="2800" dirty="0"/>
              <a:t>hodnocení velikosti odvětví</a:t>
            </a:r>
          </a:p>
          <a:p>
            <a:pPr lvl="1"/>
            <a:r>
              <a:rPr lang="cs-CZ" sz="2800" dirty="0"/>
              <a:t>hodnocení struktury odvětví</a:t>
            </a:r>
          </a:p>
          <a:p>
            <a:pPr lvl="1"/>
            <a:r>
              <a:rPr lang="cs-CZ" sz="2800" dirty="0"/>
              <a:t>lokalizační analýzou</a:t>
            </a:r>
          </a:p>
          <a:p>
            <a:r>
              <a:rPr lang="cs-CZ" sz="3000" b="1" dirty="0"/>
              <a:t>Poznání odvětvové struktury regionu je klíčové!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46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a) ukazatele velikosti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7" y="1828800"/>
            <a:ext cx="7609647" cy="4919729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= nejjednodušší způsob, jak zvolené odvětví popsat</a:t>
            </a:r>
          </a:p>
          <a:p>
            <a:r>
              <a:rPr lang="cs-CZ" sz="2600" dirty="0"/>
              <a:t>zvolené odvětví nebo skupiny odvětví (v absolutních číslech) se nejčastěji hodnotí podle:</a:t>
            </a:r>
          </a:p>
          <a:p>
            <a:pPr lvl="1"/>
            <a:r>
              <a:rPr lang="cs-CZ" sz="2400" dirty="0"/>
              <a:t>hodnoty výroby či poskytovaných služeb např. prostřednictvím přidané hodnoty</a:t>
            </a:r>
          </a:p>
          <a:p>
            <a:pPr lvl="1"/>
            <a:r>
              <a:rPr lang="cs-CZ" sz="2400" dirty="0"/>
              <a:t>počtu zaměstnanců</a:t>
            </a:r>
          </a:p>
          <a:p>
            <a:pPr lvl="1"/>
            <a:r>
              <a:rPr lang="cs-CZ" sz="2400" dirty="0"/>
              <a:t>počtu firem v odvětví</a:t>
            </a:r>
          </a:p>
          <a:p>
            <a:pPr lvl="1"/>
            <a:r>
              <a:rPr lang="cs-CZ" sz="2400" dirty="0"/>
              <a:t>objemu či obratu produkce</a:t>
            </a:r>
          </a:p>
          <a:p>
            <a:pPr lvl="1"/>
            <a:r>
              <a:rPr lang="cs-CZ" sz="2400" dirty="0"/>
              <a:t>kapacity strojního zařízení či hodnoty základních výrobních prostředků</a:t>
            </a:r>
          </a:p>
          <a:p>
            <a:pPr lvl="1"/>
            <a:r>
              <a:rPr lang="cs-CZ" sz="2400" dirty="0"/>
              <a:t>hodnoty tvorby hrubého fixního kapitálu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4D5A14C-5688-4C60-A757-DEA993D23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209" y="1801142"/>
            <a:ext cx="3378599" cy="505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5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b) ukazatele struktury odvětví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129" y="1792941"/>
            <a:ext cx="6127378" cy="4919729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/>
              <a:t>charakterizují význam a postavení jednotlivých odvětví (% zastoupení) ve zvolené teritoriální jednotce</a:t>
            </a:r>
          </a:p>
          <a:p>
            <a:r>
              <a:rPr lang="cs-CZ" sz="2600" dirty="0"/>
              <a:t>stanovené odvětví, skupina odvětví nebo celá odvětvová struktura ekonomiky v daném regionu je zde analyzována na pozadí řady dílčích ukazatelů jakými mohou například být podíly daného odvětví na celkové odvětvové struktuře dle:</a:t>
            </a:r>
          </a:p>
          <a:p>
            <a:pPr lvl="1"/>
            <a:r>
              <a:rPr lang="cs-CZ" sz="2400" dirty="0"/>
              <a:t>vytvořené (hrubé) přidané hodnoty</a:t>
            </a:r>
          </a:p>
          <a:p>
            <a:pPr lvl="1"/>
            <a:r>
              <a:rPr lang="cs-CZ" sz="2400" dirty="0"/>
              <a:t>zaměstnanosti</a:t>
            </a:r>
          </a:p>
          <a:p>
            <a:pPr lvl="1"/>
            <a:r>
              <a:rPr lang="cs-CZ" sz="2400" dirty="0"/>
              <a:t>produktivity práce</a:t>
            </a:r>
          </a:p>
          <a:p>
            <a:pPr lvl="1"/>
            <a:r>
              <a:rPr lang="cs-CZ" sz="2400" dirty="0"/>
              <a:t>tvorby hrubého fixního kapitálu</a:t>
            </a:r>
          </a:p>
          <a:p>
            <a:pPr lvl="1"/>
            <a:r>
              <a:rPr lang="cs-CZ" sz="2400" dirty="0"/>
              <a:t>exportu produkce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96B1385-F194-4355-9E84-B400310567D8}"/>
              </a:ext>
            </a:extLst>
          </p:cNvPr>
          <p:cNvSpPr/>
          <p:nvPr/>
        </p:nvSpPr>
        <p:spPr>
          <a:xfrm>
            <a:off x="4554070" y="4457700"/>
            <a:ext cx="2402542" cy="21852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700" dirty="0">
                <a:latin typeface="+mj-lt"/>
                <a:ea typeface="Yu Gothic UI Semibold" panose="020B0700000000000000" pitchFamily="34" charset="-128"/>
                <a:cs typeface="Times New Roman" panose="02020603050405020304" pitchFamily="18" charset="0"/>
              </a:rPr>
              <a:t>→</a:t>
            </a:r>
            <a:r>
              <a:rPr lang="cs-CZ" sz="17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ukazatele v relativních hodnotách </a:t>
            </a:r>
            <a:r>
              <a:rPr lang="cs-CZ" sz="1700" dirty="0">
                <a:latin typeface="Yu Gothic UI Semibold" panose="020B0700000000000000" pitchFamily="34" charset="-128"/>
                <a:ea typeface="Yu Gothic UI Semibold" panose="020B0700000000000000" pitchFamily="34" charset="-128"/>
                <a:cs typeface="Times New Roman" panose="02020603050405020304" pitchFamily="18" charset="0"/>
              </a:rPr>
              <a:t>→ ukazatelé </a:t>
            </a:r>
            <a:r>
              <a:rPr lang="cs-CZ" sz="17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díky této relativitě umožňují daleko lepší srovnatelnost regionálně vymezených relevantních ukazatelů vůči sobě navzájem nebo v čase</a:t>
            </a:r>
            <a:endParaRPr lang="cs-CZ" sz="1700" dirty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202400B-86A2-4B71-A687-64DF709F2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189" y="1931894"/>
            <a:ext cx="4926106" cy="49261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004B294B-66E5-4AEE-B5D9-672032268E42}"/>
              </a:ext>
            </a:extLst>
          </p:cNvPr>
          <p:cNvSpPr/>
          <p:nvPr/>
        </p:nvSpPr>
        <p:spPr>
          <a:xfrm>
            <a:off x="9834282" y="2366683"/>
            <a:ext cx="2263590" cy="10085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8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c) geografická koncentrace a specializace odvětví (lokalizační analýza)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28800"/>
            <a:ext cx="11256136" cy="4919729"/>
          </a:xfrm>
        </p:spPr>
        <p:txBody>
          <a:bodyPr>
            <a:normAutofit/>
          </a:bodyPr>
          <a:lstStyle/>
          <a:p>
            <a:r>
              <a:rPr lang="cs-CZ" sz="2800" dirty="0"/>
              <a:t>Lokalizační analýza v kontextu analýzy odvětví nám poskytuje informace o prostorovém uspořádání hospodářských aktivit. </a:t>
            </a:r>
          </a:p>
          <a:p>
            <a:r>
              <a:rPr lang="cs-CZ" sz="2800" dirty="0"/>
              <a:t>Mezi základní metody hodnocení postavení odvětví v regionu patří: </a:t>
            </a:r>
          </a:p>
          <a:p>
            <a:pPr lvl="1"/>
            <a:r>
              <a:rPr lang="cs-CZ" sz="2800" dirty="0" err="1"/>
              <a:t>Herfindalův</a:t>
            </a:r>
            <a:r>
              <a:rPr lang="cs-CZ" sz="2800" dirty="0"/>
              <a:t> index koncentrace a specializace</a:t>
            </a:r>
          </a:p>
          <a:p>
            <a:pPr lvl="1"/>
            <a:r>
              <a:rPr lang="cs-CZ" sz="2800" dirty="0"/>
              <a:t>koeficient specializace</a:t>
            </a:r>
          </a:p>
          <a:p>
            <a:pPr lvl="1"/>
            <a:r>
              <a:rPr lang="cs-CZ" sz="2800" dirty="0"/>
              <a:t>index lokalizace</a:t>
            </a:r>
          </a:p>
          <a:p>
            <a:pPr lvl="1"/>
            <a:r>
              <a:rPr lang="cs-CZ" sz="2800" dirty="0"/>
              <a:t>Lorenzova křivka</a:t>
            </a:r>
          </a:p>
          <a:p>
            <a:pPr lvl="1"/>
            <a:r>
              <a:rPr lang="cs-CZ" sz="2800" dirty="0"/>
              <a:t>Giniho index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295C3EA-FA36-4D19-AD01-AA0103414BFC}"/>
              </a:ext>
            </a:extLst>
          </p:cNvPr>
          <p:cNvSpPr/>
          <p:nvPr/>
        </p:nvSpPr>
        <p:spPr>
          <a:xfrm>
            <a:off x="5656728" y="4440205"/>
            <a:ext cx="6275293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VÍCE VIZ: </a:t>
            </a: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TUREČKOVÁ, K. and S. MARTINÁT, 2016.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Selected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methods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economical-geographic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analysis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national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economical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sectors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Working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Paper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Interdisciplinary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Economics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and Business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no. 26. Silesian University in Opava,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School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Business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Administration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in Karviná. Dostupné z: https://www.iivopf.cz/wp-content/uploads/2020/08/WPIEBRS_26_Tureckova_Martinat.pdf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09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c) geografická koncentrace a specializace odvětví (lokalizační analýza), příklad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EED25C47-D21A-4035-A255-317EEF2C9B93}"/>
                  </a:ext>
                </a:extLst>
              </p:cNvPr>
              <p:cNvSpPr/>
              <p:nvPr/>
            </p:nvSpPr>
            <p:spPr>
              <a:xfrm>
                <a:off x="0" y="2610316"/>
                <a:ext cx="5033913" cy="4319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26695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1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𝐾𝑆</m:t>
                          </m:r>
                        </m:e>
                        <m:sub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</m:num>
                        <m:den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1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(1)</m:t>
                      </m:r>
                    </m:oMath>
                  </m:oMathPara>
                </a14:m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cs-CZ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×100                                                                   </m:t>
                      </m:r>
                      <m:r>
                        <a:rPr lang="cs-CZ" sz="1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(2)</m:t>
                      </m:r>
                    </m:oMath>
                  </m:oMathPara>
                </a14:m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cs-CZ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cs-CZ" sz="11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𝑗</m:t>
                              </m:r>
                            </m:sub>
                          </m:sSub>
                        </m:den>
                      </m:f>
                      <m:r>
                        <a:rPr lang="cs-CZ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×100                                                                   </m:t>
                      </m:r>
                      <m:r>
                        <a:rPr lang="cs-CZ" sz="1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(3)</m:t>
                      </m:r>
                    </m:oMath>
                  </m:oMathPara>
                </a14:m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/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kde:	</a:t>
                </a:r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KS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 koeficient specializace j-té teritoriální jednotky v i-</a:t>
                </a:r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tém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odvětví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/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i definuje vybrané odvětví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/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j definuje zvolenou teritoriální jednotku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897255" algn="just"/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velikost odvětvové charakteristiky (počet zaměstnaných, produkce) v j-té  teritoriální jednotce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897255" algn="just"/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1100" baseline="-25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celkový počet odvětvové charakteristiky (počet zaměstnaných, produkce) i-</a:t>
                </a:r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tého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odvětví  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897255" algn="just"/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celkový počet odvětvové charakteristiky (počet zaměstnaných, produkce) v j-té teritoriální jednotce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226695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Hodnoty koeficientu </a:t>
                </a:r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KS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nabývají hodnot mezi 0 a 100, tj. </a:t>
                </a:r>
                <a:r>
                  <a:rPr lang="cs-CZ" sz="11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KS</a:t>
                </a:r>
                <a:r>
                  <a:rPr lang="cs-CZ" sz="1100" baseline="-25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14:m>
                  <m:oMath xmlns:m="http://schemas.openxmlformats.org/officeDocument/2006/math">
                    <m:r>
                      <a:rPr lang="cs-CZ" sz="11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⟨"/>
                        <m:endChr m:val="⟩"/>
                        <m:ctrlPr>
                          <a:rPr lang="cs-CZ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e>
                      <m:e>
                        <m:r>
                          <a:rPr lang="cs-CZ" sz="1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e>
                    </m:d>
                  </m:oMath>
                </a14:m>
                <a:r>
                  <a:rPr lang="cs-CZ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Pokud hodnota koeficientu specializace činí 0, pak se sledované odvětví v dané teritoriální jednotce nenachází. Naproti tomu, dosahuje-li koeficient specializace hodnoty 100, je dané odvětví v této teritoriální jednotce zcela koncentrováno a je tak jediným odvětvím na tomto území působícím. Jinak řečeno, čím vyšší je hodnota koeficientu, tím vyšší je podíl sektorově zaměstnaných osob v regionu a v daném odvětví, což naznačuje vyšší specializaci regionu v dané ekonomické činnosti vymezené požadovaným odvětvím.</a:t>
                </a:r>
                <a:endParaRPr lang="cs-CZ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EED25C47-D21A-4035-A255-317EEF2C9B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10316"/>
                <a:ext cx="5033913" cy="43193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56188409-07C2-4780-9759-E469093A5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913" y="2902210"/>
            <a:ext cx="7034544" cy="3735536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E042C06-B07F-4B07-A531-94F27DDEB907}"/>
              </a:ext>
            </a:extLst>
          </p:cNvPr>
          <p:cNvSpPr/>
          <p:nvPr/>
        </p:nvSpPr>
        <p:spPr>
          <a:xfrm>
            <a:off x="97456" y="1840875"/>
            <a:ext cx="119025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cs-CZ" sz="1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Koeficient specializace - </a:t>
            </a: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Koeficient specializace (</a:t>
            </a:r>
            <a:r>
              <a:rPr lang="cs-CZ" sz="11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</a:t>
            </a:r>
            <a:r>
              <a:rPr lang="cs-CZ" sz="1100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je základním ukazatelem charakterizujícím specializaci sledovaného odvětví ve zvolené územní jednotce. Jedná se o regionálně dílčí podíl odvětvové charakteristiky (obvykle odvětvové zaměstnanosti či hodnoty odvětvové produkce) na celkové odvětvové charakteristice celého analyzovaného regionu (např. státu). Koeficient, či také index, specializace informuje o orientaci území z hlediska odvětvové struktury ekonomiky. Dává představu o stupni významnosti odvětví v dané územní jednotce v porovnání s postavením odvětví v hierarchicky vyšší prostorové jednotce (Toušek et al. 2008, s. 189, upraveno). Koeficient specializace vypočítáme prostřednictvím následujících rovnic (1), (2) a (3):</a:t>
            </a:r>
            <a:endParaRPr lang="cs-CZ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5843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991</Words>
  <Application>Microsoft Office PowerPoint</Application>
  <PresentationFormat>Širokoúhlá obrazovka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Yu Gothic UI Semibold</vt:lpstr>
      <vt:lpstr>Calibri</vt:lpstr>
      <vt:lpstr>Cambria Math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ekonomická odvětví</vt:lpstr>
      <vt:lpstr>Ekonomická odvětví</vt:lpstr>
      <vt:lpstr>NACE a regiony v ČR</vt:lpstr>
      <vt:lpstr>ekonomicko-geografická analýza ekonomických činností</vt:lpstr>
      <vt:lpstr>a) ukazatele velikosti odvětví</vt:lpstr>
      <vt:lpstr>b) ukazatele struktury odvětví</vt:lpstr>
      <vt:lpstr>c) geografická koncentrace a specializace odvětví (lokalizační analýza)</vt:lpstr>
      <vt:lpstr>c) geografická koncentrace a specializace odvětví (lokalizační analýza), 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ekonomika a politika</dc:title>
  <dc:creator>kristyna.raczova7@gmail.com</dc:creator>
  <cp:lastModifiedBy>Kamila Turečková</cp:lastModifiedBy>
  <cp:revision>39</cp:revision>
  <cp:lastPrinted>2023-03-27T09:41:40Z</cp:lastPrinted>
  <dcterms:created xsi:type="dcterms:W3CDTF">2019-09-25T14:07:12Z</dcterms:created>
  <dcterms:modified xsi:type="dcterms:W3CDTF">2024-03-08T16:43:25Z</dcterms:modified>
</cp:coreProperties>
</file>