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1. 3. 2025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KOMBINOVANÉ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kombinované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tutoriálů</a:t>
            </a:r>
          </a:p>
          <a:p>
            <a:endParaRPr lang="cs-CZ" sz="2400" b="1" dirty="0"/>
          </a:p>
          <a:p>
            <a:r>
              <a:rPr lang="cs-CZ" sz="2400" b="1" dirty="0" smtClean="0"/>
              <a:t>01.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2025 </a:t>
            </a:r>
            <a:r>
              <a:rPr lang="cs-CZ" sz="2400" b="1" dirty="0"/>
              <a:t>-  Blok I. (veřejná správa a správní právo, obecná     </a:t>
            </a:r>
          </a:p>
          <a:p>
            <a:r>
              <a:rPr lang="cs-CZ" sz="2400" b="1" dirty="0"/>
              <a:t>                           charakteristika správního práva, normy   </a:t>
            </a:r>
          </a:p>
          <a:p>
            <a:r>
              <a:rPr lang="cs-CZ" sz="2400" b="1" dirty="0"/>
              <a:t>                           správního práva a prameny </a:t>
            </a:r>
            <a:endParaRPr lang="cs-CZ" sz="2400" b="1" dirty="0" smtClean="0"/>
          </a:p>
          <a:p>
            <a:r>
              <a:rPr lang="cs-CZ" sz="2400" b="1" dirty="0" smtClean="0"/>
              <a:t>22.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2025</a:t>
            </a:r>
            <a:r>
              <a:rPr lang="cs-CZ" sz="2400" b="1" i="1" dirty="0" smtClean="0"/>
              <a:t>–  </a:t>
            </a:r>
            <a:r>
              <a:rPr lang="cs-CZ" sz="2400" b="1" dirty="0" smtClean="0"/>
              <a:t>Blok </a:t>
            </a:r>
            <a:r>
              <a:rPr lang="cs-CZ" sz="2400" b="1" dirty="0"/>
              <a:t>II. (správně právní vztahy, subjekty </a:t>
            </a:r>
          </a:p>
          <a:p>
            <a:r>
              <a:rPr lang="cs-CZ" sz="2400" b="1" dirty="0"/>
              <a:t>                           správního práva, základní principy veřejné  </a:t>
            </a:r>
          </a:p>
          <a:p>
            <a:r>
              <a:rPr lang="cs-CZ" sz="2400" b="1" dirty="0"/>
              <a:t>                           správy, správní  trestání)</a:t>
            </a:r>
          </a:p>
          <a:p>
            <a:r>
              <a:rPr lang="cs-CZ" sz="2400" b="1" dirty="0" smtClean="0"/>
              <a:t>12</a:t>
            </a:r>
            <a:r>
              <a:rPr lang="cs-CZ" sz="2400" b="1" dirty="0" smtClean="0"/>
              <a:t>. </a:t>
            </a:r>
            <a:r>
              <a:rPr lang="cs-CZ" sz="2400" b="1" dirty="0"/>
              <a:t>04. </a:t>
            </a:r>
            <a:r>
              <a:rPr lang="cs-CZ" sz="2400" b="1" smtClean="0"/>
              <a:t>2025 </a:t>
            </a:r>
            <a:r>
              <a:rPr lang="cs-CZ" sz="2400" b="1" dirty="0"/>
              <a:t>–  Blok III. (správní právo procesní, správní </a:t>
            </a:r>
          </a:p>
          <a:p>
            <a:r>
              <a:rPr lang="cs-CZ" sz="2400" b="1" dirty="0"/>
              <a:t>                            rozhodnutí, opravné prostředky)</a:t>
            </a:r>
          </a:p>
          <a:p>
            <a:r>
              <a:rPr lang="cs-CZ" sz="2400" b="1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Podmínky úspěšného absolvování předmětu</a:t>
            </a:r>
          </a:p>
          <a:p>
            <a:endParaRPr lang="cs-CZ" sz="2800" b="1" dirty="0"/>
          </a:p>
          <a:p>
            <a:r>
              <a:rPr lang="cs-CZ" sz="2400" dirty="0"/>
              <a:t>Zkouškový test, studenti mohou získat celkem </a:t>
            </a:r>
            <a:r>
              <a:rPr lang="cs-CZ" sz="2400" b="1" dirty="0"/>
              <a:t>20 </a:t>
            </a:r>
            <a:r>
              <a:rPr lang="cs-CZ" sz="2400" dirty="0"/>
              <a:t> bodů, a to takto:</a:t>
            </a:r>
          </a:p>
          <a:p>
            <a:endParaRPr lang="cs-CZ" sz="2400" dirty="0" smtClean="0"/>
          </a:p>
          <a:p>
            <a:r>
              <a:rPr lang="cs-CZ" sz="2400" dirty="0" smtClean="0"/>
              <a:t>Test </a:t>
            </a:r>
            <a:r>
              <a:rPr lang="cs-CZ" sz="2400" dirty="0"/>
              <a:t>se skládá z 20 otázek uzavřených otázek, výběr ze </a:t>
            </a:r>
            <a:r>
              <a:rPr lang="cs-CZ" sz="2400" dirty="0" smtClean="0"/>
              <a:t>4 </a:t>
            </a:r>
            <a:r>
              <a:rPr lang="cs-CZ" sz="2400" dirty="0"/>
              <a:t>možností, vždy jedna správná, každá správná odpověď hodnocena 1 bodem.</a:t>
            </a:r>
          </a:p>
          <a:p>
            <a:endParaRPr lang="cs-CZ" sz="2400" dirty="0"/>
          </a:p>
          <a:p>
            <a:pPr algn="just"/>
            <a:r>
              <a:rPr lang="cs-CZ" sz="1600" dirty="0"/>
              <a:t>20 – 19 ………………. </a:t>
            </a:r>
            <a:r>
              <a:rPr lang="cs-CZ" sz="1600" b="1" dirty="0"/>
              <a:t>A</a:t>
            </a:r>
          </a:p>
          <a:p>
            <a:pPr algn="just"/>
            <a:r>
              <a:rPr lang="cs-CZ" sz="1600" dirty="0"/>
              <a:t>18 – 17 ………………  </a:t>
            </a:r>
            <a:r>
              <a:rPr lang="cs-CZ" sz="1600" b="1" dirty="0"/>
              <a:t>B</a:t>
            </a:r>
          </a:p>
          <a:p>
            <a:pPr algn="just"/>
            <a:r>
              <a:rPr lang="cs-CZ" sz="1600" dirty="0"/>
              <a:t>16 – 15 ………………  </a:t>
            </a:r>
            <a:r>
              <a:rPr lang="cs-CZ" sz="1600" b="1" dirty="0"/>
              <a:t>C</a:t>
            </a:r>
          </a:p>
          <a:p>
            <a:pPr algn="just"/>
            <a:r>
              <a:rPr lang="cs-CZ" sz="1600" dirty="0"/>
              <a:t>14 –  13 ………………  </a:t>
            </a:r>
            <a:r>
              <a:rPr lang="cs-CZ" sz="1600" b="1" dirty="0"/>
              <a:t>D</a:t>
            </a:r>
          </a:p>
          <a:p>
            <a:pPr algn="just"/>
            <a:r>
              <a:rPr lang="cs-CZ" sz="1600" dirty="0"/>
              <a:t>12 – 11………………  </a:t>
            </a:r>
            <a:r>
              <a:rPr lang="cs-CZ" sz="1600" dirty="0" smtClean="0"/>
              <a:t> </a:t>
            </a:r>
            <a:r>
              <a:rPr lang="cs-CZ" sz="1600" b="1" dirty="0" smtClean="0"/>
              <a:t>E</a:t>
            </a:r>
            <a:endParaRPr lang="cs-CZ" sz="1600" b="1" dirty="0"/>
          </a:p>
          <a:p>
            <a:pPr algn="just"/>
            <a:r>
              <a:rPr lang="cs-CZ" sz="1600" dirty="0"/>
              <a:t>10 – 0 ………………….</a:t>
            </a:r>
            <a:r>
              <a:rPr lang="cs-CZ" sz="1600" b="1" dirty="0"/>
              <a:t>F</a:t>
            </a:r>
          </a:p>
          <a:p>
            <a:endParaRPr lang="cs-CZ" sz="2400" b="1" dirty="0"/>
          </a:p>
          <a:p>
            <a:r>
              <a:rPr lang="cs-CZ" sz="2400" b="1" dirty="0"/>
              <a:t>Literatura – povinná</a:t>
            </a:r>
          </a:p>
          <a:p>
            <a:r>
              <a:rPr lang="cs-CZ" sz="2400" b="1" u="sng" dirty="0" smtClean="0"/>
              <a:t>prezentace </a:t>
            </a:r>
            <a:r>
              <a:rPr lang="cs-CZ" sz="2400" b="1" u="sng" dirty="0"/>
              <a:t>z </a:t>
            </a:r>
            <a:r>
              <a:rPr lang="cs-CZ" sz="2400" b="1" u="sng" dirty="0" smtClean="0"/>
              <a:t>tutoriálů</a:t>
            </a: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zákon č. 500/2004 Sb.,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225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SPRÁVNÍ PRÁVO -PODMÍNKY KOMBINOVANÉ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116</cp:revision>
  <dcterms:created xsi:type="dcterms:W3CDTF">2015-09-08T17:35:18Z</dcterms:created>
  <dcterms:modified xsi:type="dcterms:W3CDTF">2025-03-01T10:37:45Z</dcterms:modified>
</cp:coreProperties>
</file>